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97" r:id="rId7"/>
    <p:sldId id="298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</p:sldIdLst>
  <p:sldSz cx="17881600" cy="10058400"/>
  <p:notesSz cx="7772400" cy="10058400"/>
  <p:embeddedFontLst>
    <p:embeddedFont>
      <p:font typeface="Trebuchet MS" panose="020B0603020202020204" pitchFamily="34" charset="0"/>
      <p:regular r:id="rId41"/>
      <p:bold r:id="rId42"/>
      <p:italic r:id="rId43"/>
      <p:boldItalic r:id="rId44"/>
    </p:embeddedFont>
    <p:embeddedFont>
      <p:font typeface="Calibri" panose="020F0502020204030204" pitchFamily="34" charset="0"/>
      <p:regular r:id="rId45"/>
      <p:bold r:id="rId46"/>
      <p:italic r:id="rId47"/>
      <p:boldItalic r:id="rId48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49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316" y="-1494"/>
      </p:cViewPr>
      <p:guideLst>
        <p:guide orient="horz" pos="2880"/>
        <p:guide pos="49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41120" y="3118104"/>
            <a:ext cx="151993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82240" y="5632704"/>
            <a:ext cx="12517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n-US" spc="-25" smtClean="0"/>
              <a:pPr marL="38100">
                <a:spcBef>
                  <a:spcPts val="180"/>
                </a:spcBef>
              </a:pPr>
              <a:t>‹Nº›</a:t>
            </a:fld>
            <a:endParaRPr lang="en-US"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n-US" spc="-25" smtClean="0"/>
              <a:pPr marL="38100">
                <a:spcBef>
                  <a:spcPts val="180"/>
                </a:spcBef>
              </a:pPr>
              <a:t>‹Nº›</a:t>
            </a:fld>
            <a:endParaRPr lang="en-US"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94080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209024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7/17/2022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n-US" spc="-25" smtClean="0"/>
              <a:pPr marL="38100">
                <a:spcBef>
                  <a:spcPts val="180"/>
                </a:spcBef>
              </a:pPr>
              <a:t>‹Nº›</a:t>
            </a:fld>
            <a:endParaRPr lang="en-US"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7/17/2022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n-US" spc="-25" smtClean="0"/>
              <a:pPr marL="38100">
                <a:spcBef>
                  <a:spcPts val="180"/>
                </a:spcBef>
              </a:pPr>
              <a:t>‹Nº›</a:t>
            </a:fld>
            <a:endParaRPr lang="en-US"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7/17/2022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n-US" spc="-25" smtClean="0"/>
              <a:pPr marL="38100">
                <a:spcBef>
                  <a:spcPts val="180"/>
                </a:spcBef>
              </a:pPr>
              <a:t>‹Nº›</a:t>
            </a:fld>
            <a:endParaRPr lang="en-US"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94080" y="402336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4080" y="2313432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079744" y="9354312"/>
            <a:ext cx="57221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94080" y="9354312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5339609" y="9297568"/>
            <a:ext cx="60628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n-US" spc="-25" smtClean="0"/>
              <a:pPr marL="38100">
                <a:spcBef>
                  <a:spcPts val="180"/>
                </a:spcBef>
              </a:pPr>
              <a:t>‹Nº›</a:t>
            </a:fld>
            <a:endParaRPr lang="en-US"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41120" y="2412015"/>
            <a:ext cx="5782495" cy="631145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785355" y="1261364"/>
            <a:ext cx="4160520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10" dirty="0">
                <a:latin typeface="Arial"/>
                <a:cs typeface="Arial"/>
              </a:rPr>
              <a:t>TUTORIAL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spc="-85" dirty="0">
                <a:latin typeface="Arial"/>
                <a:cs typeface="Arial"/>
              </a:rPr>
              <a:t>SOBRE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spc="-65" dirty="0">
                <a:latin typeface="Arial"/>
                <a:cs typeface="Arial"/>
              </a:rPr>
              <a:t>REGISTROS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spc="-60" dirty="0">
                <a:latin typeface="Arial"/>
                <a:cs typeface="Arial"/>
              </a:rPr>
              <a:t>DE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spc="-40" dirty="0">
                <a:latin typeface="Arial"/>
                <a:cs typeface="Arial"/>
              </a:rPr>
              <a:t>DATOS</a:t>
            </a:r>
            <a:r>
              <a:rPr sz="1200" b="1" spc="-10" dirty="0">
                <a:latin typeface="Arial"/>
                <a:cs typeface="Arial"/>
              </a:rPr>
              <a:t> TRANSITORIOS</a:t>
            </a:r>
            <a:endParaRPr sz="1200" dirty="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1400" dirty="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054600" y="0"/>
            <a:ext cx="2466340" cy="127000"/>
            <a:chOff x="0" y="0"/>
            <a:chExt cx="2466340" cy="12700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56300" y="1096010"/>
            <a:ext cx="5984240" cy="2205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970905" algn="l"/>
              </a:tabLst>
            </a:pPr>
            <a:r>
              <a:rPr sz="1350" b="1" u="sng" spc="-10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Prefacio</a:t>
            </a:r>
            <a:r>
              <a:rPr sz="1350" b="1" u="sng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endParaRPr sz="13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56300" y="1467866"/>
            <a:ext cx="5805170" cy="1076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3300"/>
              </a:lnSpc>
              <a:spcBef>
                <a:spcPts val="100"/>
              </a:spcBef>
            </a:pPr>
            <a:r>
              <a:rPr sz="750" spc="-10" dirty="0">
                <a:latin typeface="Arial Unicode MS"/>
                <a:cs typeface="Arial Unicode MS"/>
              </a:rPr>
              <a:t>Este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libro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es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un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tutorial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sobre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archivos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eventos,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comunicaciones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en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serie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integración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subestaciones.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Los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capítulos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1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3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se</a:t>
            </a:r>
            <a:r>
              <a:rPr sz="750" dirty="0">
                <a:latin typeface="Arial Unicode MS"/>
                <a:cs typeface="Arial Unicode MS"/>
              </a:rPr>
              <a:t> centran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en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los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archivos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eventos.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Los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temas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incluidos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son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formatos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eventos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estándar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y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patentados,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formato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COMTRADE,</a:t>
            </a:r>
            <a:r>
              <a:rPr sz="750" dirty="0">
                <a:latin typeface="Arial Unicode MS"/>
                <a:cs typeface="Arial Unicode MS"/>
              </a:rPr>
              <a:t> esquemas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guardado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archivos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y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esquemas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nombres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archivos.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el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Capítulo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4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trata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sobre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gestión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y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visualización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de</a:t>
            </a:r>
            <a:r>
              <a:rPr sz="750" dirty="0">
                <a:latin typeface="Arial Unicode MS"/>
                <a:cs typeface="Arial Unicode MS"/>
              </a:rPr>
              <a:t> archivos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eventos;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describe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necesidad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un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administrador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archivos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eventos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universal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y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aborda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los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problemas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de</a:t>
            </a:r>
            <a:r>
              <a:rPr sz="750" dirty="0">
                <a:latin typeface="Arial Unicode MS"/>
                <a:cs typeface="Arial Unicode MS"/>
              </a:rPr>
              <a:t> memoria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relacionados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con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el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almacenamiento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archivos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eventos.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el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capítulo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5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se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centra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en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las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comunicaciones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en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serie;</a:t>
            </a:r>
            <a:r>
              <a:rPr sz="750" dirty="0">
                <a:latin typeface="Arial Unicode MS"/>
                <a:cs typeface="Arial Unicode MS"/>
              </a:rPr>
              <a:t> introduce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un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enfoque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novedoso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para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integrar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y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controlar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equipos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basados</a:t>
            </a:r>
            <a:r>
              <a:rPr sz="750" spc="295" dirty="0">
                <a:latin typeface="Arial Unicode MS"/>
                <a:cs typeface="Arial Unicode MS"/>
              </a:rPr>
              <a:t>  </a:t>
            </a:r>
            <a:r>
              <a:rPr sz="750" dirty="0">
                <a:latin typeface="Arial Unicode MS"/>
                <a:cs typeface="Arial Unicode MS"/>
              </a:rPr>
              <a:t>en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microprocesadores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en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subestación</a:t>
            </a:r>
            <a:r>
              <a:rPr sz="750" spc="-10" dirty="0">
                <a:latin typeface="Arial Unicode MS"/>
                <a:cs typeface="Arial Unicode MS"/>
              </a:rPr>
              <a:t>.</a:t>
            </a:r>
            <a:endParaRPr sz="750" dirty="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23788" y="2714397"/>
            <a:ext cx="5462905" cy="379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2100"/>
              </a:lnSpc>
              <a:spcBef>
                <a:spcPts val="100"/>
              </a:spcBef>
            </a:pPr>
            <a:r>
              <a:rPr sz="950" spc="-35" dirty="0">
                <a:latin typeface="Arial Unicode MS"/>
                <a:cs typeface="Arial Unicode MS"/>
              </a:rPr>
              <a:t>El</a:t>
            </a:r>
            <a:r>
              <a:rPr sz="950" spc="160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tutorial</a:t>
            </a:r>
            <a:r>
              <a:rPr sz="950" spc="160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no</a:t>
            </a:r>
            <a:r>
              <a:rPr sz="950" spc="160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pretende</a:t>
            </a:r>
            <a:r>
              <a:rPr sz="950" spc="16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convertirlo</a:t>
            </a:r>
            <a:r>
              <a:rPr sz="950" spc="160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en</a:t>
            </a:r>
            <a:r>
              <a:rPr sz="950" spc="160" dirty="0">
                <a:latin typeface="Arial Unicode MS"/>
                <a:cs typeface="Arial Unicode MS"/>
              </a:rPr>
              <a:t> </a:t>
            </a:r>
            <a:r>
              <a:rPr sz="950" spc="55" dirty="0">
                <a:latin typeface="Arial Unicode MS"/>
                <a:cs typeface="Arial Unicode MS"/>
              </a:rPr>
              <a:t>un</a:t>
            </a:r>
            <a:r>
              <a:rPr sz="950" spc="160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experto</a:t>
            </a:r>
            <a:r>
              <a:rPr sz="950" spc="16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sino</a:t>
            </a:r>
            <a:r>
              <a:rPr sz="950" spc="160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familiarizarlo</a:t>
            </a:r>
            <a:r>
              <a:rPr sz="950" spc="160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con</a:t>
            </a:r>
            <a:r>
              <a:rPr sz="950" spc="160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el</a:t>
            </a:r>
            <a:r>
              <a:rPr sz="950" spc="16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proceso</a:t>
            </a:r>
            <a:r>
              <a:rPr sz="950" spc="160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de</a:t>
            </a:r>
            <a:r>
              <a:rPr sz="950" spc="160" dirty="0">
                <a:latin typeface="Arial Unicode MS"/>
                <a:cs typeface="Arial Unicode MS"/>
              </a:rPr>
              <a:t> </a:t>
            </a:r>
            <a:r>
              <a:rPr sz="950" spc="-10" dirty="0">
                <a:latin typeface="Arial Unicode MS"/>
                <a:cs typeface="Arial Unicode MS"/>
              </a:rPr>
              <a:t>recuperar, </a:t>
            </a:r>
            <a:r>
              <a:rPr sz="950" dirty="0">
                <a:latin typeface="Arial Unicode MS"/>
                <a:cs typeface="Arial Unicode MS"/>
              </a:rPr>
              <a:t>guardar,</a:t>
            </a:r>
            <a:r>
              <a:rPr sz="950" spc="190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nombrar,</a:t>
            </a:r>
            <a:r>
              <a:rPr sz="950" spc="190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administrar</a:t>
            </a:r>
            <a:r>
              <a:rPr sz="950" spc="19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y</a:t>
            </a:r>
            <a:r>
              <a:rPr sz="950" spc="190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ver</a:t>
            </a:r>
            <a:r>
              <a:rPr sz="950" spc="19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archivos</a:t>
            </a:r>
            <a:r>
              <a:rPr sz="950" spc="190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de</a:t>
            </a:r>
            <a:r>
              <a:rPr sz="950" spc="195" dirty="0">
                <a:latin typeface="Arial Unicode MS"/>
                <a:cs typeface="Arial Unicode MS"/>
              </a:rPr>
              <a:t> </a:t>
            </a:r>
            <a:r>
              <a:rPr sz="950" spc="-10" dirty="0">
                <a:latin typeface="Arial Unicode MS"/>
                <a:cs typeface="Arial Unicode MS"/>
              </a:rPr>
              <a:t>eventos.</a:t>
            </a:r>
            <a:endParaRPr sz="950">
              <a:latin typeface="Arial Unicode MS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56300" y="1096010"/>
            <a:ext cx="5984240" cy="79921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970905" algn="l"/>
              </a:tabLst>
            </a:pPr>
            <a:r>
              <a:rPr sz="1350" b="1" u="sng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Tabla</a:t>
            </a:r>
            <a:r>
              <a:rPr sz="1350" b="1" u="sng" spc="80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50" b="1" u="sng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350" b="1" u="sng" spc="80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50" b="1" u="sng" spc="-10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contenido</a:t>
            </a:r>
            <a:r>
              <a:rPr sz="1350" b="1" u="sng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endParaRPr sz="135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2400">
              <a:latin typeface="Arial"/>
              <a:cs typeface="Arial"/>
            </a:endParaRPr>
          </a:p>
          <a:p>
            <a:pPr marL="12700"/>
            <a:r>
              <a:rPr sz="950" b="1" spc="-30" dirty="0">
                <a:solidFill>
                  <a:srgbClr val="00007F"/>
                </a:solidFill>
                <a:latin typeface="Arial"/>
                <a:cs typeface="Arial"/>
              </a:rPr>
              <a:t>C</a:t>
            </a:r>
            <a:r>
              <a:rPr sz="800" b="1" spc="-30" dirty="0">
                <a:solidFill>
                  <a:srgbClr val="00007F"/>
                </a:solidFill>
                <a:latin typeface="Arial"/>
                <a:cs typeface="Arial"/>
              </a:rPr>
              <a:t>PASADO</a:t>
            </a:r>
            <a:r>
              <a:rPr sz="950" b="1" spc="-30" dirty="0">
                <a:solidFill>
                  <a:srgbClr val="00007F"/>
                </a:solidFill>
                <a:latin typeface="Arial"/>
                <a:cs typeface="Arial"/>
              </a:rPr>
              <a:t>1</a:t>
            </a:r>
            <a:r>
              <a:rPr sz="950" b="1" spc="130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950" b="1" dirty="0">
                <a:solidFill>
                  <a:srgbClr val="00007F"/>
                </a:solidFill>
                <a:latin typeface="Arial"/>
                <a:cs typeface="Arial"/>
              </a:rPr>
              <a:t>-</a:t>
            </a:r>
            <a:r>
              <a:rPr sz="950" b="1" spc="130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950" b="1" spc="-10" dirty="0">
                <a:solidFill>
                  <a:srgbClr val="00007F"/>
                </a:solidFill>
                <a:latin typeface="Arial"/>
                <a:cs typeface="Arial"/>
              </a:rPr>
              <a:t>mi</a:t>
            </a:r>
            <a:r>
              <a:rPr sz="800" b="1" spc="-10" dirty="0">
                <a:solidFill>
                  <a:srgbClr val="00007F"/>
                </a:solidFill>
                <a:latin typeface="Arial"/>
                <a:cs typeface="Arial"/>
              </a:rPr>
              <a:t>RESPIRADERO</a:t>
            </a:r>
            <a:r>
              <a:rPr sz="950" b="1" spc="-10" dirty="0">
                <a:solidFill>
                  <a:srgbClr val="00007F"/>
                </a:solidFill>
                <a:latin typeface="Arial"/>
                <a:cs typeface="Arial"/>
              </a:rPr>
              <a:t>F</a:t>
            </a:r>
            <a:r>
              <a:rPr sz="800" b="1" spc="-10" dirty="0">
                <a:solidFill>
                  <a:srgbClr val="00007F"/>
                </a:solidFill>
                <a:latin typeface="Arial"/>
                <a:cs typeface="Arial"/>
              </a:rPr>
              <a:t>ILES</a:t>
            </a:r>
            <a:r>
              <a:rPr sz="950" b="1" spc="-10" dirty="0">
                <a:solidFill>
                  <a:srgbClr val="00007F"/>
                </a:solidFill>
                <a:latin typeface="Arial"/>
                <a:cs typeface="Arial"/>
              </a:rPr>
              <a:t>....................................................</a:t>
            </a:r>
            <a:r>
              <a:rPr sz="950" b="1" spc="130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950" b="1" dirty="0">
                <a:solidFill>
                  <a:srgbClr val="00007F"/>
                </a:solidFill>
                <a:latin typeface="Arial"/>
                <a:cs typeface="Arial"/>
              </a:rPr>
              <a:t>....................................................</a:t>
            </a:r>
            <a:r>
              <a:rPr sz="950" b="1" spc="130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950" b="1" dirty="0">
                <a:solidFill>
                  <a:srgbClr val="00007F"/>
                </a:solidFill>
                <a:latin typeface="Arial"/>
                <a:cs typeface="Arial"/>
              </a:rPr>
              <a:t>.....</a:t>
            </a:r>
            <a:r>
              <a:rPr sz="950" b="1" spc="130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950" b="1" spc="-50" dirty="0">
                <a:solidFill>
                  <a:srgbClr val="00007F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  <a:p>
            <a:pPr marL="12700">
              <a:spcBef>
                <a:spcPts val="730"/>
              </a:spcBef>
            </a:pPr>
            <a:r>
              <a:rPr sz="1050" dirty="0">
                <a:latin typeface="Arial Unicode MS"/>
                <a:cs typeface="Arial Unicode MS"/>
              </a:rPr>
              <a:t>1.1</a:t>
            </a:r>
            <a:r>
              <a:rPr sz="1050" spc="204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Antecedentes</a:t>
            </a:r>
            <a:r>
              <a:rPr sz="1050" spc="210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..................................................</a:t>
            </a:r>
            <a:r>
              <a:rPr sz="1050" spc="210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1050" spc="210" dirty="0">
                <a:latin typeface="Arial Unicode MS"/>
                <a:cs typeface="Arial Unicode MS"/>
              </a:rPr>
              <a:t> </a:t>
            </a:r>
            <a:r>
              <a:rPr sz="1050" spc="-10" dirty="0">
                <a:latin typeface="Arial Unicode MS"/>
                <a:cs typeface="Arial Unicode MS"/>
              </a:rPr>
              <a:t>.......................</a:t>
            </a:r>
            <a:r>
              <a:rPr sz="1050" spc="210" dirty="0">
                <a:latin typeface="Arial Unicode MS"/>
                <a:cs typeface="Arial Unicode MS"/>
              </a:rPr>
              <a:t> </a:t>
            </a:r>
            <a:r>
              <a:rPr sz="1050" spc="-50" dirty="0">
                <a:latin typeface="Arial Unicode MS"/>
                <a:cs typeface="Arial Unicode MS"/>
              </a:rPr>
              <a:t>1</a:t>
            </a:r>
            <a:endParaRPr sz="1050">
              <a:latin typeface="Arial Unicode MS"/>
              <a:cs typeface="Arial Unicode MS"/>
            </a:endParaRPr>
          </a:p>
          <a:p>
            <a:pPr marL="12700">
              <a:spcBef>
                <a:spcPts val="155"/>
              </a:spcBef>
            </a:pPr>
            <a:r>
              <a:rPr sz="1000" dirty="0">
                <a:latin typeface="Arial Unicode MS"/>
                <a:cs typeface="Arial Unicode MS"/>
              </a:rPr>
              <a:t>1.2</a:t>
            </a:r>
            <a:r>
              <a:rPr sz="1000" spc="235" dirty="0">
                <a:latin typeface="Arial Unicode MS"/>
                <a:cs typeface="Arial Unicode MS"/>
              </a:rPr>
              <a:t> </a:t>
            </a:r>
            <a:r>
              <a:rPr sz="1000" spc="-10" dirty="0">
                <a:latin typeface="Arial Unicode MS"/>
                <a:cs typeface="Arial Unicode MS"/>
              </a:rPr>
              <a:t>Archivos..................................................</a:t>
            </a:r>
            <a:r>
              <a:rPr sz="1000" spc="235" dirty="0">
                <a:latin typeface="Arial Unicode MS"/>
                <a:cs typeface="Arial Unicode MS"/>
              </a:rPr>
              <a:t> </a:t>
            </a:r>
            <a:r>
              <a:rPr sz="1000" spc="-2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1000" spc="235" dirty="0">
                <a:latin typeface="Arial Unicode MS"/>
                <a:cs typeface="Arial Unicode MS"/>
              </a:rPr>
              <a:t> </a:t>
            </a:r>
            <a:r>
              <a:rPr sz="1000" spc="-20" dirty="0">
                <a:latin typeface="Arial Unicode MS"/>
                <a:cs typeface="Arial Unicode MS"/>
              </a:rPr>
              <a:t>....................................</a:t>
            </a:r>
            <a:r>
              <a:rPr sz="1000" spc="235" dirty="0">
                <a:latin typeface="Arial Unicode MS"/>
                <a:cs typeface="Arial Unicode MS"/>
              </a:rPr>
              <a:t> </a:t>
            </a:r>
            <a:r>
              <a:rPr sz="1000" spc="-50" dirty="0">
                <a:latin typeface="Arial Unicode MS"/>
                <a:cs typeface="Arial Unicode MS"/>
              </a:rPr>
              <a:t>1</a:t>
            </a:r>
            <a:endParaRPr sz="1000">
              <a:latin typeface="Arial Unicode MS"/>
              <a:cs typeface="Arial Unicode MS"/>
            </a:endParaRPr>
          </a:p>
          <a:p>
            <a:pPr marL="12700">
              <a:spcBef>
                <a:spcPts val="295"/>
              </a:spcBef>
            </a:pPr>
            <a:r>
              <a:rPr sz="900" dirty="0">
                <a:latin typeface="Arial Unicode MS"/>
                <a:cs typeface="Arial Unicode MS"/>
              </a:rPr>
              <a:t>1.3</a:t>
            </a:r>
            <a:r>
              <a:rPr sz="900" spc="3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Tipos</a:t>
            </a:r>
            <a:r>
              <a:rPr sz="900" spc="3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3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archivos</a:t>
            </a:r>
            <a:r>
              <a:rPr sz="900" spc="3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3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eventos</a:t>
            </a:r>
            <a:r>
              <a:rPr sz="900" spc="35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.............................................</a:t>
            </a:r>
            <a:r>
              <a:rPr sz="900" spc="30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900" spc="35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....................</a:t>
            </a:r>
            <a:r>
              <a:rPr sz="900" spc="35" dirty="0">
                <a:latin typeface="Arial Unicode MS"/>
                <a:cs typeface="Arial Unicode MS"/>
              </a:rPr>
              <a:t> </a:t>
            </a:r>
            <a:r>
              <a:rPr sz="900" spc="-50" dirty="0">
                <a:latin typeface="Arial Unicode MS"/>
                <a:cs typeface="Arial Unicode MS"/>
              </a:rPr>
              <a:t>2</a:t>
            </a:r>
            <a:endParaRPr sz="900">
              <a:latin typeface="Arial Unicode MS"/>
              <a:cs typeface="Arial Unicode MS"/>
            </a:endParaRPr>
          </a:p>
          <a:p>
            <a:pPr>
              <a:spcBef>
                <a:spcPts val="65"/>
              </a:spcBef>
            </a:pPr>
            <a:endParaRPr sz="800">
              <a:latin typeface="Arial Unicode MS"/>
              <a:cs typeface="Arial Unicode MS"/>
            </a:endParaRPr>
          </a:p>
          <a:p>
            <a:pPr marL="12700">
              <a:spcBef>
                <a:spcPts val="5"/>
              </a:spcBef>
            </a:pPr>
            <a:r>
              <a:rPr sz="950" b="1" spc="-30" dirty="0">
                <a:solidFill>
                  <a:srgbClr val="00007F"/>
                </a:solidFill>
                <a:latin typeface="Arial"/>
                <a:cs typeface="Arial"/>
              </a:rPr>
              <a:t>C</a:t>
            </a:r>
            <a:r>
              <a:rPr sz="800" b="1" spc="-30" dirty="0">
                <a:solidFill>
                  <a:srgbClr val="00007F"/>
                </a:solidFill>
                <a:latin typeface="Arial"/>
                <a:cs typeface="Arial"/>
              </a:rPr>
              <a:t>PASADO</a:t>
            </a:r>
            <a:r>
              <a:rPr sz="950" b="1" spc="-30" dirty="0">
                <a:solidFill>
                  <a:srgbClr val="00007F"/>
                </a:solidFill>
                <a:latin typeface="Arial"/>
                <a:cs typeface="Arial"/>
              </a:rPr>
              <a:t>2</a:t>
            </a:r>
            <a:r>
              <a:rPr sz="950" b="1" spc="85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950" b="1" dirty="0">
                <a:solidFill>
                  <a:srgbClr val="00007F"/>
                </a:solidFill>
                <a:latin typeface="Arial"/>
                <a:cs typeface="Arial"/>
              </a:rPr>
              <a:t>-</a:t>
            </a:r>
            <a:r>
              <a:rPr sz="950" b="1" spc="85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950" b="1" spc="-10" dirty="0">
                <a:solidFill>
                  <a:srgbClr val="00007F"/>
                </a:solidFill>
                <a:latin typeface="Arial"/>
                <a:cs typeface="Arial"/>
              </a:rPr>
              <a:t>COMTRADO</a:t>
            </a:r>
            <a:r>
              <a:rPr sz="950" b="1" spc="85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950" b="1" dirty="0">
                <a:solidFill>
                  <a:srgbClr val="00007F"/>
                </a:solidFill>
                <a:latin typeface="Arial"/>
                <a:cs typeface="Arial"/>
              </a:rPr>
              <a:t>.............................................................</a:t>
            </a:r>
            <a:r>
              <a:rPr sz="950" b="1" spc="85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950" b="1" dirty="0">
                <a:solidFill>
                  <a:srgbClr val="00007F"/>
                </a:solidFill>
                <a:latin typeface="Arial"/>
                <a:cs typeface="Arial"/>
              </a:rPr>
              <a:t>....................................................</a:t>
            </a:r>
            <a:r>
              <a:rPr sz="950" b="1" spc="90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950" b="1" dirty="0">
                <a:solidFill>
                  <a:srgbClr val="00007F"/>
                </a:solidFill>
                <a:latin typeface="Arial"/>
                <a:cs typeface="Arial"/>
              </a:rPr>
              <a:t>......</a:t>
            </a:r>
            <a:r>
              <a:rPr sz="950" b="1" spc="85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950" b="1" spc="-50" dirty="0">
                <a:solidFill>
                  <a:srgbClr val="00007F"/>
                </a:solidFill>
                <a:latin typeface="Arial"/>
                <a:cs typeface="Arial"/>
              </a:rPr>
              <a:t>5</a:t>
            </a:r>
            <a:endParaRPr sz="950">
              <a:latin typeface="Arial"/>
              <a:cs typeface="Arial"/>
            </a:endParaRPr>
          </a:p>
          <a:p>
            <a:pPr marL="12700">
              <a:spcBef>
                <a:spcPts val="725"/>
              </a:spcBef>
            </a:pPr>
            <a:r>
              <a:rPr sz="1050" dirty="0">
                <a:latin typeface="Arial Unicode MS"/>
                <a:cs typeface="Arial Unicode MS"/>
              </a:rPr>
              <a:t>2.1</a:t>
            </a:r>
            <a:r>
              <a:rPr sz="1050" spc="254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Introducción</a:t>
            </a:r>
            <a:r>
              <a:rPr sz="1050" spc="260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..................................................</a:t>
            </a:r>
            <a:r>
              <a:rPr sz="1050" spc="260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1050" spc="260" dirty="0">
                <a:latin typeface="Arial Unicode MS"/>
                <a:cs typeface="Arial Unicode MS"/>
              </a:rPr>
              <a:t> </a:t>
            </a:r>
            <a:r>
              <a:rPr sz="1050" spc="-10" dirty="0">
                <a:latin typeface="Arial Unicode MS"/>
                <a:cs typeface="Arial Unicode MS"/>
              </a:rPr>
              <a:t>.......................</a:t>
            </a:r>
            <a:r>
              <a:rPr sz="1050" spc="260" dirty="0">
                <a:latin typeface="Arial Unicode MS"/>
                <a:cs typeface="Arial Unicode MS"/>
              </a:rPr>
              <a:t> </a:t>
            </a:r>
            <a:r>
              <a:rPr sz="1050" spc="-50" dirty="0">
                <a:latin typeface="Arial Unicode MS"/>
                <a:cs typeface="Arial Unicode MS"/>
              </a:rPr>
              <a:t>5</a:t>
            </a:r>
            <a:endParaRPr sz="1050">
              <a:latin typeface="Arial Unicode MS"/>
              <a:cs typeface="Arial Unicode MS"/>
            </a:endParaRPr>
          </a:p>
          <a:p>
            <a:pPr marL="12700">
              <a:spcBef>
                <a:spcPts val="110"/>
              </a:spcBef>
            </a:pPr>
            <a:r>
              <a:rPr sz="1050" dirty="0">
                <a:latin typeface="Arial Unicode MS"/>
                <a:cs typeface="Arial Unicode MS"/>
              </a:rPr>
              <a:t>2.2</a:t>
            </a:r>
            <a:r>
              <a:rPr sz="1050" spc="220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Descripción</a:t>
            </a:r>
            <a:r>
              <a:rPr sz="1050" spc="22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general</a:t>
            </a:r>
            <a:r>
              <a:rPr sz="1050" spc="225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..................................</a:t>
            </a:r>
            <a:r>
              <a:rPr sz="1050" spc="225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1050" spc="225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..........................</a:t>
            </a:r>
            <a:r>
              <a:rPr sz="1050" spc="225" dirty="0">
                <a:latin typeface="Arial Unicode MS"/>
                <a:cs typeface="Arial Unicode MS"/>
              </a:rPr>
              <a:t> </a:t>
            </a:r>
            <a:r>
              <a:rPr sz="1050" spc="-50" dirty="0">
                <a:latin typeface="Arial Unicode MS"/>
                <a:cs typeface="Arial Unicode MS"/>
              </a:rPr>
              <a:t>5</a:t>
            </a:r>
            <a:endParaRPr sz="1050">
              <a:latin typeface="Arial Unicode MS"/>
              <a:cs typeface="Arial Unicode MS"/>
            </a:endParaRPr>
          </a:p>
          <a:p>
            <a:pPr marL="12700">
              <a:spcBef>
                <a:spcPts val="130"/>
              </a:spcBef>
            </a:pPr>
            <a:r>
              <a:rPr sz="1050" dirty="0">
                <a:latin typeface="Arial Unicode MS"/>
                <a:cs typeface="Arial Unicode MS"/>
              </a:rPr>
              <a:t>2.3</a:t>
            </a:r>
            <a:r>
              <a:rPr sz="1050" spc="135" dirty="0">
                <a:latin typeface="Arial Unicode MS"/>
                <a:cs typeface="Arial Unicode MS"/>
              </a:rPr>
              <a:t> </a:t>
            </a:r>
            <a:r>
              <a:rPr sz="1050" spc="-10" dirty="0">
                <a:latin typeface="Arial Unicode MS"/>
                <a:cs typeface="Arial Unicode MS"/>
              </a:rPr>
              <a:t>Aplicaciones...................................................</a:t>
            </a:r>
            <a:r>
              <a:rPr sz="1050" spc="135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1050" spc="135" dirty="0">
                <a:latin typeface="Arial Unicode MS"/>
                <a:cs typeface="Arial Unicode MS"/>
              </a:rPr>
              <a:t> </a:t>
            </a:r>
            <a:r>
              <a:rPr sz="1050" spc="-10" dirty="0">
                <a:latin typeface="Arial Unicode MS"/>
                <a:cs typeface="Arial Unicode MS"/>
              </a:rPr>
              <a:t>.......................</a:t>
            </a:r>
            <a:r>
              <a:rPr sz="1050" spc="135" dirty="0">
                <a:latin typeface="Arial Unicode MS"/>
                <a:cs typeface="Arial Unicode MS"/>
              </a:rPr>
              <a:t> </a:t>
            </a:r>
            <a:r>
              <a:rPr sz="1050" spc="-50" dirty="0">
                <a:latin typeface="Arial Unicode MS"/>
                <a:cs typeface="Arial Unicode MS"/>
              </a:rPr>
              <a:t>8</a:t>
            </a:r>
            <a:endParaRPr sz="1050">
              <a:latin typeface="Arial Unicode MS"/>
              <a:cs typeface="Arial Unicode MS"/>
            </a:endParaRPr>
          </a:p>
          <a:p>
            <a:pPr marL="12700">
              <a:spcBef>
                <a:spcPts val="110"/>
              </a:spcBef>
            </a:pPr>
            <a:r>
              <a:rPr sz="1050" dirty="0">
                <a:latin typeface="Arial Unicode MS"/>
                <a:cs typeface="Arial Unicode MS"/>
              </a:rPr>
              <a:t>2.4</a:t>
            </a:r>
            <a:r>
              <a:rPr sz="1050" spc="180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Solución</a:t>
            </a:r>
            <a:r>
              <a:rPr sz="1050" spc="18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de</a:t>
            </a:r>
            <a:r>
              <a:rPr sz="1050" spc="180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problemas</a:t>
            </a:r>
            <a:r>
              <a:rPr sz="1050" spc="185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.............................................</a:t>
            </a:r>
            <a:r>
              <a:rPr sz="1050" spc="180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1050" spc="185" dirty="0">
                <a:latin typeface="Arial Unicode MS"/>
                <a:cs typeface="Arial Unicode MS"/>
              </a:rPr>
              <a:t> </a:t>
            </a:r>
            <a:r>
              <a:rPr sz="1050" spc="-10" dirty="0">
                <a:latin typeface="Arial Unicode MS"/>
                <a:cs typeface="Arial Unicode MS"/>
              </a:rPr>
              <a:t>..........</a:t>
            </a:r>
            <a:r>
              <a:rPr sz="1050" spc="180" dirty="0">
                <a:latin typeface="Arial Unicode MS"/>
                <a:cs typeface="Arial Unicode MS"/>
              </a:rPr>
              <a:t> </a:t>
            </a:r>
            <a:r>
              <a:rPr sz="1050" spc="-50" dirty="0">
                <a:latin typeface="Arial Unicode MS"/>
                <a:cs typeface="Arial Unicode MS"/>
              </a:rPr>
              <a:t>8</a:t>
            </a:r>
            <a:endParaRPr sz="1050">
              <a:latin typeface="Arial Unicode MS"/>
              <a:cs typeface="Arial Unicode MS"/>
            </a:endParaRPr>
          </a:p>
          <a:p>
            <a:pPr marL="12700">
              <a:spcBef>
                <a:spcPts val="130"/>
              </a:spcBef>
            </a:pPr>
            <a:r>
              <a:rPr sz="1050" dirty="0">
                <a:latin typeface="Arial Unicode MS"/>
                <a:cs typeface="Arial Unicode MS"/>
              </a:rPr>
              <a:t>2.5</a:t>
            </a:r>
            <a:r>
              <a:rPr sz="1050" spc="250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Compatibilidad</a:t>
            </a:r>
            <a:r>
              <a:rPr sz="1050" spc="250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..............................................</a:t>
            </a:r>
            <a:r>
              <a:rPr sz="1050" spc="250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1050" spc="250" dirty="0">
                <a:latin typeface="Arial Unicode MS"/>
                <a:cs typeface="Arial Unicode MS"/>
              </a:rPr>
              <a:t> </a:t>
            </a:r>
            <a:r>
              <a:rPr sz="1050" spc="-10" dirty="0">
                <a:latin typeface="Arial Unicode MS"/>
                <a:cs typeface="Arial Unicode MS"/>
              </a:rPr>
              <a:t>.....................</a:t>
            </a:r>
            <a:r>
              <a:rPr sz="1050" spc="250" dirty="0">
                <a:latin typeface="Arial Unicode MS"/>
                <a:cs typeface="Arial Unicode MS"/>
              </a:rPr>
              <a:t> </a:t>
            </a:r>
            <a:r>
              <a:rPr sz="1050" spc="-50" dirty="0">
                <a:latin typeface="Arial Unicode MS"/>
                <a:cs typeface="Arial Unicode MS"/>
              </a:rPr>
              <a:t>8</a:t>
            </a:r>
            <a:endParaRPr sz="1050">
              <a:latin typeface="Arial Unicode MS"/>
              <a:cs typeface="Arial Unicode MS"/>
            </a:endParaRPr>
          </a:p>
          <a:p>
            <a:pPr>
              <a:spcBef>
                <a:spcPts val="5"/>
              </a:spcBef>
            </a:pPr>
            <a:endParaRPr sz="850">
              <a:latin typeface="Arial Unicode MS"/>
              <a:cs typeface="Arial Unicode MS"/>
            </a:endParaRPr>
          </a:p>
          <a:p>
            <a:pPr marL="12700"/>
            <a:r>
              <a:rPr sz="900" b="1" spc="-30" dirty="0">
                <a:solidFill>
                  <a:srgbClr val="00007F"/>
                </a:solidFill>
                <a:latin typeface="Arial"/>
                <a:cs typeface="Arial"/>
              </a:rPr>
              <a:t>C</a:t>
            </a:r>
            <a:r>
              <a:rPr sz="750" b="1" spc="-30" dirty="0">
                <a:solidFill>
                  <a:srgbClr val="00007F"/>
                </a:solidFill>
                <a:latin typeface="Arial"/>
                <a:cs typeface="Arial"/>
              </a:rPr>
              <a:t>PASADO</a:t>
            </a:r>
            <a:r>
              <a:rPr sz="900" b="1" spc="-30" dirty="0">
                <a:solidFill>
                  <a:srgbClr val="00007F"/>
                </a:solidFill>
                <a:latin typeface="Arial"/>
                <a:cs typeface="Arial"/>
              </a:rPr>
              <a:t>3</a:t>
            </a:r>
            <a:r>
              <a:rPr sz="900" b="1" spc="75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7F"/>
                </a:solidFill>
                <a:latin typeface="Arial"/>
                <a:cs typeface="Arial"/>
              </a:rPr>
              <a:t>-</a:t>
            </a:r>
            <a:r>
              <a:rPr sz="900" b="1" spc="80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7F"/>
                </a:solidFill>
                <a:latin typeface="Arial"/>
                <a:cs typeface="Arial"/>
              </a:rPr>
              <a:t>mi</a:t>
            </a:r>
            <a:r>
              <a:rPr sz="750" b="1" dirty="0">
                <a:solidFill>
                  <a:srgbClr val="00007F"/>
                </a:solidFill>
                <a:latin typeface="Arial"/>
                <a:cs typeface="Arial"/>
              </a:rPr>
              <a:t>RESPIRADERO</a:t>
            </a:r>
            <a:r>
              <a:rPr sz="900" b="1" dirty="0">
                <a:solidFill>
                  <a:srgbClr val="00007F"/>
                </a:solidFill>
                <a:latin typeface="Arial"/>
                <a:cs typeface="Arial"/>
              </a:rPr>
              <a:t>F</a:t>
            </a:r>
            <a:r>
              <a:rPr sz="750" b="1" dirty="0">
                <a:solidFill>
                  <a:srgbClr val="00007F"/>
                </a:solidFill>
                <a:latin typeface="Arial"/>
                <a:cs typeface="Arial"/>
              </a:rPr>
              <a:t>ILE</a:t>
            </a:r>
            <a:r>
              <a:rPr sz="900" b="1" dirty="0">
                <a:solidFill>
                  <a:srgbClr val="00007F"/>
                </a:solidFill>
                <a:latin typeface="Arial"/>
                <a:cs typeface="Arial"/>
              </a:rPr>
              <a:t>norte</a:t>
            </a:r>
            <a:r>
              <a:rPr sz="750" b="1" dirty="0">
                <a:solidFill>
                  <a:srgbClr val="00007F"/>
                </a:solidFill>
                <a:latin typeface="Arial"/>
                <a:cs typeface="Arial"/>
              </a:rPr>
              <a:t>AMING</a:t>
            </a:r>
            <a:r>
              <a:rPr sz="900" b="1" dirty="0">
                <a:solidFill>
                  <a:srgbClr val="00007F"/>
                </a:solidFill>
                <a:latin typeface="Arial"/>
                <a:cs typeface="Arial"/>
              </a:rPr>
              <a:t>S</a:t>
            </a:r>
            <a:r>
              <a:rPr sz="750" b="1" dirty="0">
                <a:solidFill>
                  <a:srgbClr val="00007F"/>
                </a:solidFill>
                <a:latin typeface="Arial"/>
                <a:cs typeface="Arial"/>
              </a:rPr>
              <a:t>QUÍMICOS</a:t>
            </a:r>
            <a:r>
              <a:rPr sz="900" b="1" dirty="0">
                <a:solidFill>
                  <a:srgbClr val="00007F"/>
                </a:solidFill>
                <a:latin typeface="Arial"/>
                <a:cs typeface="Arial"/>
              </a:rPr>
              <a:t>....................................................</a:t>
            </a:r>
            <a:r>
              <a:rPr sz="900" b="1" spc="80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7F"/>
                </a:solidFill>
                <a:latin typeface="Arial"/>
                <a:cs typeface="Arial"/>
              </a:rPr>
              <a:t>..........................</a:t>
            </a:r>
            <a:r>
              <a:rPr sz="900" b="1" spc="75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900" b="1" spc="-50" dirty="0">
                <a:solidFill>
                  <a:srgbClr val="00007F"/>
                </a:solidFill>
                <a:latin typeface="Arial"/>
                <a:cs typeface="Arial"/>
              </a:rPr>
              <a:t>9</a:t>
            </a:r>
            <a:endParaRPr sz="900">
              <a:latin typeface="Arial"/>
              <a:cs typeface="Arial"/>
            </a:endParaRPr>
          </a:p>
          <a:p>
            <a:pPr marL="12700">
              <a:spcBef>
                <a:spcPts val="735"/>
              </a:spcBef>
            </a:pPr>
            <a:r>
              <a:rPr sz="1050" dirty="0">
                <a:latin typeface="Arial Unicode MS"/>
                <a:cs typeface="Arial Unicode MS"/>
              </a:rPr>
              <a:t>3.1</a:t>
            </a:r>
            <a:r>
              <a:rPr sz="1050" spc="254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Introducción</a:t>
            </a:r>
            <a:r>
              <a:rPr sz="1050" spc="260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..................................................</a:t>
            </a:r>
            <a:r>
              <a:rPr sz="1050" spc="260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1050" spc="260" dirty="0">
                <a:latin typeface="Arial Unicode MS"/>
                <a:cs typeface="Arial Unicode MS"/>
              </a:rPr>
              <a:t> </a:t>
            </a:r>
            <a:r>
              <a:rPr sz="1050" spc="-10" dirty="0">
                <a:latin typeface="Arial Unicode MS"/>
                <a:cs typeface="Arial Unicode MS"/>
              </a:rPr>
              <a:t>.......................</a:t>
            </a:r>
            <a:r>
              <a:rPr sz="1050" spc="260" dirty="0">
                <a:latin typeface="Arial Unicode MS"/>
                <a:cs typeface="Arial Unicode MS"/>
              </a:rPr>
              <a:t> </a:t>
            </a:r>
            <a:r>
              <a:rPr sz="1050" spc="-50" dirty="0">
                <a:latin typeface="Arial Unicode MS"/>
                <a:cs typeface="Arial Unicode MS"/>
              </a:rPr>
              <a:t>9</a:t>
            </a:r>
            <a:endParaRPr sz="1050">
              <a:latin typeface="Arial Unicode MS"/>
              <a:cs typeface="Arial Unicode MS"/>
            </a:endParaRPr>
          </a:p>
          <a:p>
            <a:pPr marL="12700">
              <a:spcBef>
                <a:spcPts val="210"/>
              </a:spcBef>
            </a:pPr>
            <a:r>
              <a:rPr sz="950" dirty="0">
                <a:latin typeface="Arial Unicode MS"/>
                <a:cs typeface="Arial Unicode MS"/>
              </a:rPr>
              <a:t>3.2</a:t>
            </a:r>
            <a:r>
              <a:rPr sz="950" spc="40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Nombres</a:t>
            </a:r>
            <a:r>
              <a:rPr sz="950" spc="4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de</a:t>
            </a:r>
            <a:r>
              <a:rPr sz="950" spc="4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archivo</a:t>
            </a:r>
            <a:r>
              <a:rPr sz="950" spc="45" dirty="0">
                <a:latin typeface="Arial Unicode MS"/>
                <a:cs typeface="Arial Unicode MS"/>
              </a:rPr>
              <a:t> </a:t>
            </a:r>
            <a:r>
              <a:rPr sz="950" spc="-10" dirty="0">
                <a:latin typeface="Arial Unicode MS"/>
                <a:cs typeface="Arial Unicode MS"/>
              </a:rPr>
              <a:t>..............................................</a:t>
            </a:r>
            <a:r>
              <a:rPr sz="950" spc="45" dirty="0">
                <a:latin typeface="Arial Unicode MS"/>
                <a:cs typeface="Arial Unicode MS"/>
              </a:rPr>
              <a:t> </a:t>
            </a:r>
            <a:r>
              <a:rPr sz="950" spc="-1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950" spc="45" dirty="0">
                <a:latin typeface="Arial Unicode MS"/>
                <a:cs typeface="Arial Unicode MS"/>
              </a:rPr>
              <a:t> </a:t>
            </a:r>
            <a:r>
              <a:rPr sz="950" spc="-10" dirty="0">
                <a:latin typeface="Arial Unicode MS"/>
                <a:cs typeface="Arial Unicode MS"/>
              </a:rPr>
              <a:t>..........................</a:t>
            </a:r>
            <a:r>
              <a:rPr sz="950" spc="45" dirty="0">
                <a:latin typeface="Arial Unicode MS"/>
                <a:cs typeface="Arial Unicode MS"/>
              </a:rPr>
              <a:t> </a:t>
            </a:r>
            <a:r>
              <a:rPr sz="950" spc="-50" dirty="0">
                <a:latin typeface="Arial Unicode MS"/>
                <a:cs typeface="Arial Unicode MS"/>
              </a:rPr>
              <a:t>9</a:t>
            </a:r>
            <a:endParaRPr sz="950">
              <a:latin typeface="Arial Unicode MS"/>
              <a:cs typeface="Arial Unicode MS"/>
            </a:endParaRPr>
          </a:p>
          <a:p>
            <a:pPr marL="12700">
              <a:spcBef>
                <a:spcPts val="250"/>
              </a:spcBef>
            </a:pPr>
            <a:r>
              <a:rPr sz="950" dirty="0">
                <a:latin typeface="Arial Unicode MS"/>
                <a:cs typeface="Arial Unicode MS"/>
              </a:rPr>
              <a:t>3.3</a:t>
            </a:r>
            <a:r>
              <a:rPr sz="950" spc="2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Esquemas</a:t>
            </a:r>
            <a:r>
              <a:rPr sz="950" spc="30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de</a:t>
            </a:r>
            <a:r>
              <a:rPr sz="950" spc="30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codificación</a:t>
            </a:r>
            <a:r>
              <a:rPr sz="950" spc="30" dirty="0">
                <a:latin typeface="Arial Unicode MS"/>
                <a:cs typeface="Arial Unicode MS"/>
              </a:rPr>
              <a:t> </a:t>
            </a:r>
            <a:r>
              <a:rPr sz="950" spc="-10" dirty="0">
                <a:latin typeface="Arial Unicode MS"/>
                <a:cs typeface="Arial Unicode MS"/>
              </a:rPr>
              <a:t>...............................................</a:t>
            </a:r>
            <a:r>
              <a:rPr sz="950" spc="30" dirty="0">
                <a:latin typeface="Arial Unicode MS"/>
                <a:cs typeface="Arial Unicode MS"/>
              </a:rPr>
              <a:t> </a:t>
            </a:r>
            <a:r>
              <a:rPr sz="950" spc="-1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950" spc="30" dirty="0">
                <a:latin typeface="Arial Unicode MS"/>
                <a:cs typeface="Arial Unicode MS"/>
              </a:rPr>
              <a:t> </a:t>
            </a:r>
            <a:r>
              <a:rPr sz="950" spc="-10" dirty="0">
                <a:latin typeface="Arial Unicode MS"/>
                <a:cs typeface="Arial Unicode MS"/>
              </a:rPr>
              <a:t>...............</a:t>
            </a:r>
            <a:r>
              <a:rPr sz="950" spc="30" dirty="0">
                <a:latin typeface="Arial Unicode MS"/>
                <a:cs typeface="Arial Unicode MS"/>
              </a:rPr>
              <a:t> </a:t>
            </a:r>
            <a:r>
              <a:rPr sz="950" spc="-25" dirty="0">
                <a:latin typeface="Arial Unicode MS"/>
                <a:cs typeface="Arial Unicode MS"/>
              </a:rPr>
              <a:t>10</a:t>
            </a:r>
            <a:endParaRPr sz="950">
              <a:latin typeface="Arial Unicode MS"/>
              <a:cs typeface="Arial Unicode MS"/>
            </a:endParaRPr>
          </a:p>
          <a:p>
            <a:pPr marL="12700">
              <a:spcBef>
                <a:spcPts val="280"/>
              </a:spcBef>
            </a:pPr>
            <a:r>
              <a:rPr sz="900" dirty="0">
                <a:latin typeface="Arial Unicode MS"/>
                <a:cs typeface="Arial Unicode MS"/>
              </a:rPr>
              <a:t>3.4</a:t>
            </a:r>
            <a:r>
              <a:rPr sz="900" spc="2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Asignar</a:t>
            </a:r>
            <a:r>
              <a:rPr sz="900" spc="25" dirty="0">
                <a:latin typeface="Arial Unicode MS"/>
                <a:cs typeface="Arial Unicode MS"/>
              </a:rPr>
              <a:t> </a:t>
            </a:r>
            <a:r>
              <a:rPr sz="900" spc="55" dirty="0">
                <a:latin typeface="Arial Unicode MS"/>
                <a:cs typeface="Arial Unicode MS"/>
              </a:rPr>
              <a:t>un</a:t>
            </a:r>
            <a:r>
              <a:rPr sz="900" spc="25" dirty="0">
                <a:latin typeface="Arial Unicode MS"/>
                <a:cs typeface="Arial Unicode MS"/>
              </a:rPr>
              <a:t> </a:t>
            </a:r>
            <a:r>
              <a:rPr sz="900" spc="50" dirty="0">
                <a:latin typeface="Arial Unicode MS"/>
                <a:cs typeface="Arial Unicode MS"/>
              </a:rPr>
              <a:t>nombre</a:t>
            </a:r>
            <a:r>
              <a:rPr sz="900" spc="2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a</a:t>
            </a:r>
            <a:r>
              <a:rPr sz="900" spc="30" dirty="0">
                <a:latin typeface="Arial Unicode MS"/>
                <a:cs typeface="Arial Unicode MS"/>
              </a:rPr>
              <a:t> </a:t>
            </a:r>
            <a:r>
              <a:rPr sz="900" spc="55" dirty="0">
                <a:latin typeface="Arial Unicode MS"/>
                <a:cs typeface="Arial Unicode MS"/>
              </a:rPr>
              <a:t>un</a:t>
            </a:r>
            <a:r>
              <a:rPr sz="900" spc="2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archivo</a:t>
            </a:r>
            <a:r>
              <a:rPr sz="900" spc="2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2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eventos</a:t>
            </a:r>
            <a:r>
              <a:rPr sz="900" spc="25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...............................</a:t>
            </a:r>
            <a:r>
              <a:rPr sz="900" spc="30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900" spc="25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........</a:t>
            </a:r>
            <a:r>
              <a:rPr sz="900" spc="25" dirty="0">
                <a:latin typeface="Arial Unicode MS"/>
                <a:cs typeface="Arial Unicode MS"/>
              </a:rPr>
              <a:t> </a:t>
            </a:r>
            <a:r>
              <a:rPr sz="900" spc="-25" dirty="0">
                <a:latin typeface="Arial Unicode MS"/>
                <a:cs typeface="Arial Unicode MS"/>
              </a:rPr>
              <a:t>11</a:t>
            </a:r>
            <a:endParaRPr sz="900">
              <a:latin typeface="Arial Unicode MS"/>
              <a:cs typeface="Arial Unicode MS"/>
            </a:endParaRPr>
          </a:p>
          <a:p>
            <a:pPr marL="12700">
              <a:spcBef>
                <a:spcPts val="210"/>
              </a:spcBef>
            </a:pPr>
            <a:r>
              <a:rPr sz="1000" dirty="0">
                <a:latin typeface="Arial Unicode MS"/>
                <a:cs typeface="Arial Unicode MS"/>
              </a:rPr>
              <a:t>3.5</a:t>
            </a:r>
            <a:r>
              <a:rPr sz="1000" spc="19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Formatos</a:t>
            </a:r>
            <a:r>
              <a:rPr sz="1000" spc="19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de</a:t>
            </a:r>
            <a:r>
              <a:rPr sz="1000" spc="19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nombres</a:t>
            </a:r>
            <a:r>
              <a:rPr sz="1000" spc="195" dirty="0">
                <a:latin typeface="Arial Unicode MS"/>
                <a:cs typeface="Arial Unicode MS"/>
              </a:rPr>
              <a:t> </a:t>
            </a:r>
            <a:r>
              <a:rPr sz="1000" spc="-20" dirty="0">
                <a:latin typeface="Arial Unicode MS"/>
                <a:cs typeface="Arial Unicode MS"/>
              </a:rPr>
              <a:t>...............................................</a:t>
            </a:r>
            <a:r>
              <a:rPr sz="1000" spc="190" dirty="0">
                <a:latin typeface="Arial Unicode MS"/>
                <a:cs typeface="Arial Unicode MS"/>
              </a:rPr>
              <a:t> </a:t>
            </a:r>
            <a:r>
              <a:rPr sz="1000" spc="-2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1000" spc="195" dirty="0">
                <a:latin typeface="Arial Unicode MS"/>
                <a:cs typeface="Arial Unicode MS"/>
              </a:rPr>
              <a:t> </a:t>
            </a:r>
            <a:r>
              <a:rPr sz="1000" spc="-10" dirty="0">
                <a:latin typeface="Arial Unicode MS"/>
                <a:cs typeface="Arial Unicode MS"/>
              </a:rPr>
              <a:t>...............</a:t>
            </a:r>
            <a:r>
              <a:rPr sz="1000" spc="195" dirty="0">
                <a:latin typeface="Arial Unicode MS"/>
                <a:cs typeface="Arial Unicode MS"/>
              </a:rPr>
              <a:t> </a:t>
            </a:r>
            <a:r>
              <a:rPr sz="1000" spc="-25" dirty="0">
                <a:latin typeface="Arial Unicode MS"/>
                <a:cs typeface="Arial Unicode MS"/>
              </a:rPr>
              <a:t>12</a:t>
            </a:r>
            <a:endParaRPr sz="1000">
              <a:latin typeface="Arial Unicode MS"/>
              <a:cs typeface="Arial Unicode MS"/>
            </a:endParaRPr>
          </a:p>
          <a:p>
            <a:pPr marL="12700">
              <a:spcBef>
                <a:spcPts val="120"/>
              </a:spcBef>
            </a:pPr>
            <a:r>
              <a:rPr sz="1050" dirty="0">
                <a:latin typeface="Arial Unicode MS"/>
                <a:cs typeface="Arial Unicode MS"/>
              </a:rPr>
              <a:t>3.6</a:t>
            </a:r>
            <a:r>
              <a:rPr sz="1050" spc="240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Compatibilidad</a:t>
            </a:r>
            <a:r>
              <a:rPr sz="1050" spc="250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..............................................</a:t>
            </a:r>
            <a:r>
              <a:rPr sz="1050" spc="250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1050" spc="250" dirty="0">
                <a:latin typeface="Arial Unicode MS"/>
                <a:cs typeface="Arial Unicode MS"/>
              </a:rPr>
              <a:t> </a:t>
            </a:r>
            <a:r>
              <a:rPr sz="1050" spc="-10" dirty="0">
                <a:latin typeface="Arial Unicode MS"/>
                <a:cs typeface="Arial Unicode MS"/>
              </a:rPr>
              <a:t>...................</a:t>
            </a:r>
            <a:r>
              <a:rPr sz="1050" spc="254" dirty="0">
                <a:latin typeface="Arial Unicode MS"/>
                <a:cs typeface="Arial Unicode MS"/>
              </a:rPr>
              <a:t> </a:t>
            </a:r>
            <a:r>
              <a:rPr sz="1050" spc="-25" dirty="0">
                <a:latin typeface="Arial Unicode MS"/>
                <a:cs typeface="Arial Unicode MS"/>
              </a:rPr>
              <a:t>13</a:t>
            </a:r>
            <a:endParaRPr sz="1050">
              <a:latin typeface="Arial Unicode MS"/>
              <a:cs typeface="Arial Unicode MS"/>
            </a:endParaRPr>
          </a:p>
          <a:p>
            <a:pPr>
              <a:spcBef>
                <a:spcPts val="60"/>
              </a:spcBef>
            </a:pPr>
            <a:endParaRPr sz="800">
              <a:latin typeface="Arial Unicode MS"/>
              <a:cs typeface="Arial Unicode MS"/>
            </a:endParaRPr>
          </a:p>
          <a:p>
            <a:pPr marL="12700">
              <a:spcBef>
                <a:spcPts val="5"/>
              </a:spcBef>
            </a:pPr>
            <a:r>
              <a:rPr sz="950" b="1" spc="-30" dirty="0">
                <a:solidFill>
                  <a:srgbClr val="00007F"/>
                </a:solidFill>
                <a:latin typeface="Arial"/>
                <a:cs typeface="Arial"/>
              </a:rPr>
              <a:t>C</a:t>
            </a:r>
            <a:r>
              <a:rPr sz="800" b="1" spc="-30" dirty="0">
                <a:solidFill>
                  <a:srgbClr val="00007F"/>
                </a:solidFill>
                <a:latin typeface="Arial"/>
                <a:cs typeface="Arial"/>
              </a:rPr>
              <a:t>PASADO</a:t>
            </a:r>
            <a:r>
              <a:rPr sz="950" b="1" spc="-30" dirty="0">
                <a:solidFill>
                  <a:srgbClr val="00007F"/>
                </a:solidFill>
                <a:latin typeface="Arial"/>
                <a:cs typeface="Arial"/>
              </a:rPr>
              <a:t>4</a:t>
            </a:r>
            <a:r>
              <a:rPr sz="950" b="1" spc="110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950" b="1" dirty="0">
                <a:solidFill>
                  <a:srgbClr val="00007F"/>
                </a:solidFill>
                <a:latin typeface="Arial"/>
                <a:cs typeface="Arial"/>
              </a:rPr>
              <a:t>-</a:t>
            </a:r>
            <a:r>
              <a:rPr sz="950" b="1" spc="114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950" b="1" dirty="0">
                <a:solidFill>
                  <a:srgbClr val="00007F"/>
                </a:solidFill>
                <a:latin typeface="Arial"/>
                <a:cs typeface="Arial"/>
              </a:rPr>
              <a:t>M</a:t>
            </a:r>
            <a:r>
              <a:rPr sz="800" b="1" dirty="0">
                <a:solidFill>
                  <a:srgbClr val="00007F"/>
                </a:solidFill>
                <a:latin typeface="Arial"/>
                <a:cs typeface="Arial"/>
              </a:rPr>
              <a:t>GESTIÓN</a:t>
            </a:r>
            <a:r>
              <a:rPr sz="950" b="1" dirty="0">
                <a:solidFill>
                  <a:srgbClr val="00007F"/>
                </a:solidFill>
                <a:latin typeface="Arial"/>
                <a:cs typeface="Arial"/>
              </a:rPr>
              <a:t>&amp;</a:t>
            </a:r>
            <a:r>
              <a:rPr sz="950" b="1" spc="110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950" b="1" spc="-10" dirty="0">
                <a:solidFill>
                  <a:srgbClr val="00007F"/>
                </a:solidFill>
                <a:latin typeface="Arial"/>
                <a:cs typeface="Arial"/>
              </a:rPr>
              <a:t>V</a:t>
            </a:r>
            <a:r>
              <a:rPr sz="800" b="1" spc="-10" dirty="0">
                <a:solidFill>
                  <a:srgbClr val="00007F"/>
                </a:solidFill>
                <a:latin typeface="Arial"/>
                <a:cs typeface="Arial"/>
              </a:rPr>
              <a:t>ESTUDIANDO</a:t>
            </a:r>
            <a:r>
              <a:rPr sz="950" b="1" spc="-10" dirty="0">
                <a:solidFill>
                  <a:srgbClr val="00007F"/>
                </a:solidFill>
                <a:latin typeface="Arial"/>
                <a:cs typeface="Arial"/>
              </a:rPr>
              <a:t>mi</a:t>
            </a:r>
            <a:r>
              <a:rPr sz="800" b="1" spc="-10" dirty="0">
                <a:solidFill>
                  <a:srgbClr val="00007F"/>
                </a:solidFill>
                <a:latin typeface="Arial"/>
                <a:cs typeface="Arial"/>
              </a:rPr>
              <a:t>RESPIRADERO</a:t>
            </a:r>
            <a:r>
              <a:rPr sz="950" b="1" spc="-10" dirty="0">
                <a:solidFill>
                  <a:srgbClr val="00007F"/>
                </a:solidFill>
                <a:latin typeface="Arial"/>
                <a:cs typeface="Arial"/>
              </a:rPr>
              <a:t>F</a:t>
            </a:r>
            <a:r>
              <a:rPr sz="800" b="1" spc="-10" dirty="0">
                <a:solidFill>
                  <a:srgbClr val="00007F"/>
                </a:solidFill>
                <a:latin typeface="Arial"/>
                <a:cs typeface="Arial"/>
              </a:rPr>
              <a:t>ILES</a:t>
            </a:r>
            <a:r>
              <a:rPr sz="950" b="1" spc="-10" dirty="0">
                <a:solidFill>
                  <a:srgbClr val="00007F"/>
                </a:solidFill>
                <a:latin typeface="Arial"/>
                <a:cs typeface="Arial"/>
              </a:rPr>
              <a:t>....................................................</a:t>
            </a:r>
            <a:r>
              <a:rPr sz="950" b="1" spc="114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950" b="1" dirty="0">
                <a:solidFill>
                  <a:srgbClr val="00007F"/>
                </a:solidFill>
                <a:latin typeface="Arial"/>
                <a:cs typeface="Arial"/>
              </a:rPr>
              <a:t>.............</a:t>
            </a:r>
            <a:r>
              <a:rPr sz="950" b="1" spc="110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950" b="1" spc="-25" dirty="0">
                <a:solidFill>
                  <a:srgbClr val="00007F"/>
                </a:solidFill>
                <a:latin typeface="Arial"/>
                <a:cs typeface="Arial"/>
              </a:rPr>
              <a:t>14</a:t>
            </a:r>
            <a:endParaRPr sz="950">
              <a:latin typeface="Arial"/>
              <a:cs typeface="Arial"/>
            </a:endParaRPr>
          </a:p>
          <a:p>
            <a:pPr marL="12700">
              <a:spcBef>
                <a:spcPts val="750"/>
              </a:spcBef>
            </a:pPr>
            <a:r>
              <a:rPr sz="1000" dirty="0">
                <a:latin typeface="Arial Unicode MS"/>
                <a:cs typeface="Arial Unicode MS"/>
              </a:rPr>
              <a:t>4.1</a:t>
            </a:r>
            <a:r>
              <a:rPr sz="1000" spc="12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Gestor</a:t>
            </a:r>
            <a:r>
              <a:rPr sz="1000" spc="12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de</a:t>
            </a:r>
            <a:r>
              <a:rPr sz="1000" spc="125" dirty="0">
                <a:latin typeface="Arial Unicode MS"/>
                <a:cs typeface="Arial Unicode MS"/>
              </a:rPr>
              <a:t> </a:t>
            </a:r>
            <a:r>
              <a:rPr sz="1000" spc="-10" dirty="0">
                <a:latin typeface="Arial Unicode MS"/>
                <a:cs typeface="Arial Unicode MS"/>
              </a:rPr>
              <a:t>eventos....................................................</a:t>
            </a:r>
            <a:r>
              <a:rPr sz="1000" spc="120" dirty="0">
                <a:latin typeface="Arial Unicode MS"/>
                <a:cs typeface="Arial Unicode MS"/>
              </a:rPr>
              <a:t> </a:t>
            </a:r>
            <a:r>
              <a:rPr sz="1000" spc="-2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1000" spc="125" dirty="0">
                <a:latin typeface="Arial Unicode MS"/>
                <a:cs typeface="Arial Unicode MS"/>
              </a:rPr>
              <a:t> </a:t>
            </a:r>
            <a:r>
              <a:rPr sz="1000" spc="-10" dirty="0">
                <a:latin typeface="Arial Unicode MS"/>
                <a:cs typeface="Arial Unicode MS"/>
              </a:rPr>
              <a:t>....................</a:t>
            </a:r>
            <a:r>
              <a:rPr sz="1000" spc="125" dirty="0">
                <a:latin typeface="Arial Unicode MS"/>
                <a:cs typeface="Arial Unicode MS"/>
              </a:rPr>
              <a:t> </a:t>
            </a:r>
            <a:r>
              <a:rPr sz="1000" spc="-25" dirty="0">
                <a:latin typeface="Arial Unicode MS"/>
                <a:cs typeface="Arial Unicode MS"/>
              </a:rPr>
              <a:t>14</a:t>
            </a:r>
            <a:endParaRPr sz="1000">
              <a:latin typeface="Arial Unicode MS"/>
              <a:cs typeface="Arial Unicode MS"/>
            </a:endParaRPr>
          </a:p>
          <a:p>
            <a:pPr marL="12700">
              <a:spcBef>
                <a:spcPts val="195"/>
              </a:spcBef>
            </a:pPr>
            <a:r>
              <a:rPr sz="1000" dirty="0">
                <a:latin typeface="Arial Unicode MS"/>
                <a:cs typeface="Arial Unicode MS"/>
              </a:rPr>
              <a:t>4.2</a:t>
            </a:r>
            <a:r>
              <a:rPr sz="1000" spc="14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Visor</a:t>
            </a:r>
            <a:r>
              <a:rPr sz="1000" spc="14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de</a:t>
            </a:r>
            <a:r>
              <a:rPr sz="1000" spc="15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eventos</a:t>
            </a:r>
            <a:r>
              <a:rPr sz="1000" spc="145" dirty="0">
                <a:latin typeface="Arial Unicode MS"/>
                <a:cs typeface="Arial Unicode MS"/>
              </a:rPr>
              <a:t> </a:t>
            </a:r>
            <a:r>
              <a:rPr sz="1000" spc="-20" dirty="0">
                <a:latin typeface="Arial Unicode MS"/>
                <a:cs typeface="Arial Unicode MS"/>
              </a:rPr>
              <a:t>...............................................</a:t>
            </a:r>
            <a:r>
              <a:rPr sz="1000" spc="150" dirty="0">
                <a:latin typeface="Arial Unicode MS"/>
                <a:cs typeface="Arial Unicode MS"/>
              </a:rPr>
              <a:t> </a:t>
            </a:r>
            <a:r>
              <a:rPr sz="1000" spc="-2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1000" spc="145" dirty="0">
                <a:latin typeface="Arial Unicode MS"/>
                <a:cs typeface="Arial Unicode MS"/>
              </a:rPr>
              <a:t> </a:t>
            </a:r>
            <a:r>
              <a:rPr sz="1000" spc="-10" dirty="0">
                <a:latin typeface="Arial Unicode MS"/>
                <a:cs typeface="Arial Unicode MS"/>
              </a:rPr>
              <a:t>....................</a:t>
            </a:r>
            <a:r>
              <a:rPr sz="1000" spc="150" dirty="0">
                <a:latin typeface="Arial Unicode MS"/>
                <a:cs typeface="Arial Unicode MS"/>
              </a:rPr>
              <a:t> </a:t>
            </a:r>
            <a:r>
              <a:rPr sz="1000" spc="-25" dirty="0">
                <a:latin typeface="Arial Unicode MS"/>
                <a:cs typeface="Arial Unicode MS"/>
              </a:rPr>
              <a:t>15</a:t>
            </a:r>
            <a:endParaRPr sz="1000">
              <a:latin typeface="Arial Unicode MS"/>
              <a:cs typeface="Arial Unicode MS"/>
            </a:endParaRPr>
          </a:p>
          <a:p>
            <a:pPr marL="12700">
              <a:spcBef>
                <a:spcPts val="265"/>
              </a:spcBef>
            </a:pPr>
            <a:r>
              <a:rPr sz="900" dirty="0">
                <a:latin typeface="Arial Unicode MS"/>
                <a:cs typeface="Arial Unicode MS"/>
              </a:rPr>
              <a:t>4.3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Problemas</a:t>
            </a:r>
            <a:r>
              <a:rPr sz="900" spc="6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6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memoria</a:t>
            </a:r>
            <a:r>
              <a:rPr sz="900" spc="65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.............................................</a:t>
            </a:r>
            <a:r>
              <a:rPr sz="900" spc="65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900" spc="65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..................</a:t>
            </a:r>
            <a:r>
              <a:rPr sz="900" spc="65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dieciséis</a:t>
            </a:r>
            <a:endParaRPr sz="900">
              <a:latin typeface="Arial Unicode MS"/>
              <a:cs typeface="Arial Unicode MS"/>
            </a:endParaRPr>
          </a:p>
          <a:p>
            <a:pPr>
              <a:spcBef>
                <a:spcPts val="45"/>
              </a:spcBef>
            </a:pPr>
            <a:endParaRPr sz="800">
              <a:latin typeface="Arial Unicode MS"/>
              <a:cs typeface="Arial Unicode MS"/>
            </a:endParaRPr>
          </a:p>
          <a:p>
            <a:pPr marL="12700"/>
            <a:r>
              <a:rPr sz="1000" b="1" spc="-35" dirty="0">
                <a:solidFill>
                  <a:srgbClr val="00007F"/>
                </a:solidFill>
                <a:latin typeface="Arial"/>
                <a:cs typeface="Arial"/>
              </a:rPr>
              <a:t>C</a:t>
            </a:r>
            <a:r>
              <a:rPr sz="850" b="1" spc="-35" dirty="0">
                <a:solidFill>
                  <a:srgbClr val="00007F"/>
                </a:solidFill>
                <a:latin typeface="Arial"/>
                <a:cs typeface="Arial"/>
              </a:rPr>
              <a:t>PASADO</a:t>
            </a:r>
            <a:r>
              <a:rPr sz="1000" b="1" spc="-35" dirty="0">
                <a:solidFill>
                  <a:srgbClr val="00007F"/>
                </a:solidFill>
                <a:latin typeface="Arial"/>
                <a:cs typeface="Arial"/>
              </a:rPr>
              <a:t>5</a:t>
            </a:r>
            <a:r>
              <a:rPr sz="1000" b="1" spc="100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00007F"/>
                </a:solidFill>
                <a:latin typeface="Arial"/>
                <a:cs typeface="Arial"/>
              </a:rPr>
              <a:t>-</a:t>
            </a:r>
            <a:r>
              <a:rPr sz="1000" b="1" spc="100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00007F"/>
                </a:solidFill>
                <a:latin typeface="Arial"/>
                <a:cs typeface="Arial"/>
              </a:rPr>
              <a:t>S</a:t>
            </a:r>
            <a:r>
              <a:rPr sz="850" b="1" spc="-10" dirty="0">
                <a:solidFill>
                  <a:srgbClr val="00007F"/>
                </a:solidFill>
                <a:latin typeface="Arial"/>
                <a:cs typeface="Arial"/>
              </a:rPr>
              <a:t>ERIALMENTE</a:t>
            </a:r>
            <a:r>
              <a:rPr sz="1000" b="1" spc="-10" dirty="0">
                <a:solidFill>
                  <a:srgbClr val="00007F"/>
                </a:solidFill>
                <a:latin typeface="Arial"/>
                <a:cs typeface="Arial"/>
              </a:rPr>
              <a:t>A</a:t>
            </a:r>
            <a:r>
              <a:rPr sz="850" b="1" spc="-10" dirty="0">
                <a:solidFill>
                  <a:srgbClr val="00007F"/>
                </a:solidFill>
                <a:latin typeface="Arial"/>
                <a:cs typeface="Arial"/>
              </a:rPr>
              <a:t>CCESADO</a:t>
            </a:r>
            <a:r>
              <a:rPr sz="1000" b="1" spc="-10" dirty="0">
                <a:solidFill>
                  <a:srgbClr val="00007F"/>
                </a:solidFill>
                <a:latin typeface="Arial"/>
                <a:cs typeface="Arial"/>
              </a:rPr>
              <a:t>D</a:t>
            </a:r>
            <a:r>
              <a:rPr sz="850" b="1" spc="-10" dirty="0">
                <a:solidFill>
                  <a:srgbClr val="00007F"/>
                </a:solidFill>
                <a:latin typeface="Arial"/>
                <a:cs typeface="Arial"/>
              </a:rPr>
              <a:t>EVICIOS</a:t>
            </a:r>
            <a:r>
              <a:rPr sz="1000" b="1" spc="-10" dirty="0">
                <a:solidFill>
                  <a:srgbClr val="00007F"/>
                </a:solidFill>
                <a:latin typeface="Arial"/>
                <a:cs typeface="Arial"/>
              </a:rPr>
              <a:t>....................................................</a:t>
            </a:r>
            <a:r>
              <a:rPr sz="1000" b="1" spc="100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00007F"/>
                </a:solidFill>
                <a:latin typeface="Arial"/>
                <a:cs typeface="Arial"/>
              </a:rPr>
              <a:t>..........................</a:t>
            </a:r>
            <a:r>
              <a:rPr sz="1000" b="1" spc="100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00007F"/>
                </a:solidFill>
                <a:latin typeface="Arial"/>
                <a:cs typeface="Arial"/>
              </a:rPr>
              <a:t>18</a:t>
            </a:r>
            <a:endParaRPr sz="1000">
              <a:latin typeface="Arial"/>
              <a:cs typeface="Arial"/>
            </a:endParaRPr>
          </a:p>
          <a:p>
            <a:pPr marL="12700">
              <a:spcBef>
                <a:spcPts val="695"/>
              </a:spcBef>
            </a:pPr>
            <a:r>
              <a:rPr sz="1050" dirty="0">
                <a:latin typeface="Arial Unicode MS"/>
                <a:cs typeface="Arial Unicode MS"/>
              </a:rPr>
              <a:t>5.1</a:t>
            </a:r>
            <a:r>
              <a:rPr sz="1050" spc="260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Introducción</a:t>
            </a:r>
            <a:r>
              <a:rPr sz="1050" spc="260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..................................................</a:t>
            </a:r>
            <a:r>
              <a:rPr sz="1050" spc="260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1050" spc="260" dirty="0">
                <a:latin typeface="Arial Unicode MS"/>
                <a:cs typeface="Arial Unicode MS"/>
              </a:rPr>
              <a:t> </a:t>
            </a:r>
            <a:r>
              <a:rPr sz="1050" spc="-10" dirty="0">
                <a:latin typeface="Arial Unicode MS"/>
                <a:cs typeface="Arial Unicode MS"/>
              </a:rPr>
              <a:t>.....................</a:t>
            </a:r>
            <a:r>
              <a:rPr sz="1050" spc="260" dirty="0">
                <a:latin typeface="Arial Unicode MS"/>
                <a:cs typeface="Arial Unicode MS"/>
              </a:rPr>
              <a:t> </a:t>
            </a:r>
            <a:r>
              <a:rPr sz="1050" spc="-25" dirty="0">
                <a:latin typeface="Arial Unicode MS"/>
                <a:cs typeface="Arial Unicode MS"/>
              </a:rPr>
              <a:t>18</a:t>
            </a:r>
            <a:endParaRPr sz="1050">
              <a:latin typeface="Arial Unicode MS"/>
              <a:cs typeface="Arial Unicode MS"/>
            </a:endParaRPr>
          </a:p>
          <a:p>
            <a:pPr marL="12700">
              <a:spcBef>
                <a:spcPts val="180"/>
              </a:spcBef>
            </a:pPr>
            <a:r>
              <a:rPr sz="1000" dirty="0">
                <a:latin typeface="Arial Unicode MS"/>
                <a:cs typeface="Arial Unicode MS"/>
              </a:rPr>
              <a:t>5.2</a:t>
            </a:r>
            <a:r>
              <a:rPr sz="1000" spc="10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Tipos</a:t>
            </a:r>
            <a:r>
              <a:rPr sz="1000" spc="10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de</a:t>
            </a:r>
            <a:r>
              <a:rPr sz="1000" spc="11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dispositivos</a:t>
            </a:r>
            <a:r>
              <a:rPr sz="1000" spc="10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con</a:t>
            </a:r>
            <a:r>
              <a:rPr sz="1000" spc="10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acceso</a:t>
            </a:r>
            <a:r>
              <a:rPr sz="1000" spc="11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en</a:t>
            </a:r>
            <a:r>
              <a:rPr sz="1000" spc="105" dirty="0">
                <a:latin typeface="Arial Unicode MS"/>
                <a:cs typeface="Arial Unicode MS"/>
              </a:rPr>
              <a:t> </a:t>
            </a:r>
            <a:r>
              <a:rPr sz="1000" spc="-10" dirty="0">
                <a:latin typeface="Arial Unicode MS"/>
                <a:cs typeface="Arial Unicode MS"/>
              </a:rPr>
              <a:t>serie....................................</a:t>
            </a:r>
            <a:r>
              <a:rPr sz="1000" spc="110" dirty="0">
                <a:latin typeface="Arial Unicode MS"/>
                <a:cs typeface="Arial Unicode MS"/>
              </a:rPr>
              <a:t> </a:t>
            </a:r>
            <a:r>
              <a:rPr sz="1000" spc="-20" dirty="0">
                <a:latin typeface="Arial Unicode MS"/>
                <a:cs typeface="Arial Unicode MS"/>
              </a:rPr>
              <a:t>.............................................</a:t>
            </a:r>
            <a:r>
              <a:rPr sz="1000" spc="105" dirty="0">
                <a:latin typeface="Arial Unicode MS"/>
                <a:cs typeface="Arial Unicode MS"/>
              </a:rPr>
              <a:t> </a:t>
            </a:r>
            <a:r>
              <a:rPr sz="1000" spc="-25" dirty="0">
                <a:latin typeface="Arial Unicode MS"/>
                <a:cs typeface="Arial Unicode MS"/>
              </a:rPr>
              <a:t>19</a:t>
            </a:r>
            <a:endParaRPr sz="1000">
              <a:latin typeface="Arial Unicode MS"/>
              <a:cs typeface="Arial Unicode MS"/>
            </a:endParaRPr>
          </a:p>
          <a:p>
            <a:pPr marL="12700">
              <a:spcBef>
                <a:spcPts val="120"/>
              </a:spcBef>
            </a:pPr>
            <a:r>
              <a:rPr sz="1050" dirty="0">
                <a:latin typeface="Arial Unicode MS"/>
                <a:cs typeface="Arial Unicode MS"/>
              </a:rPr>
              <a:t>5.3</a:t>
            </a:r>
            <a:r>
              <a:rPr sz="1050" spc="23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Integración</a:t>
            </a:r>
            <a:r>
              <a:rPr sz="1050" spc="240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..................................................</a:t>
            </a:r>
            <a:r>
              <a:rPr sz="1050" spc="240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1050" spc="235" dirty="0">
                <a:latin typeface="Arial Unicode MS"/>
                <a:cs typeface="Arial Unicode MS"/>
              </a:rPr>
              <a:t> </a:t>
            </a:r>
            <a:r>
              <a:rPr sz="1050" spc="-10" dirty="0">
                <a:latin typeface="Arial Unicode MS"/>
                <a:cs typeface="Arial Unicode MS"/>
              </a:rPr>
              <a:t>.......................</a:t>
            </a:r>
            <a:r>
              <a:rPr sz="1050" spc="240" dirty="0">
                <a:latin typeface="Arial Unicode MS"/>
                <a:cs typeface="Arial Unicode MS"/>
              </a:rPr>
              <a:t> </a:t>
            </a:r>
            <a:r>
              <a:rPr sz="1050" spc="-25" dirty="0">
                <a:latin typeface="Arial Unicode MS"/>
                <a:cs typeface="Arial Unicode MS"/>
              </a:rPr>
              <a:t>21</a:t>
            </a:r>
            <a:endParaRPr sz="1050">
              <a:latin typeface="Arial Unicode MS"/>
              <a:cs typeface="Arial Unicode MS"/>
            </a:endParaRPr>
          </a:p>
          <a:p>
            <a:pPr marL="12700">
              <a:spcBef>
                <a:spcPts val="130"/>
              </a:spcBef>
            </a:pPr>
            <a:r>
              <a:rPr sz="1050" dirty="0">
                <a:latin typeface="Arial Unicode MS"/>
                <a:cs typeface="Arial Unicode MS"/>
              </a:rPr>
              <a:t>5.4</a:t>
            </a:r>
            <a:r>
              <a:rPr sz="1050" spc="195" dirty="0">
                <a:latin typeface="Arial Unicode MS"/>
                <a:cs typeface="Arial Unicode MS"/>
              </a:rPr>
              <a:t> </a:t>
            </a:r>
            <a:r>
              <a:rPr sz="1050" spc="50" dirty="0">
                <a:latin typeface="Arial Unicode MS"/>
                <a:cs typeface="Arial Unicode MS"/>
              </a:rPr>
              <a:t>Mando</a:t>
            </a:r>
            <a:r>
              <a:rPr sz="1050" spc="200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...............................................</a:t>
            </a:r>
            <a:r>
              <a:rPr sz="1050" spc="195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1050" spc="200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.............................</a:t>
            </a:r>
            <a:r>
              <a:rPr sz="1050" spc="195" dirty="0">
                <a:latin typeface="Arial Unicode MS"/>
                <a:cs typeface="Arial Unicode MS"/>
              </a:rPr>
              <a:t> </a:t>
            </a:r>
            <a:r>
              <a:rPr sz="1050" spc="-25" dirty="0">
                <a:latin typeface="Arial Unicode MS"/>
                <a:cs typeface="Arial Unicode MS"/>
              </a:rPr>
              <a:t>23</a:t>
            </a:r>
            <a:endParaRPr sz="1050">
              <a:latin typeface="Arial Unicode MS"/>
              <a:cs typeface="Arial Unicode MS"/>
            </a:endParaRPr>
          </a:p>
          <a:p>
            <a:pPr marL="12700">
              <a:spcBef>
                <a:spcPts val="110"/>
              </a:spcBef>
            </a:pPr>
            <a:r>
              <a:rPr sz="1050" dirty="0">
                <a:latin typeface="Arial Unicode MS"/>
                <a:cs typeface="Arial Unicode MS"/>
              </a:rPr>
              <a:t>5.5</a:t>
            </a:r>
            <a:r>
              <a:rPr sz="1050" spc="229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Beneficios</a:t>
            </a:r>
            <a:r>
              <a:rPr sz="1050" spc="235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..................................................</a:t>
            </a:r>
            <a:r>
              <a:rPr sz="1050" spc="235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1050" spc="235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..........................</a:t>
            </a:r>
            <a:r>
              <a:rPr sz="1050" spc="235" dirty="0">
                <a:latin typeface="Arial Unicode MS"/>
                <a:cs typeface="Arial Unicode MS"/>
              </a:rPr>
              <a:t> </a:t>
            </a:r>
            <a:r>
              <a:rPr sz="1050" spc="-25" dirty="0">
                <a:latin typeface="Arial Unicode MS"/>
                <a:cs typeface="Arial Unicode MS"/>
              </a:rPr>
              <a:t>28</a:t>
            </a:r>
            <a:endParaRPr sz="1050">
              <a:latin typeface="Arial Unicode MS"/>
              <a:cs typeface="Arial Unicode MS"/>
            </a:endParaRPr>
          </a:p>
          <a:p>
            <a:pPr>
              <a:spcBef>
                <a:spcPts val="75"/>
              </a:spcBef>
            </a:pPr>
            <a:endParaRPr sz="750">
              <a:latin typeface="Arial Unicode MS"/>
              <a:cs typeface="Arial Unicode MS"/>
            </a:endParaRPr>
          </a:p>
          <a:p>
            <a:pPr marL="12700">
              <a:tabLst>
                <a:tab pos="5970905" algn="l"/>
              </a:tabLst>
            </a:pPr>
            <a:r>
              <a:rPr sz="1600" b="1" u="sng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Figuras</a:t>
            </a:r>
            <a:r>
              <a:rPr sz="1600" b="1" u="sng" spc="25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sng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y</a:t>
            </a:r>
            <a:r>
              <a:rPr sz="1600" b="1" u="sng" spc="30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sng" spc="-10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tablas</a:t>
            </a:r>
            <a:r>
              <a:rPr sz="1600" b="1" u="sng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endParaRPr sz="1600">
              <a:latin typeface="Arial"/>
              <a:cs typeface="Arial"/>
            </a:endParaRPr>
          </a:p>
          <a:p>
            <a:pPr marL="12700">
              <a:spcBef>
                <a:spcPts val="1345"/>
              </a:spcBef>
            </a:pPr>
            <a:r>
              <a:rPr sz="1050" spc="-25" dirty="0">
                <a:latin typeface="Arial Unicode MS"/>
                <a:cs typeface="Arial Unicode MS"/>
              </a:rPr>
              <a:t>F</a:t>
            </a:r>
            <a:r>
              <a:rPr sz="850" spc="-25" dirty="0">
                <a:latin typeface="Arial Unicode MS"/>
                <a:cs typeface="Arial Unicode MS"/>
              </a:rPr>
              <a:t>IGURA</a:t>
            </a:r>
            <a:r>
              <a:rPr sz="1050" spc="-25" dirty="0">
                <a:latin typeface="Arial Unicode MS"/>
                <a:cs typeface="Arial Unicode MS"/>
              </a:rPr>
              <a:t>1.1</a:t>
            </a:r>
            <a:r>
              <a:rPr sz="1050" spc="125" dirty="0">
                <a:latin typeface="Arial Unicode MS"/>
                <a:cs typeface="Arial Unicode MS"/>
              </a:rPr>
              <a:t> </a:t>
            </a:r>
            <a:r>
              <a:rPr sz="1050" spc="-45" dirty="0">
                <a:latin typeface="Arial Unicode MS"/>
                <a:cs typeface="Arial Unicode MS"/>
              </a:rPr>
              <a:t>COMTRADE</a:t>
            </a:r>
            <a:r>
              <a:rPr sz="1050" spc="130" dirty="0">
                <a:latin typeface="Arial Unicode MS"/>
                <a:cs typeface="Arial Unicode MS"/>
              </a:rPr>
              <a:t> </a:t>
            </a:r>
            <a:r>
              <a:rPr sz="1050" spc="-25" dirty="0">
                <a:latin typeface="Arial Unicode MS"/>
                <a:cs typeface="Arial Unicode MS"/>
              </a:rPr>
              <a:t>ASCII</a:t>
            </a:r>
            <a:r>
              <a:rPr sz="1050" spc="130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F</a:t>
            </a:r>
            <a:r>
              <a:rPr sz="850" spc="-20" dirty="0">
                <a:latin typeface="Arial Unicode MS"/>
                <a:cs typeface="Arial Unicode MS"/>
              </a:rPr>
              <a:t>ORMAT</a:t>
            </a:r>
            <a:r>
              <a:rPr sz="1050" spc="-2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1050" spc="125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............................................</a:t>
            </a:r>
            <a:r>
              <a:rPr sz="1050" spc="130" dirty="0">
                <a:latin typeface="Arial Unicode MS"/>
                <a:cs typeface="Arial Unicode MS"/>
              </a:rPr>
              <a:t> </a:t>
            </a:r>
            <a:r>
              <a:rPr sz="1050" spc="-50" dirty="0">
                <a:latin typeface="Arial Unicode MS"/>
                <a:cs typeface="Arial Unicode MS"/>
              </a:rPr>
              <a:t>3</a:t>
            </a:r>
            <a:endParaRPr sz="1050">
              <a:latin typeface="Arial Unicode MS"/>
              <a:cs typeface="Arial Unicode MS"/>
            </a:endParaRPr>
          </a:p>
          <a:p>
            <a:pPr marL="12700">
              <a:spcBef>
                <a:spcPts val="60"/>
              </a:spcBef>
            </a:pPr>
            <a:r>
              <a:rPr sz="1000" spc="-25" dirty="0">
                <a:latin typeface="Arial Unicode MS"/>
                <a:cs typeface="Arial Unicode MS"/>
              </a:rPr>
              <a:t>F</a:t>
            </a:r>
            <a:r>
              <a:rPr sz="850" spc="-25" dirty="0">
                <a:latin typeface="Arial Unicode MS"/>
                <a:cs typeface="Arial Unicode MS"/>
              </a:rPr>
              <a:t>IGURA</a:t>
            </a:r>
            <a:r>
              <a:rPr sz="1000" spc="-25" dirty="0">
                <a:latin typeface="Arial Unicode MS"/>
                <a:cs typeface="Arial Unicode MS"/>
              </a:rPr>
              <a:t>1.2</a:t>
            </a:r>
            <a:r>
              <a:rPr sz="1000" spc="204" dirty="0">
                <a:latin typeface="Arial Unicode MS"/>
                <a:cs typeface="Arial Unicode MS"/>
              </a:rPr>
              <a:t> </a:t>
            </a:r>
            <a:r>
              <a:rPr sz="1000" spc="-30" dirty="0">
                <a:latin typeface="Arial Unicode MS"/>
                <a:cs typeface="Arial Unicode MS"/>
              </a:rPr>
              <a:t>COMTRADO</a:t>
            </a:r>
            <a:r>
              <a:rPr sz="1000" spc="220" dirty="0">
                <a:latin typeface="Arial Unicode MS"/>
                <a:cs typeface="Arial Unicode MS"/>
              </a:rPr>
              <a:t> </a:t>
            </a:r>
            <a:r>
              <a:rPr sz="1000" spc="-20" dirty="0">
                <a:latin typeface="Arial Unicode MS"/>
                <a:cs typeface="Arial Unicode MS"/>
              </a:rPr>
              <a:t>B</a:t>
            </a:r>
            <a:r>
              <a:rPr sz="850" spc="-20" dirty="0">
                <a:latin typeface="Arial Unicode MS"/>
                <a:cs typeface="Arial Unicode MS"/>
              </a:rPr>
              <a:t>INARIO</a:t>
            </a:r>
            <a:r>
              <a:rPr sz="1000" spc="-20" dirty="0">
                <a:latin typeface="Arial Unicode MS"/>
                <a:cs typeface="Arial Unicode MS"/>
              </a:rPr>
              <a:t>F</a:t>
            </a:r>
            <a:r>
              <a:rPr sz="850" spc="-20" dirty="0">
                <a:latin typeface="Arial Unicode MS"/>
                <a:cs typeface="Arial Unicode MS"/>
              </a:rPr>
              <a:t>ORMAT</a:t>
            </a:r>
            <a:r>
              <a:rPr sz="1000" spc="-2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1000" spc="220" dirty="0">
                <a:latin typeface="Arial Unicode MS"/>
                <a:cs typeface="Arial Unicode MS"/>
              </a:rPr>
              <a:t> </a:t>
            </a:r>
            <a:r>
              <a:rPr sz="1000" spc="-20" dirty="0">
                <a:latin typeface="Arial Unicode MS"/>
                <a:cs typeface="Arial Unicode MS"/>
              </a:rPr>
              <a:t>..........................................</a:t>
            </a:r>
            <a:r>
              <a:rPr sz="1000" spc="220" dirty="0">
                <a:latin typeface="Arial Unicode MS"/>
                <a:cs typeface="Arial Unicode MS"/>
              </a:rPr>
              <a:t> </a:t>
            </a:r>
            <a:r>
              <a:rPr sz="1000" spc="-50" dirty="0">
                <a:latin typeface="Arial Unicode MS"/>
                <a:cs typeface="Arial Unicode MS"/>
              </a:rPr>
              <a:t>3</a:t>
            </a:r>
            <a:endParaRPr sz="1000">
              <a:latin typeface="Arial Unicode MS"/>
              <a:cs typeface="Arial Unicode MS"/>
            </a:endParaRPr>
          </a:p>
          <a:p>
            <a:pPr marL="12700">
              <a:spcBef>
                <a:spcPts val="70"/>
              </a:spcBef>
            </a:pPr>
            <a:r>
              <a:rPr sz="1000" spc="-35" dirty="0">
                <a:latin typeface="Arial Unicode MS"/>
                <a:cs typeface="Arial Unicode MS"/>
              </a:rPr>
              <a:t>F</a:t>
            </a:r>
            <a:r>
              <a:rPr sz="850" spc="-35" dirty="0">
                <a:latin typeface="Arial Unicode MS"/>
                <a:cs typeface="Arial Unicode MS"/>
              </a:rPr>
              <a:t>IGURA</a:t>
            </a:r>
            <a:r>
              <a:rPr sz="1000" spc="-35" dirty="0">
                <a:latin typeface="Arial Unicode MS"/>
                <a:cs typeface="Arial Unicode MS"/>
              </a:rPr>
              <a:t>1.3P</a:t>
            </a:r>
            <a:r>
              <a:rPr sz="850" spc="-35" dirty="0">
                <a:latin typeface="Arial Unicode MS"/>
                <a:cs typeface="Arial Unicode MS"/>
              </a:rPr>
              <a:t>PROPIETARIO</a:t>
            </a:r>
            <a:r>
              <a:rPr sz="1000" spc="-35" dirty="0">
                <a:latin typeface="Arial Unicode MS"/>
                <a:cs typeface="Arial Unicode MS"/>
              </a:rPr>
              <a:t>ASCII</a:t>
            </a:r>
            <a:r>
              <a:rPr sz="1000" spc="305" dirty="0">
                <a:latin typeface="Arial Unicode MS"/>
                <a:cs typeface="Arial Unicode MS"/>
              </a:rPr>
              <a:t> </a:t>
            </a:r>
            <a:r>
              <a:rPr sz="1000" spc="-20" dirty="0">
                <a:latin typeface="Arial Unicode MS"/>
                <a:cs typeface="Arial Unicode MS"/>
              </a:rPr>
              <a:t>F</a:t>
            </a:r>
            <a:r>
              <a:rPr sz="850" spc="-20" dirty="0">
                <a:latin typeface="Arial Unicode MS"/>
                <a:cs typeface="Arial Unicode MS"/>
              </a:rPr>
              <a:t>ORMAT</a:t>
            </a:r>
            <a:r>
              <a:rPr sz="1000" spc="-2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1000" spc="305" dirty="0">
                <a:latin typeface="Arial Unicode MS"/>
                <a:cs typeface="Arial Unicode MS"/>
              </a:rPr>
              <a:t> </a:t>
            </a:r>
            <a:r>
              <a:rPr sz="1000" spc="-20" dirty="0">
                <a:latin typeface="Arial Unicode MS"/>
                <a:cs typeface="Arial Unicode MS"/>
              </a:rPr>
              <a:t>.............................................</a:t>
            </a:r>
            <a:r>
              <a:rPr sz="1000" spc="305" dirty="0">
                <a:latin typeface="Arial Unicode MS"/>
                <a:cs typeface="Arial Unicode MS"/>
              </a:rPr>
              <a:t> </a:t>
            </a:r>
            <a:r>
              <a:rPr sz="1000" spc="-50" dirty="0">
                <a:latin typeface="Arial Unicode MS"/>
                <a:cs typeface="Arial Unicode MS"/>
              </a:rPr>
              <a:t>4</a:t>
            </a:r>
            <a:endParaRPr sz="1000">
              <a:latin typeface="Arial Unicode MS"/>
              <a:cs typeface="Arial Unicode MS"/>
            </a:endParaRPr>
          </a:p>
          <a:p>
            <a:pPr marL="12700">
              <a:spcBef>
                <a:spcPts val="50"/>
              </a:spcBef>
            </a:pPr>
            <a:r>
              <a:rPr sz="1000" spc="-25" dirty="0">
                <a:latin typeface="Arial Unicode MS"/>
                <a:cs typeface="Arial Unicode MS"/>
              </a:rPr>
              <a:t>F</a:t>
            </a:r>
            <a:r>
              <a:rPr sz="850" spc="-25" dirty="0">
                <a:latin typeface="Arial Unicode MS"/>
                <a:cs typeface="Arial Unicode MS"/>
              </a:rPr>
              <a:t>IGURA</a:t>
            </a:r>
            <a:r>
              <a:rPr sz="1000" spc="-25" dirty="0">
                <a:latin typeface="Arial Unicode MS"/>
                <a:cs typeface="Arial Unicode MS"/>
              </a:rPr>
              <a:t>1.4P</a:t>
            </a:r>
            <a:r>
              <a:rPr sz="850" spc="-25" dirty="0">
                <a:latin typeface="Arial Unicode MS"/>
                <a:cs typeface="Arial Unicode MS"/>
              </a:rPr>
              <a:t>PROPIETARIO</a:t>
            </a:r>
            <a:r>
              <a:rPr sz="1000" spc="-25" dirty="0">
                <a:latin typeface="Arial Unicode MS"/>
                <a:cs typeface="Arial Unicode MS"/>
              </a:rPr>
              <a:t>B</a:t>
            </a:r>
            <a:r>
              <a:rPr sz="850" spc="-25" dirty="0">
                <a:latin typeface="Arial Unicode MS"/>
                <a:cs typeface="Arial Unicode MS"/>
              </a:rPr>
              <a:t>INARIO</a:t>
            </a:r>
            <a:r>
              <a:rPr sz="1000" spc="-25" dirty="0">
                <a:latin typeface="Arial Unicode MS"/>
                <a:cs typeface="Arial Unicode MS"/>
              </a:rPr>
              <a:t>F</a:t>
            </a:r>
            <a:r>
              <a:rPr sz="850" spc="-25" dirty="0">
                <a:latin typeface="Arial Unicode MS"/>
                <a:cs typeface="Arial Unicode MS"/>
              </a:rPr>
              <a:t>ORMAT</a:t>
            </a:r>
            <a:r>
              <a:rPr sz="1000" spc="-25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1000" spc="140" dirty="0">
                <a:latin typeface="Arial Unicode MS"/>
                <a:cs typeface="Arial Unicode MS"/>
              </a:rPr>
              <a:t>  </a:t>
            </a:r>
            <a:r>
              <a:rPr sz="1000" spc="-20" dirty="0">
                <a:latin typeface="Arial Unicode MS"/>
                <a:cs typeface="Arial Unicode MS"/>
              </a:rPr>
              <a:t>..........................................</a:t>
            </a:r>
            <a:r>
              <a:rPr sz="1000" spc="145" dirty="0">
                <a:latin typeface="Arial Unicode MS"/>
                <a:cs typeface="Arial Unicode MS"/>
              </a:rPr>
              <a:t>  </a:t>
            </a:r>
            <a:r>
              <a:rPr sz="1000" spc="-50" dirty="0">
                <a:latin typeface="Arial Unicode MS"/>
                <a:cs typeface="Arial Unicode MS"/>
              </a:rPr>
              <a:t>4</a:t>
            </a:r>
            <a:endParaRPr sz="1000">
              <a:latin typeface="Arial Unicode MS"/>
              <a:cs typeface="Arial Unicode MS"/>
            </a:endParaRPr>
          </a:p>
          <a:p>
            <a:pPr marL="12700">
              <a:spcBef>
                <a:spcPts val="120"/>
              </a:spcBef>
            </a:pPr>
            <a:r>
              <a:rPr sz="950" spc="-25" dirty="0">
                <a:latin typeface="Arial Unicode MS"/>
                <a:cs typeface="Arial Unicode MS"/>
              </a:rPr>
              <a:t>T</a:t>
            </a:r>
            <a:r>
              <a:rPr sz="800" spc="-25" dirty="0">
                <a:latin typeface="Arial Unicode MS"/>
                <a:cs typeface="Arial Unicode MS"/>
              </a:rPr>
              <a:t>PODER</a:t>
            </a:r>
            <a:r>
              <a:rPr sz="950" spc="-25" dirty="0">
                <a:latin typeface="Arial Unicode MS"/>
                <a:cs typeface="Arial Unicode MS"/>
              </a:rPr>
              <a:t>3.1O</a:t>
            </a:r>
            <a:r>
              <a:rPr sz="800" spc="-25" dirty="0">
                <a:latin typeface="Arial Unicode MS"/>
                <a:cs typeface="Arial Unicode MS"/>
              </a:rPr>
              <a:t>PREPARACIÓN</a:t>
            </a:r>
            <a:r>
              <a:rPr sz="950" spc="-25" dirty="0">
                <a:latin typeface="Arial Unicode MS"/>
                <a:cs typeface="Arial Unicode MS"/>
              </a:rPr>
              <a:t>S</a:t>
            </a:r>
            <a:r>
              <a:rPr sz="800" spc="-25" dirty="0">
                <a:latin typeface="Arial Unicode MS"/>
                <a:cs typeface="Arial Unicode MS"/>
              </a:rPr>
              <a:t>YSTEM</a:t>
            </a:r>
            <a:r>
              <a:rPr sz="950" spc="-25" dirty="0">
                <a:latin typeface="Arial Unicode MS"/>
                <a:cs typeface="Arial Unicode MS"/>
              </a:rPr>
              <a:t>F</a:t>
            </a:r>
            <a:r>
              <a:rPr sz="800" spc="-25" dirty="0">
                <a:latin typeface="Arial Unicode MS"/>
                <a:cs typeface="Arial Unicode MS"/>
              </a:rPr>
              <a:t>ILE</a:t>
            </a:r>
            <a:r>
              <a:rPr sz="950" spc="-25" dirty="0">
                <a:latin typeface="Arial Unicode MS"/>
                <a:cs typeface="Arial Unicode MS"/>
              </a:rPr>
              <a:t>norte</a:t>
            </a:r>
            <a:r>
              <a:rPr sz="800" spc="-25" dirty="0">
                <a:latin typeface="Arial Unicode MS"/>
                <a:cs typeface="Arial Unicode MS"/>
              </a:rPr>
              <a:t>AMING</a:t>
            </a:r>
            <a:r>
              <a:rPr sz="950" spc="-25" dirty="0">
                <a:latin typeface="Arial Unicode MS"/>
                <a:cs typeface="Arial Unicode MS"/>
              </a:rPr>
              <a:t>F</a:t>
            </a:r>
            <a:r>
              <a:rPr sz="800" spc="-25" dirty="0">
                <a:latin typeface="Arial Unicode MS"/>
                <a:cs typeface="Arial Unicode MS"/>
              </a:rPr>
              <a:t>ORMATES</a:t>
            </a:r>
            <a:r>
              <a:rPr sz="950" spc="-25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950" spc="320" dirty="0">
                <a:latin typeface="Arial Unicode MS"/>
                <a:cs typeface="Arial Unicode MS"/>
              </a:rPr>
              <a:t> </a:t>
            </a:r>
            <a:r>
              <a:rPr sz="950" spc="-10" dirty="0">
                <a:latin typeface="Arial Unicode MS"/>
                <a:cs typeface="Arial Unicode MS"/>
              </a:rPr>
              <a:t>.....................</a:t>
            </a:r>
            <a:r>
              <a:rPr sz="950" spc="325" dirty="0">
                <a:latin typeface="Arial Unicode MS"/>
                <a:cs typeface="Arial Unicode MS"/>
              </a:rPr>
              <a:t> </a:t>
            </a:r>
            <a:r>
              <a:rPr sz="950" spc="-25" dirty="0">
                <a:latin typeface="Arial Unicode MS"/>
                <a:cs typeface="Arial Unicode MS"/>
              </a:rPr>
              <a:t>10</a:t>
            </a:r>
            <a:endParaRPr sz="950">
              <a:latin typeface="Arial Unicode MS"/>
              <a:cs typeface="Arial Unicode MS"/>
            </a:endParaRPr>
          </a:p>
          <a:p>
            <a:pPr marL="12700">
              <a:spcBef>
                <a:spcPts val="185"/>
              </a:spcBef>
            </a:pPr>
            <a:r>
              <a:rPr sz="900" spc="-20" dirty="0">
                <a:latin typeface="Arial Unicode MS"/>
                <a:cs typeface="Arial Unicode MS"/>
              </a:rPr>
              <a:t>F</a:t>
            </a:r>
            <a:r>
              <a:rPr sz="700" spc="-20" dirty="0">
                <a:latin typeface="Arial Unicode MS"/>
                <a:cs typeface="Arial Unicode MS"/>
              </a:rPr>
              <a:t>IGURA</a:t>
            </a:r>
            <a:r>
              <a:rPr sz="900" spc="-20" dirty="0">
                <a:latin typeface="Arial Unicode MS"/>
                <a:cs typeface="Arial Unicode MS"/>
              </a:rPr>
              <a:t>4.1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spc="-25" dirty="0">
                <a:latin typeface="Arial Unicode MS"/>
                <a:cs typeface="Arial Unicode MS"/>
              </a:rPr>
              <a:t>mi</a:t>
            </a:r>
            <a:r>
              <a:rPr sz="700" spc="-25" dirty="0">
                <a:latin typeface="Arial Unicode MS"/>
                <a:cs typeface="Arial Unicode MS"/>
              </a:rPr>
              <a:t>RESPIRADERO</a:t>
            </a:r>
            <a:r>
              <a:rPr sz="900" spc="-25" dirty="0">
                <a:latin typeface="Arial Unicode MS"/>
                <a:cs typeface="Arial Unicode MS"/>
              </a:rPr>
              <a:t>F</a:t>
            </a:r>
            <a:r>
              <a:rPr sz="700" spc="-25" dirty="0">
                <a:latin typeface="Arial Unicode MS"/>
                <a:cs typeface="Arial Unicode MS"/>
              </a:rPr>
              <a:t>ILE</a:t>
            </a:r>
            <a:r>
              <a:rPr sz="900" spc="-25" dirty="0">
                <a:latin typeface="Arial Unicode MS"/>
                <a:cs typeface="Arial Unicode MS"/>
              </a:rPr>
              <a:t>METRO</a:t>
            </a:r>
            <a:r>
              <a:rPr sz="700" spc="-25" dirty="0">
                <a:latin typeface="Arial Unicode MS"/>
                <a:cs typeface="Arial Unicode MS"/>
              </a:rPr>
              <a:t>ANAGER</a:t>
            </a:r>
            <a:r>
              <a:rPr sz="900" spc="-25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...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spc="-25" dirty="0">
                <a:latin typeface="Arial Unicode MS"/>
                <a:cs typeface="Arial Unicode MS"/>
              </a:rPr>
              <a:t>14</a:t>
            </a:r>
            <a:endParaRPr sz="900">
              <a:latin typeface="Arial Unicode MS"/>
              <a:cs typeface="Arial Unicode MS"/>
            </a:endParaRPr>
          </a:p>
          <a:p>
            <a:pPr marL="12700">
              <a:spcBef>
                <a:spcPts val="190"/>
              </a:spcBef>
            </a:pPr>
            <a:r>
              <a:rPr sz="900" spc="-20" dirty="0">
                <a:latin typeface="Arial Unicode MS"/>
                <a:cs typeface="Arial Unicode MS"/>
              </a:rPr>
              <a:t>F</a:t>
            </a:r>
            <a:r>
              <a:rPr sz="750" spc="-20" dirty="0">
                <a:latin typeface="Arial Unicode MS"/>
                <a:cs typeface="Arial Unicode MS"/>
              </a:rPr>
              <a:t>IGURA</a:t>
            </a:r>
            <a:r>
              <a:rPr sz="900" spc="-20" dirty="0">
                <a:latin typeface="Arial Unicode MS"/>
                <a:cs typeface="Arial Unicode MS"/>
              </a:rPr>
              <a:t>4.2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spc="-45" dirty="0">
                <a:latin typeface="Arial Unicode MS"/>
                <a:cs typeface="Arial Unicode MS"/>
              </a:rPr>
              <a:t>mi</a:t>
            </a:r>
            <a:r>
              <a:rPr sz="750" spc="-45" dirty="0">
                <a:latin typeface="Arial Unicode MS"/>
                <a:cs typeface="Arial Unicode MS"/>
              </a:rPr>
              <a:t>RESPIRADERO</a:t>
            </a:r>
            <a:r>
              <a:rPr sz="900" spc="-45" dirty="0">
                <a:latin typeface="Arial Unicode MS"/>
                <a:cs typeface="Arial Unicode MS"/>
              </a:rPr>
              <a:t>F</a:t>
            </a:r>
            <a:r>
              <a:rPr sz="750" spc="-45" dirty="0">
                <a:latin typeface="Arial Unicode MS"/>
                <a:cs typeface="Arial Unicode MS"/>
              </a:rPr>
              <a:t>ILE</a:t>
            </a:r>
            <a:r>
              <a:rPr sz="900" spc="-45" dirty="0">
                <a:latin typeface="Arial Unicode MS"/>
                <a:cs typeface="Arial Unicode MS"/>
              </a:rPr>
              <a:t>D</a:t>
            </a:r>
            <a:r>
              <a:rPr sz="750" spc="-45" dirty="0">
                <a:latin typeface="Arial Unicode MS"/>
                <a:cs typeface="Arial Unicode MS"/>
              </a:rPr>
              <a:t>ES</a:t>
            </a:r>
            <a:r>
              <a:rPr sz="750" spc="70" dirty="0">
                <a:latin typeface="Arial Unicode MS"/>
                <a:cs typeface="Arial Unicode MS"/>
              </a:rPr>
              <a:t> </a:t>
            </a:r>
            <a:r>
              <a:rPr sz="750" spc="-20" dirty="0">
                <a:latin typeface="Arial Unicode MS"/>
                <a:cs typeface="Arial Unicode MS"/>
              </a:rPr>
              <a:t>JUEGO</a:t>
            </a:r>
            <a:r>
              <a:rPr sz="900" spc="-2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900" spc="85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......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spc="-25" dirty="0">
                <a:latin typeface="Arial Unicode MS"/>
                <a:cs typeface="Arial Unicode MS"/>
              </a:rPr>
              <a:t>15</a:t>
            </a:r>
            <a:endParaRPr sz="900">
              <a:latin typeface="Arial Unicode MS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56301" y="881620"/>
            <a:ext cx="5710555" cy="131953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>
              <a:spcBef>
                <a:spcPts val="290"/>
              </a:spcBef>
            </a:pPr>
            <a:r>
              <a:rPr sz="950" spc="-40" dirty="0">
                <a:latin typeface="Arial Unicode MS"/>
                <a:cs typeface="Arial Unicode MS"/>
              </a:rPr>
              <a:t>F</a:t>
            </a:r>
            <a:r>
              <a:rPr sz="800" spc="-40" dirty="0">
                <a:latin typeface="Arial Unicode MS"/>
                <a:cs typeface="Arial Unicode MS"/>
              </a:rPr>
              <a:t>IGURA</a:t>
            </a:r>
            <a:r>
              <a:rPr sz="950" spc="-40" dirty="0">
                <a:latin typeface="Arial Unicode MS"/>
                <a:cs typeface="Arial Unicode MS"/>
              </a:rPr>
              <a:t>4,3U</a:t>
            </a:r>
            <a:r>
              <a:rPr sz="800" spc="-40" dirty="0">
                <a:latin typeface="Arial Unicode MS"/>
                <a:cs typeface="Arial Unicode MS"/>
              </a:rPr>
              <a:t>NIVERSAL</a:t>
            </a:r>
            <a:r>
              <a:rPr sz="950" spc="-40" dirty="0">
                <a:latin typeface="Arial Unicode MS"/>
                <a:cs typeface="Arial Unicode MS"/>
              </a:rPr>
              <a:t>D</a:t>
            </a:r>
            <a:r>
              <a:rPr sz="800" spc="-40" dirty="0">
                <a:latin typeface="Arial Unicode MS"/>
                <a:cs typeface="Arial Unicode MS"/>
              </a:rPr>
              <a:t>ES</a:t>
            </a:r>
            <a:r>
              <a:rPr sz="800" spc="204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JUEGO</a:t>
            </a:r>
            <a:r>
              <a:rPr sz="950" spc="-25" dirty="0">
                <a:latin typeface="Arial Unicode MS"/>
                <a:cs typeface="Arial Unicode MS"/>
              </a:rPr>
              <a:t>yo</a:t>
            </a:r>
            <a:r>
              <a:rPr sz="800" spc="-25" dirty="0">
                <a:latin typeface="Arial Unicode MS"/>
                <a:cs typeface="Arial Unicode MS"/>
              </a:rPr>
              <a:t>INTERFAZ</a:t>
            </a:r>
            <a:r>
              <a:rPr sz="950" spc="-25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950" spc="240" dirty="0">
                <a:latin typeface="Arial Unicode MS"/>
                <a:cs typeface="Arial Unicode MS"/>
              </a:rPr>
              <a:t> </a:t>
            </a:r>
            <a:r>
              <a:rPr sz="950" spc="-10" dirty="0">
                <a:latin typeface="Arial Unicode MS"/>
                <a:cs typeface="Arial Unicode MS"/>
              </a:rPr>
              <a:t>......................................</a:t>
            </a:r>
            <a:r>
              <a:rPr sz="950" spc="240" dirty="0">
                <a:latin typeface="Arial Unicode MS"/>
                <a:cs typeface="Arial Unicode MS"/>
              </a:rPr>
              <a:t> </a:t>
            </a:r>
            <a:r>
              <a:rPr sz="950" spc="-10" dirty="0">
                <a:latin typeface="Arial Unicode MS"/>
                <a:cs typeface="Arial Unicode MS"/>
              </a:rPr>
              <a:t>dieciséis</a:t>
            </a:r>
            <a:endParaRPr sz="950">
              <a:latin typeface="Arial Unicode MS"/>
              <a:cs typeface="Arial Unicode MS"/>
            </a:endParaRPr>
          </a:p>
          <a:p>
            <a:pPr marL="12700" marR="14604">
              <a:lnSpc>
                <a:spcPct val="114399"/>
              </a:lnSpc>
              <a:spcBef>
                <a:spcPts val="25"/>
              </a:spcBef>
            </a:pPr>
            <a:r>
              <a:rPr sz="900" spc="-25" dirty="0">
                <a:latin typeface="Arial Unicode MS"/>
                <a:cs typeface="Arial Unicode MS"/>
              </a:rPr>
              <a:t>T</a:t>
            </a:r>
            <a:r>
              <a:rPr sz="700" spc="-25" dirty="0">
                <a:latin typeface="Arial Unicode MS"/>
                <a:cs typeface="Arial Unicode MS"/>
              </a:rPr>
              <a:t>PODER</a:t>
            </a:r>
            <a:r>
              <a:rPr sz="900" spc="-25" dirty="0">
                <a:latin typeface="Arial Unicode MS"/>
                <a:cs typeface="Arial Unicode MS"/>
              </a:rPr>
              <a:t>4.1C</a:t>
            </a:r>
            <a:r>
              <a:rPr sz="700" spc="-25" dirty="0">
                <a:latin typeface="Arial Unicode MS"/>
                <a:cs typeface="Arial Unicode MS"/>
              </a:rPr>
              <a:t>OMPRESIÓN</a:t>
            </a:r>
            <a:r>
              <a:rPr sz="900" spc="-25" dirty="0">
                <a:latin typeface="Arial Unicode MS"/>
                <a:cs typeface="Arial Unicode MS"/>
              </a:rPr>
              <a:t>PAGS</a:t>
            </a:r>
            <a:r>
              <a:rPr sz="700" spc="-25" dirty="0">
                <a:latin typeface="Arial Unicode MS"/>
                <a:cs typeface="Arial Unicode MS"/>
              </a:rPr>
              <a:t>ROGRAMA</a:t>
            </a:r>
            <a:r>
              <a:rPr sz="900" spc="-25" dirty="0">
                <a:latin typeface="Arial Unicode MS"/>
                <a:cs typeface="Arial Unicode MS"/>
              </a:rPr>
              <a:t>PAGS</a:t>
            </a:r>
            <a:r>
              <a:rPr sz="700" spc="-25" dirty="0">
                <a:latin typeface="Arial Unicode MS"/>
                <a:cs typeface="Arial Unicode MS"/>
              </a:rPr>
              <a:t>RENDIMIENTO</a:t>
            </a:r>
            <a:r>
              <a:rPr sz="900" spc="-25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900" spc="295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...........................</a:t>
            </a:r>
            <a:r>
              <a:rPr sz="900" spc="295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dieciséis </a:t>
            </a:r>
            <a:r>
              <a:rPr sz="900" spc="-30" dirty="0">
                <a:latin typeface="Arial Unicode MS"/>
                <a:cs typeface="Arial Unicode MS"/>
              </a:rPr>
              <a:t>T</a:t>
            </a:r>
            <a:r>
              <a:rPr sz="750" spc="-30" dirty="0">
                <a:latin typeface="Arial Unicode MS"/>
                <a:cs typeface="Arial Unicode MS"/>
              </a:rPr>
              <a:t>PODER</a:t>
            </a:r>
            <a:r>
              <a:rPr sz="900" spc="-30" dirty="0">
                <a:latin typeface="Arial Unicode MS"/>
                <a:cs typeface="Arial Unicode MS"/>
              </a:rPr>
              <a:t>4.2C</a:t>
            </a:r>
            <a:r>
              <a:rPr sz="750" spc="-30" dirty="0">
                <a:latin typeface="Arial Unicode MS"/>
                <a:cs typeface="Arial Unicode MS"/>
              </a:rPr>
              <a:t>OMPRESIÓN</a:t>
            </a:r>
            <a:r>
              <a:rPr sz="900" spc="-30" dirty="0">
                <a:latin typeface="Arial Unicode MS"/>
                <a:cs typeface="Arial Unicode MS"/>
              </a:rPr>
              <a:t>PAGS</a:t>
            </a:r>
            <a:r>
              <a:rPr sz="750" spc="-30" dirty="0">
                <a:latin typeface="Arial Unicode MS"/>
                <a:cs typeface="Arial Unicode MS"/>
              </a:rPr>
              <a:t>ROGRAMA</a:t>
            </a:r>
            <a:r>
              <a:rPr sz="900" spc="-30" dirty="0">
                <a:latin typeface="Arial Unicode MS"/>
                <a:cs typeface="Arial Unicode MS"/>
              </a:rPr>
              <a:t>PAGS</a:t>
            </a:r>
            <a:r>
              <a:rPr sz="750" spc="-30" dirty="0">
                <a:latin typeface="Arial Unicode MS"/>
                <a:cs typeface="Arial Unicode MS"/>
              </a:rPr>
              <a:t>ercent</a:t>
            </a:r>
            <a:r>
              <a:rPr sz="900" spc="-30" dirty="0">
                <a:latin typeface="Arial Unicode MS"/>
                <a:cs typeface="Arial Unicode MS"/>
              </a:rPr>
              <a:t>R</a:t>
            </a:r>
            <a:r>
              <a:rPr sz="750" spc="-30" dirty="0">
                <a:latin typeface="Arial Unicode MS"/>
                <a:cs typeface="Arial Unicode MS"/>
              </a:rPr>
              <a:t>EDUCCIÓN</a:t>
            </a:r>
            <a:r>
              <a:rPr sz="900" spc="-30" dirty="0">
                <a:latin typeface="Arial Unicode MS"/>
                <a:cs typeface="Arial Unicode MS"/>
              </a:rPr>
              <a:t>(%0</a:t>
            </a:r>
            <a:r>
              <a:rPr sz="750" spc="-30" dirty="0">
                <a:latin typeface="Arial Unicode MS"/>
                <a:cs typeface="Arial Unicode MS"/>
              </a:rPr>
              <a:t>SIGNIFICA</a:t>
            </a:r>
            <a:r>
              <a:rPr sz="750" spc="5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SIN</a:t>
            </a:r>
            <a:r>
              <a:rPr sz="750" spc="55" dirty="0">
                <a:latin typeface="Arial Unicode MS"/>
                <a:cs typeface="Arial Unicode MS"/>
              </a:rPr>
              <a:t> </a:t>
            </a:r>
            <a:r>
              <a:rPr sz="750" spc="-30" dirty="0">
                <a:latin typeface="Arial Unicode MS"/>
                <a:cs typeface="Arial Unicode MS"/>
              </a:rPr>
              <a:t>REDUCCIÓN</a:t>
            </a:r>
            <a:r>
              <a:rPr sz="900" spc="-30" dirty="0">
                <a:latin typeface="Arial Unicode MS"/>
                <a:cs typeface="Arial Unicode MS"/>
              </a:rPr>
              <a:t>)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.............................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spc="-25" dirty="0">
                <a:latin typeface="Arial Unicode MS"/>
                <a:cs typeface="Arial Unicode MS"/>
              </a:rPr>
              <a:t>17 </a:t>
            </a:r>
            <a:r>
              <a:rPr sz="950" spc="-25" dirty="0">
                <a:latin typeface="Arial Unicode MS"/>
                <a:cs typeface="Arial Unicode MS"/>
              </a:rPr>
              <a:t>F</a:t>
            </a:r>
            <a:r>
              <a:rPr sz="800" spc="-25" dirty="0">
                <a:latin typeface="Arial Unicode MS"/>
                <a:cs typeface="Arial Unicode MS"/>
              </a:rPr>
              <a:t>IGURA</a:t>
            </a:r>
            <a:r>
              <a:rPr sz="950" spc="-25" dirty="0">
                <a:latin typeface="Arial Unicode MS"/>
                <a:cs typeface="Arial Unicode MS"/>
              </a:rPr>
              <a:t>5.1</a:t>
            </a:r>
            <a:r>
              <a:rPr sz="950" spc="175" dirty="0">
                <a:latin typeface="Arial Unicode MS"/>
                <a:cs typeface="Arial Unicode MS"/>
              </a:rPr>
              <a:t> </a:t>
            </a:r>
            <a:r>
              <a:rPr sz="950" spc="-20" dirty="0">
                <a:latin typeface="Arial Unicode MS"/>
                <a:cs typeface="Arial Unicode MS"/>
              </a:rPr>
              <a:t>segundos</a:t>
            </a:r>
            <a:r>
              <a:rPr sz="800" spc="-20" dirty="0">
                <a:latin typeface="Arial Unicode MS"/>
                <a:cs typeface="Arial Unicode MS"/>
              </a:rPr>
              <a:t>UBESTACIÓN</a:t>
            </a:r>
            <a:r>
              <a:rPr sz="950" spc="-20" dirty="0">
                <a:latin typeface="Arial Unicode MS"/>
                <a:cs typeface="Arial Unicode MS"/>
              </a:rPr>
              <a:t>D</a:t>
            </a:r>
            <a:r>
              <a:rPr sz="800" spc="-20" dirty="0">
                <a:latin typeface="Arial Unicode MS"/>
                <a:cs typeface="Arial Unicode MS"/>
              </a:rPr>
              <a:t>ATA</a:t>
            </a:r>
            <a:r>
              <a:rPr sz="950" spc="-20" dirty="0">
                <a:latin typeface="Arial Unicode MS"/>
                <a:cs typeface="Arial Unicode MS"/>
              </a:rPr>
              <a:t>C</a:t>
            </a:r>
            <a:r>
              <a:rPr sz="800" spc="-20" dirty="0">
                <a:latin typeface="Arial Unicode MS"/>
                <a:cs typeface="Arial Unicode MS"/>
              </a:rPr>
              <a:t>ONCENTRADOR</a:t>
            </a:r>
            <a:r>
              <a:rPr sz="950" spc="-2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950" spc="180" dirty="0">
                <a:latin typeface="Arial Unicode MS"/>
                <a:cs typeface="Arial Unicode MS"/>
              </a:rPr>
              <a:t> </a:t>
            </a:r>
            <a:r>
              <a:rPr sz="950" spc="-10" dirty="0">
                <a:latin typeface="Arial Unicode MS"/>
                <a:cs typeface="Arial Unicode MS"/>
              </a:rPr>
              <a:t>..........................</a:t>
            </a:r>
            <a:r>
              <a:rPr sz="950" spc="175" dirty="0">
                <a:latin typeface="Arial Unicode MS"/>
                <a:cs typeface="Arial Unicode MS"/>
              </a:rPr>
              <a:t> </a:t>
            </a:r>
            <a:r>
              <a:rPr sz="950" spc="-25" dirty="0">
                <a:latin typeface="Arial Unicode MS"/>
                <a:cs typeface="Arial Unicode MS"/>
              </a:rPr>
              <a:t>20</a:t>
            </a:r>
            <a:endParaRPr sz="950">
              <a:latin typeface="Arial Unicode MS"/>
              <a:cs typeface="Arial Unicode MS"/>
            </a:endParaRPr>
          </a:p>
          <a:p>
            <a:pPr marL="12700">
              <a:spcBef>
                <a:spcPts val="85"/>
              </a:spcBef>
            </a:pPr>
            <a:r>
              <a:rPr sz="1000" spc="-25" dirty="0">
                <a:latin typeface="Arial Unicode MS"/>
                <a:cs typeface="Arial Unicode MS"/>
              </a:rPr>
              <a:t>F</a:t>
            </a:r>
            <a:r>
              <a:rPr sz="800" spc="-25" dirty="0">
                <a:latin typeface="Arial Unicode MS"/>
                <a:cs typeface="Arial Unicode MS"/>
              </a:rPr>
              <a:t>IGURA</a:t>
            </a:r>
            <a:r>
              <a:rPr sz="1000" spc="-25" dirty="0">
                <a:latin typeface="Arial Unicode MS"/>
                <a:cs typeface="Arial Unicode MS"/>
              </a:rPr>
              <a:t>5,2</a:t>
            </a:r>
            <a:r>
              <a:rPr sz="1000" spc="95" dirty="0">
                <a:latin typeface="Arial Unicode MS"/>
                <a:cs typeface="Arial Unicode MS"/>
              </a:rPr>
              <a:t> </a:t>
            </a:r>
            <a:r>
              <a:rPr sz="1000" spc="-10" dirty="0">
                <a:latin typeface="Arial Unicode MS"/>
                <a:cs typeface="Arial Unicode MS"/>
              </a:rPr>
              <a:t>norte</a:t>
            </a:r>
            <a:r>
              <a:rPr sz="800" spc="-10" dirty="0">
                <a:latin typeface="Arial Unicode MS"/>
                <a:cs typeface="Arial Unicode MS"/>
              </a:rPr>
              <a:t>RED</a:t>
            </a:r>
            <a:r>
              <a:rPr sz="1000" spc="-10" dirty="0">
                <a:latin typeface="Arial Unicode MS"/>
                <a:cs typeface="Arial Unicode MS"/>
              </a:rPr>
              <a:t>T</a:t>
            </a:r>
            <a:r>
              <a:rPr sz="800" spc="-10" dirty="0">
                <a:latin typeface="Arial Unicode MS"/>
                <a:cs typeface="Arial Unicode MS"/>
              </a:rPr>
              <a:t>OPOLOGÍAS</a:t>
            </a:r>
            <a:r>
              <a:rPr sz="1000" spc="-1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1000" spc="95" dirty="0">
                <a:latin typeface="Arial Unicode MS"/>
                <a:cs typeface="Arial Unicode MS"/>
              </a:rPr>
              <a:t> </a:t>
            </a:r>
            <a:r>
              <a:rPr sz="1000" spc="-2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1000" spc="9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..</a:t>
            </a:r>
            <a:r>
              <a:rPr sz="1000" spc="95" dirty="0">
                <a:latin typeface="Arial Unicode MS"/>
                <a:cs typeface="Arial Unicode MS"/>
              </a:rPr>
              <a:t> </a:t>
            </a:r>
            <a:r>
              <a:rPr sz="1000" spc="-25" dirty="0">
                <a:latin typeface="Arial Unicode MS"/>
                <a:cs typeface="Arial Unicode MS"/>
              </a:rPr>
              <a:t>22</a:t>
            </a:r>
            <a:endParaRPr sz="1000">
              <a:latin typeface="Arial Unicode MS"/>
              <a:cs typeface="Arial Unicode MS"/>
            </a:endParaRPr>
          </a:p>
          <a:p>
            <a:pPr marL="12700">
              <a:spcBef>
                <a:spcPts val="170"/>
              </a:spcBef>
            </a:pPr>
            <a:r>
              <a:rPr sz="900" spc="-20" dirty="0">
                <a:latin typeface="Arial Unicode MS"/>
                <a:cs typeface="Arial Unicode MS"/>
              </a:rPr>
              <a:t>F</a:t>
            </a:r>
            <a:r>
              <a:rPr sz="750" spc="-20" dirty="0">
                <a:latin typeface="Arial Unicode MS"/>
                <a:cs typeface="Arial Unicode MS"/>
              </a:rPr>
              <a:t>IGURA</a:t>
            </a:r>
            <a:r>
              <a:rPr sz="900" spc="-20" dirty="0">
                <a:latin typeface="Arial Unicode MS"/>
                <a:cs typeface="Arial Unicode MS"/>
              </a:rPr>
              <a:t>5,3</a:t>
            </a:r>
            <a:r>
              <a:rPr sz="900" spc="20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segundos</a:t>
            </a:r>
            <a:r>
              <a:rPr sz="750" spc="-10" dirty="0">
                <a:latin typeface="Arial Unicode MS"/>
                <a:cs typeface="Arial Unicode MS"/>
              </a:rPr>
              <a:t>INGLÉS</a:t>
            </a:r>
            <a:r>
              <a:rPr sz="900" spc="-10" dirty="0">
                <a:latin typeface="Arial Unicode MS"/>
                <a:cs typeface="Arial Unicode MS"/>
              </a:rPr>
              <a:t>L</a:t>
            </a:r>
            <a:r>
              <a:rPr sz="750" spc="-10" dirty="0">
                <a:latin typeface="Arial Unicode MS"/>
                <a:cs typeface="Arial Unicode MS"/>
              </a:rPr>
              <a:t>INE</a:t>
            </a:r>
            <a:r>
              <a:rPr sz="900" spc="-10" dirty="0">
                <a:latin typeface="Arial Unicode MS"/>
                <a:cs typeface="Arial Unicode MS"/>
              </a:rPr>
              <a:t>D</a:t>
            </a:r>
            <a:r>
              <a:rPr sz="750" spc="-10" dirty="0">
                <a:latin typeface="Arial Unicode MS"/>
                <a:cs typeface="Arial Unicode MS"/>
              </a:rPr>
              <a:t>IAGRAM</a:t>
            </a:r>
            <a:r>
              <a:rPr sz="900" spc="-1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900" spc="20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900" spc="2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...</a:t>
            </a:r>
            <a:r>
              <a:rPr sz="900" spc="20" dirty="0">
                <a:latin typeface="Arial Unicode MS"/>
                <a:cs typeface="Arial Unicode MS"/>
              </a:rPr>
              <a:t> </a:t>
            </a:r>
            <a:r>
              <a:rPr sz="900" spc="-25" dirty="0">
                <a:latin typeface="Arial Unicode MS"/>
                <a:cs typeface="Arial Unicode MS"/>
              </a:rPr>
              <a:t>24</a:t>
            </a:r>
            <a:endParaRPr sz="900">
              <a:latin typeface="Arial Unicode MS"/>
              <a:cs typeface="Arial Unicode MS"/>
            </a:endParaRPr>
          </a:p>
          <a:p>
            <a:pPr marL="12700">
              <a:spcBef>
                <a:spcPts val="120"/>
              </a:spcBef>
            </a:pPr>
            <a:r>
              <a:rPr sz="950" spc="-30" dirty="0">
                <a:latin typeface="Arial Unicode MS"/>
                <a:cs typeface="Arial Unicode MS"/>
              </a:rPr>
              <a:t>F</a:t>
            </a:r>
            <a:r>
              <a:rPr sz="800" spc="-30" dirty="0">
                <a:latin typeface="Arial Unicode MS"/>
                <a:cs typeface="Arial Unicode MS"/>
              </a:rPr>
              <a:t>IGURA</a:t>
            </a:r>
            <a:r>
              <a:rPr sz="950" spc="-30" dirty="0">
                <a:latin typeface="Arial Unicode MS"/>
                <a:cs typeface="Arial Unicode MS"/>
              </a:rPr>
              <a:t>5.4P</a:t>
            </a:r>
            <a:r>
              <a:rPr sz="800" spc="-30" dirty="0">
                <a:latin typeface="Arial Unicode MS"/>
                <a:cs typeface="Arial Unicode MS"/>
              </a:rPr>
              <a:t>ERIODIC</a:t>
            </a:r>
            <a:r>
              <a:rPr sz="950" spc="-30" dirty="0">
                <a:latin typeface="Arial Unicode MS"/>
                <a:cs typeface="Arial Unicode MS"/>
              </a:rPr>
              <a:t>PAGS</a:t>
            </a:r>
            <a:r>
              <a:rPr sz="800" spc="-30" dirty="0">
                <a:latin typeface="Arial Unicode MS"/>
                <a:cs typeface="Arial Unicode MS"/>
              </a:rPr>
              <a:t>OLLING</a:t>
            </a:r>
            <a:r>
              <a:rPr sz="950" spc="-30" dirty="0">
                <a:latin typeface="Arial Unicode MS"/>
                <a:cs typeface="Arial Unicode MS"/>
              </a:rPr>
              <a:t>&amp;</a:t>
            </a:r>
            <a:r>
              <a:rPr sz="950" spc="105" dirty="0">
                <a:latin typeface="Arial Unicode MS"/>
                <a:cs typeface="Arial Unicode MS"/>
              </a:rPr>
              <a:t> </a:t>
            </a:r>
            <a:r>
              <a:rPr sz="950" spc="-70" dirty="0">
                <a:latin typeface="Arial Unicode MS"/>
                <a:cs typeface="Arial Unicode MS"/>
              </a:rPr>
              <a:t>D</a:t>
            </a:r>
            <a:r>
              <a:rPr sz="800" spc="-70" dirty="0">
                <a:latin typeface="Arial Unicode MS"/>
                <a:cs typeface="Arial Unicode MS"/>
              </a:rPr>
              <a:t>ES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spc="-20" dirty="0">
                <a:latin typeface="Arial Unicode MS"/>
                <a:cs typeface="Arial Unicode MS"/>
              </a:rPr>
              <a:t>JUEGO</a:t>
            </a:r>
            <a:r>
              <a:rPr sz="950" spc="-2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950" spc="105" dirty="0">
                <a:latin typeface="Arial Unicode MS"/>
                <a:cs typeface="Arial Unicode MS"/>
              </a:rPr>
              <a:t> </a:t>
            </a:r>
            <a:r>
              <a:rPr sz="950" spc="-10" dirty="0">
                <a:latin typeface="Arial Unicode MS"/>
                <a:cs typeface="Arial Unicode MS"/>
              </a:rPr>
              <a:t>..........................................</a:t>
            </a:r>
            <a:r>
              <a:rPr sz="950" spc="110" dirty="0">
                <a:latin typeface="Arial Unicode MS"/>
                <a:cs typeface="Arial Unicode MS"/>
              </a:rPr>
              <a:t> </a:t>
            </a:r>
            <a:r>
              <a:rPr sz="950" spc="-25" dirty="0">
                <a:latin typeface="Arial Unicode MS"/>
                <a:cs typeface="Arial Unicode MS"/>
              </a:rPr>
              <a:t>26</a:t>
            </a:r>
            <a:endParaRPr sz="950">
              <a:latin typeface="Arial Unicode MS"/>
              <a:cs typeface="Arial Unicode MS"/>
            </a:endParaRPr>
          </a:p>
          <a:p>
            <a:pPr marL="12700">
              <a:spcBef>
                <a:spcPts val="130"/>
              </a:spcBef>
            </a:pPr>
            <a:r>
              <a:rPr sz="950" spc="-25" dirty="0">
                <a:latin typeface="Arial Unicode MS"/>
                <a:cs typeface="Arial Unicode MS"/>
              </a:rPr>
              <a:t>F</a:t>
            </a:r>
            <a:r>
              <a:rPr sz="800" spc="-25" dirty="0">
                <a:latin typeface="Arial Unicode MS"/>
                <a:cs typeface="Arial Unicode MS"/>
              </a:rPr>
              <a:t>IGURA</a:t>
            </a:r>
            <a:r>
              <a:rPr sz="950" spc="-25" dirty="0">
                <a:latin typeface="Arial Unicode MS"/>
                <a:cs typeface="Arial Unicode MS"/>
              </a:rPr>
              <a:t>5.5C</a:t>
            </a:r>
            <a:r>
              <a:rPr sz="800" spc="-25" dirty="0">
                <a:latin typeface="Arial Unicode MS"/>
                <a:cs typeface="Arial Unicode MS"/>
              </a:rPr>
              <a:t>ONTROL</a:t>
            </a:r>
            <a:r>
              <a:rPr sz="950" spc="-25" dirty="0">
                <a:latin typeface="Arial Unicode MS"/>
                <a:cs typeface="Arial Unicode MS"/>
              </a:rPr>
              <a:t>METRO</a:t>
            </a:r>
            <a:r>
              <a:rPr sz="800" spc="-25" dirty="0">
                <a:latin typeface="Arial Unicode MS"/>
                <a:cs typeface="Arial Unicode MS"/>
              </a:rPr>
              <a:t>ENÚS</a:t>
            </a:r>
            <a:r>
              <a:rPr sz="950" spc="-25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950" spc="170" dirty="0">
                <a:latin typeface="Arial Unicode MS"/>
                <a:cs typeface="Arial Unicode MS"/>
              </a:rPr>
              <a:t> </a:t>
            </a:r>
            <a:r>
              <a:rPr sz="950" spc="-10" dirty="0">
                <a:latin typeface="Arial Unicode MS"/>
                <a:cs typeface="Arial Unicode MS"/>
              </a:rPr>
              <a:t>....................................................</a:t>
            </a:r>
            <a:r>
              <a:rPr sz="950" spc="170" dirty="0">
                <a:latin typeface="Arial Unicode MS"/>
                <a:cs typeface="Arial Unicode MS"/>
              </a:rPr>
              <a:t> </a:t>
            </a:r>
            <a:r>
              <a:rPr sz="950" spc="-10" dirty="0">
                <a:latin typeface="Arial Unicode MS"/>
                <a:cs typeface="Arial Unicode MS"/>
              </a:rPr>
              <a:t>..........</a:t>
            </a:r>
            <a:r>
              <a:rPr sz="950" spc="170" dirty="0">
                <a:latin typeface="Arial Unicode MS"/>
                <a:cs typeface="Arial Unicode MS"/>
              </a:rPr>
              <a:t> </a:t>
            </a:r>
            <a:r>
              <a:rPr sz="950" spc="-25" dirty="0">
                <a:latin typeface="Arial Unicode MS"/>
                <a:cs typeface="Arial Unicode MS"/>
              </a:rPr>
              <a:t>27</a:t>
            </a:r>
            <a:endParaRPr sz="950">
              <a:latin typeface="Arial Unicode MS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50712" y="1624584"/>
            <a:ext cx="5977255" cy="3175"/>
          </a:xfrm>
          <a:custGeom>
            <a:avLst/>
            <a:gdLst/>
            <a:ahLst/>
            <a:cxnLst/>
            <a:rect l="l" t="t" r="r" b="b"/>
            <a:pathLst>
              <a:path w="5977255" h="3175">
                <a:moveTo>
                  <a:pt x="5977128" y="0"/>
                </a:moveTo>
                <a:lnTo>
                  <a:pt x="0" y="0"/>
                </a:lnTo>
                <a:lnTo>
                  <a:pt x="0" y="3048"/>
                </a:lnTo>
                <a:lnTo>
                  <a:pt x="5977128" y="3048"/>
                </a:lnTo>
                <a:lnTo>
                  <a:pt x="59771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25448809" y="9297569"/>
            <a:ext cx="60628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pc="-25" dirty="0"/>
              <a:t>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8950" y="228600"/>
            <a:ext cx="234886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87350" algn="l"/>
                <a:tab pos="768350" algn="l"/>
                <a:tab pos="1149350" algn="l"/>
                <a:tab pos="1865630" algn="l"/>
                <a:tab pos="2225040" algn="l"/>
              </a:tabLst>
            </a:pPr>
            <a:r>
              <a:rPr lang="es-ES" sz="2400" b="1" spc="-50" dirty="0" err="1" smtClean="0">
                <a:latin typeface="Arial Unicode MS"/>
                <a:cs typeface="Arial Unicode MS"/>
              </a:rPr>
              <a:t>Cap</a:t>
            </a:r>
            <a:r>
              <a:rPr lang="es-ES" sz="2400" b="1" spc="-50" dirty="0" smtClean="0">
                <a:latin typeface="Arial Unicode MS"/>
                <a:cs typeface="Arial Unicode MS"/>
              </a:rPr>
              <a:t> 1</a:t>
            </a:r>
            <a:endParaRPr sz="2400" b="1" dirty="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42756" y="885443"/>
            <a:ext cx="12763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20" dirty="0">
                <a:latin typeface="Arial Unicode MS"/>
                <a:cs typeface="Arial Unicode MS"/>
              </a:rPr>
              <a:t>1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2173" y="679770"/>
            <a:ext cx="17068800" cy="96821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800"/>
              </a:lnSpc>
              <a:spcBef>
                <a:spcPts val="100"/>
              </a:spcBef>
            </a:pPr>
            <a:r>
              <a:rPr sz="2000" b="1" dirty="0">
                <a:solidFill>
                  <a:srgbClr val="00007F"/>
                </a:solidFill>
                <a:latin typeface="+mn-lt"/>
                <a:cs typeface="Arial"/>
              </a:rPr>
              <a:t>Archivos de</a:t>
            </a:r>
            <a:r>
              <a:rPr sz="2000" b="1" spc="5" dirty="0">
                <a:solidFill>
                  <a:srgbClr val="00007F"/>
                </a:solidFill>
                <a:latin typeface="+mn-lt"/>
                <a:cs typeface="Arial"/>
              </a:rPr>
              <a:t> </a:t>
            </a:r>
            <a:r>
              <a:rPr sz="2000" b="1" spc="-10" dirty="0">
                <a:solidFill>
                  <a:srgbClr val="00007F"/>
                </a:solidFill>
                <a:latin typeface="+mn-lt"/>
                <a:cs typeface="Arial"/>
              </a:rPr>
              <a:t>eventos</a:t>
            </a:r>
            <a:endParaRPr sz="2000" dirty="0">
              <a:latin typeface="+mn-lt"/>
              <a:cs typeface="Arial"/>
            </a:endParaRPr>
          </a:p>
          <a:p>
            <a:pPr algn="just">
              <a:lnSpc>
                <a:spcPts val="1800"/>
              </a:lnSpc>
              <a:spcBef>
                <a:spcPts val="15"/>
              </a:spcBef>
            </a:pPr>
            <a:endParaRPr sz="2000" dirty="0">
              <a:latin typeface="+mn-lt"/>
              <a:cs typeface="Arial"/>
            </a:endParaRPr>
          </a:p>
          <a:p>
            <a:pPr marL="12700" marR="5080" algn="just">
              <a:lnSpc>
                <a:spcPts val="1800"/>
              </a:lnSpc>
            </a:pPr>
            <a:r>
              <a:rPr sz="2000" dirty="0">
                <a:latin typeface="+mn-lt"/>
                <a:cs typeface="Arial Unicode MS"/>
              </a:rPr>
              <a:t>Los</a:t>
            </a:r>
            <a:r>
              <a:rPr sz="2000" spc="9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archivos</a:t>
            </a:r>
            <a:r>
              <a:rPr sz="2000" spc="9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de</a:t>
            </a:r>
            <a:r>
              <a:rPr sz="2000" spc="9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eventos</a:t>
            </a:r>
            <a:r>
              <a:rPr sz="2000" spc="9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o</a:t>
            </a:r>
            <a:r>
              <a:rPr sz="2000" spc="9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registros</a:t>
            </a:r>
            <a:r>
              <a:rPr sz="2000" spc="9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digitales</a:t>
            </a:r>
            <a:r>
              <a:rPr sz="2000" spc="9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de</a:t>
            </a:r>
            <a:r>
              <a:rPr sz="2000" spc="9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fallas</a:t>
            </a:r>
            <a:r>
              <a:rPr sz="2000" spc="9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de</a:t>
            </a:r>
            <a:r>
              <a:rPr sz="2000" spc="9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anomalías</a:t>
            </a:r>
            <a:r>
              <a:rPr sz="2000" spc="9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del</a:t>
            </a:r>
            <a:r>
              <a:rPr sz="2000" spc="9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sistema</a:t>
            </a:r>
            <a:r>
              <a:rPr sz="2000" spc="9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eléctrico</a:t>
            </a:r>
            <a:r>
              <a:rPr sz="2000" spc="9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se</a:t>
            </a:r>
            <a:r>
              <a:rPr sz="2000" spc="9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generan</a:t>
            </a:r>
            <a:r>
              <a:rPr sz="2000" spc="9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a</a:t>
            </a:r>
            <a:r>
              <a:rPr sz="2000" spc="9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partir</a:t>
            </a:r>
            <a:r>
              <a:rPr sz="2000" spc="9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de</a:t>
            </a:r>
            <a:r>
              <a:rPr sz="2000" spc="95" dirty="0">
                <a:latin typeface="+mn-lt"/>
                <a:cs typeface="Arial Unicode MS"/>
              </a:rPr>
              <a:t> </a:t>
            </a:r>
            <a:r>
              <a:rPr sz="2000" spc="-10" dirty="0">
                <a:latin typeface="+mn-lt"/>
                <a:cs typeface="Arial Unicode MS"/>
              </a:rPr>
              <a:t>dispositivos</a:t>
            </a:r>
            <a:r>
              <a:rPr sz="2000" spc="400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de</a:t>
            </a:r>
            <a:r>
              <a:rPr sz="2000" spc="12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registro</a:t>
            </a:r>
            <a:r>
              <a:rPr sz="2000" spc="12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y</a:t>
            </a:r>
            <a:r>
              <a:rPr sz="2000" spc="12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medición</a:t>
            </a:r>
            <a:r>
              <a:rPr sz="2000" spc="12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dentro</a:t>
            </a:r>
            <a:r>
              <a:rPr sz="2000" spc="12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de</a:t>
            </a:r>
            <a:r>
              <a:rPr sz="2000" spc="12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las</a:t>
            </a:r>
            <a:r>
              <a:rPr sz="2000" spc="12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subestaciones.</a:t>
            </a:r>
            <a:r>
              <a:rPr sz="2000" spc="12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Los</a:t>
            </a:r>
            <a:r>
              <a:rPr sz="2000" spc="12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registradores</a:t>
            </a:r>
            <a:r>
              <a:rPr sz="2000" spc="130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digitales</a:t>
            </a:r>
            <a:r>
              <a:rPr sz="2000" spc="12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de</a:t>
            </a:r>
            <a:r>
              <a:rPr sz="2000" spc="12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fallas</a:t>
            </a:r>
            <a:r>
              <a:rPr sz="2000" spc="125" dirty="0">
                <a:latin typeface="+mn-lt"/>
                <a:cs typeface="Arial Unicode MS"/>
              </a:rPr>
              <a:t> </a:t>
            </a:r>
            <a:r>
              <a:rPr sz="2000" spc="-45" dirty="0">
                <a:latin typeface="+mn-lt"/>
                <a:cs typeface="Arial Unicode MS"/>
              </a:rPr>
              <a:t>(DFR),</a:t>
            </a:r>
            <a:r>
              <a:rPr sz="2000" spc="12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los</a:t>
            </a:r>
            <a:r>
              <a:rPr sz="2000" spc="12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registradores</a:t>
            </a:r>
            <a:r>
              <a:rPr sz="2000" spc="12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de</a:t>
            </a:r>
            <a:r>
              <a:rPr sz="2000" spc="125" dirty="0">
                <a:latin typeface="+mn-lt"/>
                <a:cs typeface="Arial Unicode MS"/>
              </a:rPr>
              <a:t> </a:t>
            </a:r>
            <a:r>
              <a:rPr sz="2000" spc="-10" dirty="0">
                <a:latin typeface="+mn-lt"/>
                <a:cs typeface="Arial Unicode MS"/>
              </a:rPr>
              <a:t>secuencia </a:t>
            </a:r>
            <a:r>
              <a:rPr sz="2000" dirty="0">
                <a:latin typeface="+mn-lt"/>
                <a:cs typeface="Arial Unicode MS"/>
              </a:rPr>
              <a:t>de</a:t>
            </a:r>
            <a:r>
              <a:rPr sz="2000" spc="12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eventos</a:t>
            </a:r>
            <a:r>
              <a:rPr sz="2000" spc="130" dirty="0">
                <a:latin typeface="+mn-lt"/>
                <a:cs typeface="Arial Unicode MS"/>
              </a:rPr>
              <a:t> </a:t>
            </a:r>
            <a:r>
              <a:rPr sz="2000" spc="-65" dirty="0">
                <a:latin typeface="+mn-lt"/>
                <a:cs typeface="Arial Unicode MS"/>
              </a:rPr>
              <a:t>(SER),</a:t>
            </a:r>
            <a:r>
              <a:rPr sz="2000" spc="130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los</a:t>
            </a:r>
            <a:r>
              <a:rPr sz="2000" spc="12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monitores</a:t>
            </a:r>
            <a:r>
              <a:rPr sz="2000" spc="130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de</a:t>
            </a:r>
            <a:r>
              <a:rPr sz="2000" spc="130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transformadores</a:t>
            </a:r>
            <a:r>
              <a:rPr sz="2000" spc="12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y</a:t>
            </a:r>
            <a:r>
              <a:rPr sz="2000" spc="130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los</a:t>
            </a:r>
            <a:r>
              <a:rPr sz="2000" spc="130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relés</a:t>
            </a:r>
            <a:r>
              <a:rPr sz="2000" spc="12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capturan,</a:t>
            </a:r>
            <a:r>
              <a:rPr sz="2000" spc="130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archivan</a:t>
            </a:r>
            <a:r>
              <a:rPr sz="2000" spc="130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y</a:t>
            </a:r>
            <a:r>
              <a:rPr sz="2000" spc="12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transmiten</a:t>
            </a:r>
            <a:r>
              <a:rPr sz="2000" spc="130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datos</a:t>
            </a:r>
            <a:r>
              <a:rPr sz="2000" spc="130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a</a:t>
            </a:r>
            <a:r>
              <a:rPr sz="2000" spc="12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ubicaciones</a:t>
            </a:r>
            <a:r>
              <a:rPr sz="2000" spc="130" dirty="0">
                <a:latin typeface="+mn-lt"/>
                <a:cs typeface="Arial Unicode MS"/>
              </a:rPr>
              <a:t> </a:t>
            </a:r>
            <a:r>
              <a:rPr sz="2000" spc="-10" dirty="0">
                <a:latin typeface="+mn-lt"/>
                <a:cs typeface="Arial Unicode MS"/>
              </a:rPr>
              <a:t>remotas </a:t>
            </a:r>
            <a:r>
              <a:rPr sz="2000" dirty="0">
                <a:latin typeface="+mn-lt"/>
                <a:cs typeface="Arial Unicode MS"/>
              </a:rPr>
              <a:t>para</a:t>
            </a:r>
            <a:r>
              <a:rPr sz="2000" spc="9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su</a:t>
            </a:r>
            <a:r>
              <a:rPr sz="2000" spc="100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análisis.</a:t>
            </a:r>
            <a:r>
              <a:rPr sz="2000" spc="9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Los</a:t>
            </a:r>
            <a:r>
              <a:rPr sz="2000" spc="100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archivos</a:t>
            </a:r>
            <a:r>
              <a:rPr sz="2000" spc="100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de</a:t>
            </a:r>
            <a:r>
              <a:rPr sz="2000" spc="9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eventos</a:t>
            </a:r>
            <a:r>
              <a:rPr sz="2000" spc="100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se</a:t>
            </a:r>
            <a:r>
              <a:rPr sz="2000" spc="9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guardan</a:t>
            </a:r>
            <a:r>
              <a:rPr sz="2000" spc="100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en</a:t>
            </a:r>
            <a:r>
              <a:rPr sz="2000" spc="100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varios</a:t>
            </a:r>
            <a:r>
              <a:rPr sz="2000" spc="9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formatos</a:t>
            </a:r>
            <a:r>
              <a:rPr sz="2000" spc="100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según</a:t>
            </a:r>
            <a:r>
              <a:rPr sz="2000" spc="100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el</a:t>
            </a:r>
            <a:r>
              <a:rPr sz="2000" spc="9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tipo</a:t>
            </a:r>
            <a:r>
              <a:rPr sz="2000" spc="100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y</a:t>
            </a:r>
            <a:r>
              <a:rPr sz="2000" spc="9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el</a:t>
            </a:r>
            <a:r>
              <a:rPr sz="2000" spc="100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fabricante</a:t>
            </a:r>
            <a:r>
              <a:rPr sz="2000" spc="100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del</a:t>
            </a:r>
            <a:r>
              <a:rPr sz="2000" spc="9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dispositivo</a:t>
            </a:r>
            <a:r>
              <a:rPr sz="2000" spc="100" dirty="0">
                <a:latin typeface="+mn-lt"/>
                <a:cs typeface="Arial Unicode MS"/>
              </a:rPr>
              <a:t> </a:t>
            </a:r>
            <a:r>
              <a:rPr sz="2000" spc="-25" dirty="0">
                <a:latin typeface="+mn-lt"/>
                <a:cs typeface="Arial Unicode MS"/>
              </a:rPr>
              <a:t>de</a:t>
            </a:r>
            <a:r>
              <a:rPr sz="2000" dirty="0">
                <a:latin typeface="+mn-lt"/>
                <a:cs typeface="Arial Unicode MS"/>
              </a:rPr>
              <a:t> grabación.</a:t>
            </a:r>
            <a:r>
              <a:rPr sz="2000" spc="15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Un</a:t>
            </a:r>
            <a:r>
              <a:rPr sz="2000" spc="15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formato</a:t>
            </a:r>
            <a:r>
              <a:rPr sz="2000" spc="15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estándar</a:t>
            </a:r>
            <a:r>
              <a:rPr sz="2000" spc="15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para</a:t>
            </a:r>
            <a:r>
              <a:rPr sz="2000" spc="15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guardar</a:t>
            </a:r>
            <a:r>
              <a:rPr sz="2000" spc="15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archivos</a:t>
            </a:r>
            <a:r>
              <a:rPr sz="2000" spc="15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de</a:t>
            </a:r>
            <a:r>
              <a:rPr sz="2000" spc="15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eventos</a:t>
            </a:r>
            <a:r>
              <a:rPr sz="2000" spc="15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llamado</a:t>
            </a:r>
            <a:r>
              <a:rPr sz="2000" spc="15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Formato</a:t>
            </a:r>
            <a:r>
              <a:rPr sz="2000" spc="15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común</a:t>
            </a:r>
            <a:r>
              <a:rPr sz="2000" spc="15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para</a:t>
            </a:r>
            <a:r>
              <a:rPr sz="2000" spc="15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el</a:t>
            </a:r>
            <a:r>
              <a:rPr sz="2000" spc="15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intercambio</a:t>
            </a:r>
            <a:r>
              <a:rPr sz="2000" spc="15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de</a:t>
            </a:r>
            <a:r>
              <a:rPr sz="2000" spc="155" dirty="0">
                <a:latin typeface="+mn-lt"/>
                <a:cs typeface="Arial Unicode MS"/>
              </a:rPr>
              <a:t> </a:t>
            </a:r>
            <a:r>
              <a:rPr sz="2000" spc="-10" dirty="0">
                <a:latin typeface="+mn-lt"/>
                <a:cs typeface="Arial Unicode MS"/>
              </a:rPr>
              <a:t>datos </a:t>
            </a:r>
            <a:r>
              <a:rPr sz="2000" dirty="0">
                <a:latin typeface="+mn-lt"/>
                <a:cs typeface="Arial Unicode MS"/>
              </a:rPr>
              <a:t>transitorios</a:t>
            </a:r>
            <a:r>
              <a:rPr sz="2000" spc="145" dirty="0">
                <a:latin typeface="+mn-lt"/>
                <a:cs typeface="Arial Unicode MS"/>
              </a:rPr>
              <a:t> </a:t>
            </a:r>
            <a:r>
              <a:rPr sz="2000" spc="-35" dirty="0">
                <a:latin typeface="+mn-lt"/>
                <a:cs typeface="Arial Unicode MS"/>
              </a:rPr>
              <a:t>(COMTRADE)</a:t>
            </a:r>
            <a:r>
              <a:rPr sz="2000" spc="14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está</a:t>
            </a:r>
            <a:r>
              <a:rPr sz="2000" spc="14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ganando</a:t>
            </a:r>
            <a:r>
              <a:rPr sz="2000" spc="14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popularidad</a:t>
            </a:r>
            <a:r>
              <a:rPr sz="2000" spc="14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entre</a:t>
            </a:r>
            <a:r>
              <a:rPr sz="2000" spc="14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los</a:t>
            </a:r>
            <a:r>
              <a:rPr sz="2000" spc="14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operadores</a:t>
            </a:r>
            <a:r>
              <a:rPr sz="2000" spc="14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y</a:t>
            </a:r>
            <a:r>
              <a:rPr sz="2000" spc="14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fabricantes</a:t>
            </a:r>
            <a:r>
              <a:rPr sz="2000" spc="14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de</a:t>
            </a:r>
            <a:r>
              <a:rPr sz="2000" spc="14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equipos.</a:t>
            </a:r>
            <a:r>
              <a:rPr sz="2000" spc="145" dirty="0">
                <a:latin typeface="+mn-lt"/>
                <a:cs typeface="Arial Unicode MS"/>
              </a:rPr>
              <a:t> </a:t>
            </a:r>
            <a:r>
              <a:rPr sz="2000" spc="-10" dirty="0">
                <a:latin typeface="+mn-lt"/>
                <a:cs typeface="Arial Unicode MS"/>
              </a:rPr>
              <a:t>Este</a:t>
            </a:r>
            <a:r>
              <a:rPr sz="2000" spc="145" dirty="0">
                <a:latin typeface="+mn-lt"/>
                <a:cs typeface="Arial Unicode MS"/>
              </a:rPr>
              <a:t> </a:t>
            </a:r>
            <a:r>
              <a:rPr sz="2000" spc="-10" dirty="0">
                <a:latin typeface="+mn-lt"/>
                <a:cs typeface="Arial Unicode MS"/>
              </a:rPr>
              <a:t>capítulo</a:t>
            </a:r>
            <a:r>
              <a:rPr sz="2000" spc="400" dirty="0">
                <a:latin typeface="+mn-lt"/>
                <a:cs typeface="Arial Unicode MS"/>
              </a:rPr>
              <a:t>  </a:t>
            </a:r>
            <a:r>
              <a:rPr sz="2000" dirty="0">
                <a:latin typeface="+mn-lt"/>
                <a:cs typeface="Arial Unicode MS"/>
              </a:rPr>
              <a:t>proporciona</a:t>
            </a:r>
            <a:r>
              <a:rPr sz="2000" spc="17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una</a:t>
            </a:r>
            <a:r>
              <a:rPr sz="2000" spc="17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descripción</a:t>
            </a:r>
            <a:r>
              <a:rPr sz="2000" spc="17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general</a:t>
            </a:r>
            <a:r>
              <a:rPr sz="2000" spc="17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de</a:t>
            </a:r>
            <a:r>
              <a:rPr sz="2000" spc="180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los</a:t>
            </a:r>
            <a:r>
              <a:rPr sz="2000" spc="17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formatos</a:t>
            </a:r>
            <a:r>
              <a:rPr sz="2000" spc="17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comúnmente</a:t>
            </a:r>
            <a:r>
              <a:rPr sz="2000" spc="17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utilizados</a:t>
            </a:r>
            <a:r>
              <a:rPr sz="2000" spc="180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para</a:t>
            </a:r>
            <a:r>
              <a:rPr sz="2000" spc="17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guardar</a:t>
            </a:r>
            <a:r>
              <a:rPr sz="2000" spc="17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archivos</a:t>
            </a:r>
            <a:r>
              <a:rPr sz="2000" spc="175" dirty="0">
                <a:latin typeface="+mn-lt"/>
                <a:cs typeface="Arial Unicode MS"/>
              </a:rPr>
              <a:t> </a:t>
            </a:r>
            <a:r>
              <a:rPr sz="2000" dirty="0">
                <a:latin typeface="+mn-lt"/>
                <a:cs typeface="Arial Unicode MS"/>
              </a:rPr>
              <a:t>de</a:t>
            </a:r>
            <a:r>
              <a:rPr sz="2000" spc="175" dirty="0">
                <a:latin typeface="+mn-lt"/>
                <a:cs typeface="Arial Unicode MS"/>
              </a:rPr>
              <a:t> </a:t>
            </a:r>
            <a:r>
              <a:rPr sz="2000" spc="-10" dirty="0" err="1">
                <a:latin typeface="+mn-lt"/>
                <a:cs typeface="Arial Unicode MS"/>
              </a:rPr>
              <a:t>eventos</a:t>
            </a:r>
            <a:r>
              <a:rPr sz="2000" spc="-10" dirty="0" smtClean="0">
                <a:latin typeface="+mn-lt"/>
                <a:cs typeface="Arial Unicode MS"/>
              </a:rPr>
              <a:t>.</a:t>
            </a:r>
            <a:endParaRPr lang="es-ES" sz="2000" spc="-10" dirty="0" smtClean="0">
              <a:latin typeface="+mn-lt"/>
              <a:cs typeface="Arial Unicode MS"/>
            </a:endParaRPr>
          </a:p>
          <a:p>
            <a:pPr marL="12700" marR="5080" algn="just">
              <a:lnSpc>
                <a:spcPts val="1800"/>
              </a:lnSpc>
            </a:pPr>
            <a:endParaRPr lang="es-ES" sz="2000" spc="-10" dirty="0">
              <a:latin typeface="+mn-lt"/>
              <a:cs typeface="Arial Unicode MS"/>
            </a:endParaRPr>
          </a:p>
          <a:p>
            <a:pPr marL="248285" lvl="1" indent="-236220" algn="just">
              <a:lnSpc>
                <a:spcPts val="1800"/>
              </a:lnSpc>
              <a:spcBef>
                <a:spcPts val="100"/>
              </a:spcBef>
              <a:buAutoNum type="arabicPeriod"/>
              <a:tabLst>
                <a:tab pos="248920" algn="l"/>
              </a:tabLst>
            </a:pPr>
            <a:r>
              <a:rPr lang="es-ES" sz="2000" b="1" spc="-10" dirty="0" smtClean="0">
                <a:latin typeface="+mn-lt"/>
                <a:cs typeface="Arial"/>
              </a:rPr>
              <a:t>Antecedentes</a:t>
            </a:r>
            <a:endParaRPr lang="es-ES" sz="2000" dirty="0" smtClean="0">
              <a:latin typeface="+mn-lt"/>
              <a:cs typeface="Arial"/>
            </a:endParaRPr>
          </a:p>
          <a:p>
            <a:pPr marL="12700" marR="217804" algn="just">
              <a:lnSpc>
                <a:spcPts val="1800"/>
              </a:lnSpc>
              <a:spcBef>
                <a:spcPts val="1155"/>
              </a:spcBef>
            </a:pPr>
            <a:r>
              <a:rPr lang="es-ES" sz="2000" dirty="0" smtClean="0">
                <a:latin typeface="+mn-lt"/>
                <a:cs typeface="Arial Unicode MS"/>
              </a:rPr>
              <a:t>Los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datos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digitales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existen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en</a:t>
            </a:r>
            <a:r>
              <a:rPr lang="es-ES" sz="2000" spc="9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forma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bits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y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bytes.</a:t>
            </a:r>
            <a:r>
              <a:rPr lang="es-ES" sz="2000" spc="9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Estos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bits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y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bytes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se</a:t>
            </a:r>
            <a:r>
              <a:rPr lang="es-ES" sz="2000" spc="9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almacenan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utilizando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varios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tipos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9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medios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spc="-25" dirty="0" smtClean="0">
                <a:latin typeface="+mn-lt"/>
                <a:cs typeface="Arial Unicode MS"/>
              </a:rPr>
              <a:t>de</a:t>
            </a:r>
            <a:r>
              <a:rPr lang="es-ES" sz="2000" dirty="0" smtClean="0">
                <a:latin typeface="+mn-lt"/>
                <a:cs typeface="Arial Unicode MS"/>
              </a:rPr>
              <a:t> almacenamiento</a:t>
            </a:r>
            <a:r>
              <a:rPr lang="es-ES" sz="2000" spc="1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1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datos,</a:t>
            </a:r>
            <a:r>
              <a:rPr lang="es-ES" sz="2000" spc="1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como</a:t>
            </a:r>
            <a:r>
              <a:rPr lang="es-ES" sz="2000" spc="19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memoria</a:t>
            </a:r>
            <a:r>
              <a:rPr lang="es-ES" sz="2000" spc="1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magnética,</a:t>
            </a:r>
            <a:r>
              <a:rPr lang="es-ES" sz="2000" spc="1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óptica,</a:t>
            </a:r>
            <a:r>
              <a:rPr lang="es-ES" sz="2000" spc="19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magneto-óptica,</a:t>
            </a:r>
            <a:r>
              <a:rPr lang="es-ES" sz="2000" spc="1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flash</a:t>
            </a:r>
            <a:r>
              <a:rPr lang="es-ES" sz="2000" spc="1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u</a:t>
            </a:r>
            <a:r>
              <a:rPr lang="es-ES" sz="2000" spc="19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holográfica.</a:t>
            </a:r>
            <a:r>
              <a:rPr lang="es-ES" sz="2000" spc="190" dirty="0" smtClean="0">
                <a:latin typeface="+mn-lt"/>
                <a:cs typeface="Arial Unicode MS"/>
              </a:rPr>
              <a:t> </a:t>
            </a:r>
            <a:r>
              <a:rPr lang="es-ES" sz="2000" spc="-10" dirty="0" smtClean="0">
                <a:latin typeface="+mn-lt"/>
                <a:cs typeface="Arial Unicode MS"/>
              </a:rPr>
              <a:t>Independientemente</a:t>
            </a:r>
            <a:r>
              <a:rPr lang="es-ES" sz="2000" spc="2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del</a:t>
            </a:r>
            <a:r>
              <a:rPr lang="es-ES" sz="2000" spc="15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tipo</a:t>
            </a:r>
            <a:r>
              <a:rPr lang="es-ES" sz="2000" spc="16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16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almacenamiento,</a:t>
            </a:r>
            <a:r>
              <a:rPr lang="es-ES" sz="2000" spc="16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los</a:t>
            </a:r>
            <a:r>
              <a:rPr lang="es-ES" sz="2000" spc="15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dispositivos</a:t>
            </a:r>
            <a:r>
              <a:rPr lang="es-ES" sz="2000" spc="16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16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almacenamiento</a:t>
            </a:r>
            <a:r>
              <a:rPr lang="es-ES" sz="2000" spc="16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mediano</a:t>
            </a:r>
            <a:r>
              <a:rPr lang="es-ES" sz="2000" spc="16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se</a:t>
            </a:r>
            <a:r>
              <a:rPr lang="es-ES" sz="2000" spc="15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pueden</a:t>
            </a:r>
            <a:r>
              <a:rPr lang="es-ES" sz="2000" spc="160" dirty="0" smtClean="0">
                <a:latin typeface="+mn-lt"/>
                <a:cs typeface="Arial Unicode MS"/>
              </a:rPr>
              <a:t> </a:t>
            </a:r>
            <a:r>
              <a:rPr lang="es-ES" sz="2000" dirty="0" err="1" smtClean="0">
                <a:latin typeface="+mn-lt"/>
                <a:cs typeface="Arial Unicode MS"/>
              </a:rPr>
              <a:t>particionar</a:t>
            </a:r>
            <a:r>
              <a:rPr lang="es-ES" sz="2000" spc="16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en</a:t>
            </a:r>
            <a:r>
              <a:rPr lang="es-ES" sz="2000" spc="16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varias</a:t>
            </a:r>
            <a:r>
              <a:rPr lang="es-ES" sz="2000" spc="15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particiones</a:t>
            </a:r>
            <a:r>
              <a:rPr lang="es-ES" sz="2000" spc="160" dirty="0" smtClean="0">
                <a:latin typeface="+mn-lt"/>
                <a:cs typeface="Arial Unicode MS"/>
              </a:rPr>
              <a:t> </a:t>
            </a:r>
            <a:r>
              <a:rPr lang="es-ES" sz="2000" spc="-50" dirty="0" smtClean="0">
                <a:latin typeface="+mn-lt"/>
                <a:cs typeface="Arial Unicode MS"/>
              </a:rPr>
              <a:t>o</a:t>
            </a:r>
            <a:r>
              <a:rPr lang="es-ES" sz="2000" dirty="0" smtClean="0">
                <a:latin typeface="+mn-lt"/>
                <a:cs typeface="Arial Unicode MS"/>
              </a:rPr>
              <a:t> unidades.</a:t>
            </a:r>
            <a:r>
              <a:rPr lang="es-ES" sz="2000" spc="14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Cada</a:t>
            </a:r>
            <a:r>
              <a:rPr lang="es-ES" sz="2000" spc="1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partición</a:t>
            </a:r>
            <a:r>
              <a:rPr lang="es-ES" sz="2000" spc="1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es</a:t>
            </a:r>
            <a:r>
              <a:rPr lang="es-ES" sz="2000" spc="1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un</a:t>
            </a:r>
            <a:r>
              <a:rPr lang="es-ES" sz="2000" spc="14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dispositivo</a:t>
            </a:r>
            <a:r>
              <a:rPr lang="es-ES" sz="2000" spc="1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1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almacenamiento</a:t>
            </a:r>
            <a:r>
              <a:rPr lang="es-ES" sz="2000" spc="1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independiente</a:t>
            </a:r>
            <a:r>
              <a:rPr lang="es-ES" sz="2000" spc="1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y</a:t>
            </a:r>
            <a:r>
              <a:rPr lang="es-ES" sz="2000" spc="14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se</a:t>
            </a:r>
            <a:r>
              <a:rPr lang="es-ES" sz="2000" spc="1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puede</a:t>
            </a:r>
            <a:r>
              <a:rPr lang="es-ES" sz="2000" spc="1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formatear</a:t>
            </a:r>
            <a:r>
              <a:rPr lang="es-ES" sz="2000" spc="1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140" dirty="0" smtClean="0">
                <a:latin typeface="+mn-lt"/>
                <a:cs typeface="Arial Unicode MS"/>
              </a:rPr>
              <a:t> </a:t>
            </a:r>
            <a:r>
              <a:rPr lang="es-ES" sz="2000" spc="-10" dirty="0" smtClean="0">
                <a:latin typeface="+mn-lt"/>
                <a:cs typeface="Arial Unicode MS"/>
              </a:rPr>
              <a:t>forma </a:t>
            </a:r>
            <a:r>
              <a:rPr lang="es-ES" sz="2000" dirty="0" smtClean="0">
                <a:latin typeface="+mn-lt"/>
                <a:cs typeface="Arial Unicode MS"/>
              </a:rPr>
              <a:t>independiente.</a:t>
            </a:r>
            <a:r>
              <a:rPr lang="es-ES" sz="2000" spc="145" dirty="0" smtClean="0">
                <a:latin typeface="+mn-lt"/>
                <a:cs typeface="Arial Unicode MS"/>
              </a:rPr>
              <a:t> </a:t>
            </a:r>
            <a:r>
              <a:rPr lang="es-ES" sz="2000" spc="-30" dirty="0" smtClean="0">
                <a:latin typeface="+mn-lt"/>
                <a:cs typeface="Arial Unicode MS"/>
              </a:rPr>
              <a:t>El</a:t>
            </a:r>
            <a:r>
              <a:rPr lang="es-ES" sz="2000" spc="1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software</a:t>
            </a:r>
            <a:r>
              <a:rPr lang="es-ES" sz="2000" spc="1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del</a:t>
            </a:r>
            <a:r>
              <a:rPr lang="es-ES" sz="2000" spc="1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sistema</a:t>
            </a:r>
            <a:r>
              <a:rPr lang="es-ES" sz="2000" spc="1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operativo</a:t>
            </a:r>
            <a:r>
              <a:rPr lang="es-ES" sz="2000" spc="1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formatea</a:t>
            </a:r>
            <a:r>
              <a:rPr lang="es-ES" sz="2000" spc="1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una</a:t>
            </a:r>
            <a:r>
              <a:rPr lang="es-ES" sz="2000" spc="15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unidad</a:t>
            </a:r>
            <a:r>
              <a:rPr lang="es-ES" sz="2000" spc="1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para</a:t>
            </a:r>
            <a:r>
              <a:rPr lang="es-ES" sz="2000" spc="1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organizar</a:t>
            </a:r>
            <a:r>
              <a:rPr lang="es-ES" sz="2000" spc="1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los</a:t>
            </a:r>
            <a:r>
              <a:rPr lang="es-ES" sz="2000" spc="1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datos</a:t>
            </a:r>
            <a:r>
              <a:rPr lang="es-ES" sz="2000" spc="1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en</a:t>
            </a:r>
            <a:r>
              <a:rPr lang="es-ES" sz="2000" spc="1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archivos,</a:t>
            </a:r>
            <a:r>
              <a:rPr lang="es-ES" sz="2000" spc="15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los</a:t>
            </a:r>
            <a:r>
              <a:rPr lang="es-ES" sz="2000" spc="145" dirty="0" smtClean="0">
                <a:latin typeface="+mn-lt"/>
                <a:cs typeface="Arial Unicode MS"/>
              </a:rPr>
              <a:t> </a:t>
            </a:r>
            <a:r>
              <a:rPr lang="es-ES" sz="2000" spc="-10" dirty="0" smtClean="0">
                <a:latin typeface="+mn-lt"/>
                <a:cs typeface="Arial Unicode MS"/>
              </a:rPr>
              <a:t>archivos </a:t>
            </a:r>
            <a:r>
              <a:rPr lang="es-ES" sz="2000" dirty="0" smtClean="0">
                <a:latin typeface="+mn-lt"/>
                <a:cs typeface="Arial Unicode MS"/>
              </a:rPr>
              <a:t>en</a:t>
            </a:r>
            <a:r>
              <a:rPr lang="es-ES" sz="2000" spc="1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directorios</a:t>
            </a:r>
            <a:r>
              <a:rPr lang="es-ES" sz="2000" spc="1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y</a:t>
            </a:r>
            <a:r>
              <a:rPr lang="es-ES" sz="2000" spc="15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los</a:t>
            </a:r>
            <a:r>
              <a:rPr lang="es-ES" sz="2000" spc="1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directorios</a:t>
            </a:r>
            <a:r>
              <a:rPr lang="es-ES" sz="2000" spc="15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en</a:t>
            </a:r>
            <a:r>
              <a:rPr lang="es-ES" sz="2000" spc="1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estructuras</a:t>
            </a:r>
            <a:r>
              <a:rPr lang="es-ES" sz="2000" spc="150" dirty="0" smtClean="0">
                <a:latin typeface="+mn-lt"/>
                <a:cs typeface="Arial Unicode MS"/>
              </a:rPr>
              <a:t> </a:t>
            </a:r>
            <a:r>
              <a:rPr lang="es-ES" sz="2000" spc="-10" dirty="0" smtClean="0">
                <a:latin typeface="+mn-lt"/>
                <a:cs typeface="Arial Unicode MS"/>
              </a:rPr>
              <a:t>jerárquicas.</a:t>
            </a:r>
            <a:endParaRPr lang="es-ES" sz="2000" dirty="0" smtClean="0">
              <a:latin typeface="+mn-lt"/>
              <a:cs typeface="Arial Unicode MS"/>
            </a:endParaRPr>
          </a:p>
          <a:p>
            <a:pPr algn="just">
              <a:lnSpc>
                <a:spcPts val="1800"/>
              </a:lnSpc>
            </a:pPr>
            <a:endParaRPr lang="es-ES" sz="2000" dirty="0" smtClean="0">
              <a:latin typeface="+mn-lt"/>
              <a:cs typeface="Arial Unicode MS"/>
            </a:endParaRPr>
          </a:p>
          <a:p>
            <a:pPr marL="12700" marR="114300" algn="just">
              <a:lnSpc>
                <a:spcPts val="1800"/>
              </a:lnSpc>
              <a:spcBef>
                <a:spcPts val="5"/>
              </a:spcBef>
            </a:pPr>
            <a:r>
              <a:rPr lang="es-ES" sz="2000" dirty="0" smtClean="0">
                <a:latin typeface="+mn-lt"/>
                <a:cs typeface="Arial Unicode MS"/>
              </a:rPr>
              <a:t>Hay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varios</a:t>
            </a:r>
            <a:r>
              <a:rPr lang="es-ES" sz="2000" spc="10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tipos</a:t>
            </a:r>
            <a:r>
              <a:rPr lang="es-ES" sz="2000" spc="10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10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formatos</a:t>
            </a:r>
            <a:r>
              <a:rPr lang="es-ES" sz="2000" spc="10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10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almacenamiento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10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datos</a:t>
            </a:r>
            <a:r>
              <a:rPr lang="es-ES" sz="2000" spc="10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o</a:t>
            </a:r>
            <a:r>
              <a:rPr lang="es-ES" sz="2000" spc="10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sistemas</a:t>
            </a:r>
            <a:r>
              <a:rPr lang="es-ES" sz="2000" spc="10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10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archivos</a:t>
            </a:r>
            <a:r>
              <a:rPr lang="es-ES" sz="2000" spc="10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que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se</a:t>
            </a:r>
            <a:r>
              <a:rPr lang="es-ES" sz="2000" spc="10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usan</a:t>
            </a:r>
            <a:r>
              <a:rPr lang="es-ES" sz="2000" spc="105" dirty="0" smtClean="0">
                <a:latin typeface="+mn-lt"/>
                <a:cs typeface="Arial Unicode MS"/>
              </a:rPr>
              <a:t> </a:t>
            </a:r>
            <a:r>
              <a:rPr lang="es-ES" sz="2000" spc="-10" dirty="0" smtClean="0">
                <a:latin typeface="+mn-lt"/>
                <a:cs typeface="Arial Unicode MS"/>
              </a:rPr>
              <a:t>comúnmente </a:t>
            </a:r>
            <a:r>
              <a:rPr lang="es-ES" sz="2000" dirty="0" smtClean="0">
                <a:latin typeface="+mn-lt"/>
                <a:cs typeface="Arial Unicode MS"/>
              </a:rPr>
              <a:t>para</a:t>
            </a:r>
            <a:r>
              <a:rPr lang="es-ES" sz="2000" spc="14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computadoras</a:t>
            </a:r>
            <a:r>
              <a:rPr lang="es-ES" sz="2000" spc="14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personales</a:t>
            </a:r>
            <a:r>
              <a:rPr lang="es-ES" sz="2000" spc="140" dirty="0" smtClean="0">
                <a:latin typeface="+mn-lt"/>
                <a:cs typeface="Arial Unicode MS"/>
              </a:rPr>
              <a:t> </a:t>
            </a:r>
            <a:r>
              <a:rPr lang="es-ES" sz="2000" spc="-50" dirty="0" smtClean="0">
                <a:latin typeface="+mn-lt"/>
                <a:cs typeface="Arial Unicode MS"/>
              </a:rPr>
              <a:t>(PC).</a:t>
            </a:r>
            <a:r>
              <a:rPr lang="es-ES" sz="2000" spc="14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Estos</a:t>
            </a:r>
            <a:r>
              <a:rPr lang="es-ES" sz="2000" spc="14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sistemas</a:t>
            </a:r>
            <a:r>
              <a:rPr lang="es-ES" sz="2000" spc="14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14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archivos</a:t>
            </a:r>
            <a:r>
              <a:rPr lang="es-ES" sz="2000" spc="14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incluyen,</a:t>
            </a:r>
            <a:r>
              <a:rPr lang="es-ES" sz="2000" spc="14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entre</a:t>
            </a:r>
            <a:r>
              <a:rPr lang="es-ES" sz="2000" spc="14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otros,</a:t>
            </a:r>
            <a:r>
              <a:rPr lang="es-ES" sz="2000" spc="1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los</a:t>
            </a:r>
            <a:r>
              <a:rPr lang="es-ES" sz="2000" spc="14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formatos</a:t>
            </a:r>
            <a:r>
              <a:rPr lang="es-ES" sz="2000" spc="14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140" dirty="0" smtClean="0">
                <a:latin typeface="+mn-lt"/>
                <a:cs typeface="Arial Unicode MS"/>
              </a:rPr>
              <a:t> </a:t>
            </a:r>
            <a:r>
              <a:rPr lang="es-ES" sz="2000" spc="-25" dirty="0" smtClean="0">
                <a:latin typeface="+mn-lt"/>
                <a:cs typeface="Arial Unicode MS"/>
              </a:rPr>
              <a:t>la</a:t>
            </a:r>
            <a:r>
              <a:rPr lang="es-ES" sz="2000" spc="52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tabla</a:t>
            </a:r>
            <a:r>
              <a:rPr lang="es-ES" sz="2000" spc="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asignación</a:t>
            </a:r>
            <a:r>
              <a:rPr lang="es-ES" sz="2000" spc="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archivos</a:t>
            </a:r>
            <a:r>
              <a:rPr lang="es-ES" sz="2000" spc="45" dirty="0" smtClean="0">
                <a:latin typeface="+mn-lt"/>
                <a:cs typeface="Arial Unicode MS"/>
              </a:rPr>
              <a:t> </a:t>
            </a:r>
            <a:r>
              <a:rPr lang="es-ES" sz="2000" spc="-30" dirty="0" smtClean="0">
                <a:latin typeface="+mn-lt"/>
                <a:cs typeface="Arial Unicode MS"/>
              </a:rPr>
              <a:t>(FAT12,</a:t>
            </a:r>
            <a:r>
              <a:rPr lang="es-ES" sz="2000" spc="45" dirty="0" smtClean="0">
                <a:latin typeface="+mn-lt"/>
                <a:cs typeface="Arial Unicode MS"/>
              </a:rPr>
              <a:t> </a:t>
            </a:r>
            <a:r>
              <a:rPr lang="es-ES" sz="2000" spc="-25" dirty="0" smtClean="0">
                <a:latin typeface="+mn-lt"/>
                <a:cs typeface="Arial Unicode MS"/>
              </a:rPr>
              <a:t>FAT16</a:t>
            </a:r>
            <a:r>
              <a:rPr lang="es-ES" sz="2000" spc="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y</a:t>
            </a:r>
            <a:r>
              <a:rPr lang="es-ES" sz="2000" spc="45" dirty="0" smtClean="0">
                <a:latin typeface="+mn-lt"/>
                <a:cs typeface="Arial Unicode MS"/>
              </a:rPr>
              <a:t> </a:t>
            </a:r>
            <a:r>
              <a:rPr lang="es-ES" sz="2000" spc="-30" dirty="0" smtClean="0">
                <a:latin typeface="+mn-lt"/>
                <a:cs typeface="Arial Unicode MS"/>
              </a:rPr>
              <a:t>FAT32)</a:t>
            </a:r>
            <a:r>
              <a:rPr lang="es-ES" sz="2000" spc="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y</a:t>
            </a:r>
            <a:r>
              <a:rPr lang="es-ES" sz="2000" spc="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el</a:t>
            </a:r>
            <a:r>
              <a:rPr lang="es-ES" sz="2000" spc="45" dirty="0" smtClean="0">
                <a:latin typeface="+mn-lt"/>
                <a:cs typeface="Arial Unicode MS"/>
              </a:rPr>
              <a:t> </a:t>
            </a:r>
            <a:r>
              <a:rPr lang="es-ES" sz="2000" spc="50" dirty="0" smtClean="0">
                <a:latin typeface="+mn-lt"/>
                <a:cs typeface="Arial Unicode MS"/>
              </a:rPr>
              <a:t>formato</a:t>
            </a:r>
            <a:r>
              <a:rPr lang="es-ES" sz="2000" spc="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del</a:t>
            </a:r>
            <a:r>
              <a:rPr lang="es-ES" sz="2000" spc="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sistema</a:t>
            </a:r>
            <a:r>
              <a:rPr lang="es-ES" sz="2000" spc="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archivos</a:t>
            </a:r>
            <a:r>
              <a:rPr lang="es-ES" sz="2000" spc="4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NT</a:t>
            </a:r>
            <a:r>
              <a:rPr lang="es-ES" sz="2000" spc="45" dirty="0" smtClean="0">
                <a:latin typeface="+mn-lt"/>
                <a:cs typeface="Arial Unicode MS"/>
              </a:rPr>
              <a:t> </a:t>
            </a:r>
            <a:r>
              <a:rPr lang="es-ES" sz="2000" spc="-45" dirty="0" smtClean="0">
                <a:latin typeface="+mn-lt"/>
                <a:cs typeface="Arial Unicode MS"/>
              </a:rPr>
              <a:t>(NTFS).</a:t>
            </a:r>
            <a:r>
              <a:rPr lang="es-ES" sz="2000" spc="45" dirty="0" smtClean="0">
                <a:latin typeface="+mn-lt"/>
                <a:cs typeface="Arial Unicode MS"/>
              </a:rPr>
              <a:t> </a:t>
            </a:r>
            <a:r>
              <a:rPr lang="es-ES" sz="2000" spc="-10" dirty="0" smtClean="0">
                <a:latin typeface="+mn-lt"/>
                <a:cs typeface="Arial Unicode MS"/>
              </a:rPr>
              <a:t>FAT16 </a:t>
            </a:r>
            <a:r>
              <a:rPr lang="es-ES" sz="2000" dirty="0" smtClean="0">
                <a:latin typeface="+mn-lt"/>
                <a:cs typeface="Arial Unicode MS"/>
              </a:rPr>
              <a:t>es</a:t>
            </a:r>
            <a:r>
              <a:rPr lang="es-ES" sz="2000" spc="7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el</a:t>
            </a:r>
            <a:r>
              <a:rPr lang="es-ES" sz="2000" spc="75" dirty="0" smtClean="0">
                <a:latin typeface="+mn-lt"/>
                <a:cs typeface="Arial Unicode MS"/>
              </a:rPr>
              <a:t> </a:t>
            </a:r>
            <a:r>
              <a:rPr lang="es-ES" sz="2000" spc="50" dirty="0" smtClean="0">
                <a:latin typeface="+mn-lt"/>
                <a:cs typeface="Arial Unicode MS"/>
              </a:rPr>
              <a:t>formato</a:t>
            </a:r>
            <a:r>
              <a:rPr lang="es-ES" sz="2000" spc="7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más</a:t>
            </a:r>
            <a:r>
              <a:rPr lang="es-ES" sz="2000" spc="7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común</a:t>
            </a:r>
            <a:r>
              <a:rPr lang="es-ES" sz="2000" spc="7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y</a:t>
            </a:r>
            <a:r>
              <a:rPr lang="es-ES" sz="2000" spc="7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está</a:t>
            </a:r>
            <a:r>
              <a:rPr lang="es-ES" sz="2000" spc="7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instalado</a:t>
            </a:r>
            <a:r>
              <a:rPr lang="es-ES" sz="2000" spc="7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en</a:t>
            </a:r>
            <a:r>
              <a:rPr lang="es-ES" sz="2000" spc="8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la</a:t>
            </a:r>
            <a:r>
              <a:rPr lang="es-ES" sz="2000" spc="7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mayoría</a:t>
            </a:r>
            <a:r>
              <a:rPr lang="es-ES" sz="2000" spc="7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7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las</a:t>
            </a:r>
            <a:r>
              <a:rPr lang="es-ES" sz="2000" spc="75" dirty="0" smtClean="0">
                <a:latin typeface="+mn-lt"/>
                <a:cs typeface="Arial Unicode MS"/>
              </a:rPr>
              <a:t> </a:t>
            </a:r>
            <a:r>
              <a:rPr lang="es-ES" sz="2000" spc="-75" dirty="0" smtClean="0">
                <a:latin typeface="+mn-lt"/>
                <a:cs typeface="Arial Unicode MS"/>
              </a:rPr>
              <a:t>PC</a:t>
            </a:r>
            <a:r>
              <a:rPr lang="es-ES" sz="2000" spc="7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disponibles</a:t>
            </a:r>
            <a:r>
              <a:rPr lang="es-ES" sz="2000" spc="7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actualmente.</a:t>
            </a:r>
            <a:r>
              <a:rPr lang="es-ES" sz="2000" spc="7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Con</a:t>
            </a:r>
            <a:r>
              <a:rPr lang="es-ES" sz="2000" spc="7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el</a:t>
            </a:r>
            <a:r>
              <a:rPr lang="es-ES" sz="2000" spc="80" dirty="0" smtClean="0">
                <a:latin typeface="+mn-lt"/>
                <a:cs typeface="Arial Unicode MS"/>
              </a:rPr>
              <a:t> </a:t>
            </a:r>
            <a:r>
              <a:rPr lang="es-ES" sz="2000" spc="40" dirty="0" smtClean="0">
                <a:latin typeface="+mn-lt"/>
                <a:cs typeface="Arial Unicode MS"/>
              </a:rPr>
              <a:t>formato </a:t>
            </a:r>
            <a:r>
              <a:rPr lang="es-ES" sz="2000" spc="-50" dirty="0" smtClean="0">
                <a:latin typeface="+mn-lt"/>
                <a:cs typeface="Arial Unicode MS"/>
              </a:rPr>
              <a:t>FAT,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la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memoria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9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una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unidad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determinada</a:t>
            </a:r>
            <a:r>
              <a:rPr lang="es-ES" sz="2000" spc="9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se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divide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en</a:t>
            </a:r>
            <a:r>
              <a:rPr lang="es-ES" sz="2000" spc="9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pistas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y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las</a:t>
            </a:r>
            <a:r>
              <a:rPr lang="es-ES" sz="2000" spc="9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pistas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se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dividen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en</a:t>
            </a:r>
            <a:r>
              <a:rPr lang="es-ES" sz="2000" spc="9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sectores.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Por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spc="-25" dirty="0" smtClean="0">
                <a:latin typeface="+mn-lt"/>
                <a:cs typeface="Arial Unicode MS"/>
              </a:rPr>
              <a:t>lo </a:t>
            </a:r>
            <a:r>
              <a:rPr lang="es-ES" sz="2000" dirty="0" smtClean="0">
                <a:latin typeface="+mn-lt"/>
                <a:cs typeface="Arial Unicode MS"/>
              </a:rPr>
              <a:t>general,</a:t>
            </a:r>
            <a:r>
              <a:rPr lang="es-ES" sz="2000" spc="8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hay</a:t>
            </a:r>
            <a:r>
              <a:rPr lang="es-ES" sz="2000" spc="8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512</a:t>
            </a:r>
            <a:r>
              <a:rPr lang="es-ES" sz="2000" spc="8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bytes</a:t>
            </a:r>
            <a:r>
              <a:rPr lang="es-ES" sz="2000" spc="8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8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datos</a:t>
            </a:r>
            <a:r>
              <a:rPr lang="es-ES" sz="2000" spc="8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asignados</a:t>
            </a:r>
            <a:r>
              <a:rPr lang="es-ES" sz="2000" spc="85" dirty="0" smtClean="0">
                <a:latin typeface="+mn-lt"/>
                <a:cs typeface="Arial Unicode MS"/>
              </a:rPr>
              <a:t> </a:t>
            </a:r>
            <a:r>
              <a:rPr lang="es-ES" sz="2000" spc="50" dirty="0" smtClean="0">
                <a:latin typeface="+mn-lt"/>
                <a:cs typeface="Arial Unicode MS"/>
              </a:rPr>
              <a:t>por</a:t>
            </a:r>
            <a:r>
              <a:rPr lang="es-ES" sz="2000" spc="80" dirty="0" smtClean="0">
                <a:latin typeface="+mn-lt"/>
                <a:cs typeface="Arial Unicode MS"/>
              </a:rPr>
              <a:t> </a:t>
            </a:r>
            <a:r>
              <a:rPr lang="es-ES" sz="2000" spc="-10" dirty="0" smtClean="0">
                <a:latin typeface="+mn-lt"/>
                <a:cs typeface="Arial Unicode MS"/>
              </a:rPr>
              <a:t>sector.</a:t>
            </a:r>
            <a:endParaRPr lang="es-ES" sz="2000" dirty="0" smtClean="0">
              <a:latin typeface="+mn-lt"/>
              <a:cs typeface="Arial Unicode MS"/>
            </a:endParaRPr>
          </a:p>
          <a:p>
            <a:pPr algn="just">
              <a:lnSpc>
                <a:spcPts val="1800"/>
              </a:lnSpc>
            </a:pPr>
            <a:endParaRPr lang="es-ES" sz="2000" dirty="0" smtClean="0">
              <a:latin typeface="+mn-lt"/>
              <a:cs typeface="Arial Unicode MS"/>
            </a:endParaRPr>
          </a:p>
          <a:p>
            <a:pPr marL="194945" lvl="1" indent="-182880" algn="just">
              <a:lnSpc>
                <a:spcPts val="1800"/>
              </a:lnSpc>
              <a:buAutoNum type="arabicPeriod" startAt="2"/>
              <a:tabLst>
                <a:tab pos="195580" algn="l"/>
              </a:tabLst>
            </a:pPr>
            <a:r>
              <a:rPr lang="es-ES" sz="2000" b="1" spc="-10" dirty="0" smtClean="0">
                <a:latin typeface="+mn-lt"/>
                <a:cs typeface="Arial"/>
              </a:rPr>
              <a:t>Archivos</a:t>
            </a:r>
            <a:endParaRPr lang="es-ES" sz="2000" dirty="0" smtClean="0">
              <a:latin typeface="+mn-lt"/>
              <a:cs typeface="Arial"/>
            </a:endParaRPr>
          </a:p>
          <a:p>
            <a:pPr algn="just">
              <a:lnSpc>
                <a:spcPts val="1800"/>
              </a:lnSpc>
              <a:spcBef>
                <a:spcPts val="55"/>
              </a:spcBef>
            </a:pPr>
            <a:endParaRPr lang="es-ES" sz="2000" dirty="0" smtClean="0">
              <a:latin typeface="+mn-lt"/>
              <a:cs typeface="Arial"/>
            </a:endParaRPr>
          </a:p>
          <a:p>
            <a:pPr marL="12700" marR="5080" algn="just">
              <a:lnSpc>
                <a:spcPts val="1800"/>
              </a:lnSpc>
            </a:pPr>
            <a:r>
              <a:rPr lang="es-ES" sz="2000" dirty="0" smtClean="0">
                <a:latin typeface="+mn-lt"/>
                <a:cs typeface="Arial Unicode MS"/>
              </a:rPr>
              <a:t>A</a:t>
            </a:r>
            <a:r>
              <a:rPr lang="es-ES" sz="2000" spc="8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los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archivos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se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les</a:t>
            </a:r>
            <a:r>
              <a:rPr lang="es-ES" sz="2000" spc="8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asignan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nombres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archivo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y</a:t>
            </a:r>
            <a:r>
              <a:rPr lang="es-ES" sz="2000" spc="8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se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guardan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en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grupos</a:t>
            </a:r>
            <a:r>
              <a:rPr lang="es-ES" sz="2000" spc="8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unidades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asignación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llamados</a:t>
            </a:r>
            <a:r>
              <a:rPr lang="es-ES" sz="2000" spc="8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clústeres.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spc="-25" dirty="0" smtClean="0">
                <a:latin typeface="+mn-lt"/>
                <a:cs typeface="Arial Unicode MS"/>
              </a:rPr>
              <a:t>Un</a:t>
            </a:r>
            <a:r>
              <a:rPr lang="es-ES" sz="2000" dirty="0" smtClean="0">
                <a:latin typeface="+mn-lt"/>
                <a:cs typeface="Arial Unicode MS"/>
              </a:rPr>
              <a:t> clúster</a:t>
            </a:r>
            <a:r>
              <a:rPr lang="es-ES" sz="2000" spc="7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es</a:t>
            </a:r>
            <a:r>
              <a:rPr lang="es-ES" sz="2000" spc="7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un</a:t>
            </a:r>
            <a:r>
              <a:rPr lang="es-ES" sz="2000" spc="8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grupo</a:t>
            </a:r>
            <a:r>
              <a:rPr lang="es-ES" sz="2000" spc="7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8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sectores.</a:t>
            </a:r>
            <a:r>
              <a:rPr lang="es-ES" sz="2000" spc="75" dirty="0" smtClean="0">
                <a:latin typeface="+mn-lt"/>
                <a:cs typeface="Arial Unicode MS"/>
              </a:rPr>
              <a:t> </a:t>
            </a:r>
            <a:r>
              <a:rPr lang="es-ES" sz="2000" spc="-30" dirty="0" smtClean="0">
                <a:latin typeface="+mn-lt"/>
                <a:cs typeface="Arial Unicode MS"/>
              </a:rPr>
              <a:t>El</a:t>
            </a:r>
            <a:r>
              <a:rPr lang="es-ES" sz="2000" spc="7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tamaño</a:t>
            </a:r>
            <a:r>
              <a:rPr lang="es-ES" sz="2000" spc="8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del</a:t>
            </a:r>
            <a:r>
              <a:rPr lang="es-ES" sz="2000" spc="7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clúster</a:t>
            </a:r>
            <a:r>
              <a:rPr lang="es-ES" sz="2000" spc="8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varía</a:t>
            </a:r>
            <a:r>
              <a:rPr lang="es-ES" sz="2000" spc="7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8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4</a:t>
            </a:r>
            <a:r>
              <a:rPr lang="es-ES" sz="2000" spc="7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</a:t>
            </a:r>
            <a:r>
              <a:rPr lang="es-ES" sz="2000" spc="7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64</a:t>
            </a:r>
            <a:r>
              <a:rPr lang="es-ES" sz="2000" spc="8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sectores</a:t>
            </a:r>
            <a:r>
              <a:rPr lang="es-ES" sz="2000" spc="7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por</a:t>
            </a:r>
            <a:r>
              <a:rPr lang="es-ES" sz="2000" spc="8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clúster,</a:t>
            </a:r>
            <a:r>
              <a:rPr lang="es-ES" sz="2000" spc="7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y</a:t>
            </a:r>
            <a:r>
              <a:rPr lang="es-ES" sz="2000" spc="8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es</a:t>
            </a:r>
            <a:r>
              <a:rPr lang="es-ES" sz="2000" spc="7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el</a:t>
            </a:r>
            <a:r>
              <a:rPr lang="es-ES" sz="2000" spc="7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bloque</a:t>
            </a:r>
            <a:r>
              <a:rPr lang="es-ES" sz="2000" spc="8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7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memoria</a:t>
            </a:r>
            <a:r>
              <a:rPr lang="es-ES" sz="2000" spc="80" dirty="0" smtClean="0">
                <a:latin typeface="+mn-lt"/>
                <a:cs typeface="Arial Unicode MS"/>
              </a:rPr>
              <a:t> </a:t>
            </a:r>
            <a:r>
              <a:rPr lang="es-ES" sz="2000" spc="-25" dirty="0" smtClean="0">
                <a:latin typeface="+mn-lt"/>
                <a:cs typeface="Arial Unicode MS"/>
              </a:rPr>
              <a:t>más</a:t>
            </a:r>
            <a:r>
              <a:rPr lang="es-ES" sz="2000" dirty="0" smtClean="0">
                <a:latin typeface="+mn-lt"/>
                <a:cs typeface="Arial Unicode MS"/>
              </a:rPr>
              <a:t> pequeño</a:t>
            </a:r>
            <a:r>
              <a:rPr lang="es-ES" sz="2000" spc="12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que</a:t>
            </a:r>
            <a:r>
              <a:rPr lang="es-ES" sz="2000" spc="13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asigna</a:t>
            </a:r>
            <a:r>
              <a:rPr lang="es-ES" sz="2000" spc="13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el</a:t>
            </a:r>
            <a:r>
              <a:rPr lang="es-ES" sz="2000" spc="12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sistema</a:t>
            </a:r>
            <a:r>
              <a:rPr lang="es-ES" sz="2000" spc="13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operativo</a:t>
            </a:r>
            <a:r>
              <a:rPr lang="es-ES" sz="2000" spc="13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para</a:t>
            </a:r>
            <a:r>
              <a:rPr lang="es-ES" sz="2000" spc="13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guardar</a:t>
            </a:r>
            <a:r>
              <a:rPr lang="es-ES" sz="2000" spc="12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archivos.</a:t>
            </a:r>
            <a:r>
              <a:rPr lang="es-ES" sz="2000" spc="13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Los</a:t>
            </a:r>
            <a:r>
              <a:rPr lang="es-ES" sz="2000" spc="13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nombres</a:t>
            </a:r>
            <a:r>
              <a:rPr lang="es-ES" sz="2000" spc="13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12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archivo</a:t>
            </a:r>
            <a:r>
              <a:rPr lang="es-ES" sz="2000" spc="13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asignados</a:t>
            </a:r>
            <a:r>
              <a:rPr lang="es-ES" sz="2000" spc="13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se</a:t>
            </a:r>
            <a:r>
              <a:rPr lang="es-ES" sz="2000" spc="13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registran</a:t>
            </a:r>
            <a:r>
              <a:rPr lang="es-ES" sz="2000" spc="125" dirty="0" smtClean="0">
                <a:latin typeface="+mn-lt"/>
                <a:cs typeface="Arial Unicode MS"/>
              </a:rPr>
              <a:t> </a:t>
            </a:r>
            <a:r>
              <a:rPr lang="es-ES" sz="2000" spc="-25" dirty="0" smtClean="0">
                <a:latin typeface="+mn-lt"/>
                <a:cs typeface="Arial Unicode MS"/>
              </a:rPr>
              <a:t>por</a:t>
            </a:r>
            <a:r>
              <a:rPr lang="es-ES" sz="2000" spc="4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separado</a:t>
            </a:r>
            <a:r>
              <a:rPr lang="es-ES" sz="2000" spc="9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en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un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archivo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del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sistema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denominado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archivo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spc="-45" dirty="0" smtClean="0">
                <a:latin typeface="+mn-lt"/>
                <a:cs typeface="Arial Unicode MS"/>
              </a:rPr>
              <a:t>FAT.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Cada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entrada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nombre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archivo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en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el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archivo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spc="-55" dirty="0" smtClean="0">
                <a:latin typeface="+mn-lt"/>
                <a:cs typeface="Arial Unicode MS"/>
              </a:rPr>
              <a:t>FAT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spc="-20" dirty="0" smtClean="0">
                <a:latin typeface="+mn-lt"/>
                <a:cs typeface="Arial Unicode MS"/>
              </a:rPr>
              <a:t>está </a:t>
            </a:r>
            <a:r>
              <a:rPr lang="es-ES" sz="2000" dirty="0" smtClean="0">
                <a:latin typeface="+mn-lt"/>
                <a:cs typeface="Arial Unicode MS"/>
              </a:rPr>
              <a:t>etiquetada</a:t>
            </a:r>
            <a:r>
              <a:rPr lang="es-ES" sz="2000" spc="12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con</a:t>
            </a:r>
            <a:r>
              <a:rPr lang="es-ES" sz="2000" spc="13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un</a:t>
            </a:r>
            <a:r>
              <a:rPr lang="es-ES" sz="2000" spc="13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conjunto</a:t>
            </a:r>
            <a:r>
              <a:rPr lang="es-ES" sz="2000" spc="13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13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atributos</a:t>
            </a:r>
            <a:r>
              <a:rPr lang="es-ES" sz="2000" spc="13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especiales</a:t>
            </a:r>
            <a:r>
              <a:rPr lang="es-ES" sz="2000" spc="12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más</a:t>
            </a:r>
            <a:r>
              <a:rPr lang="es-ES" sz="2000" spc="13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un</a:t>
            </a:r>
            <a:r>
              <a:rPr lang="es-ES" sz="2000" spc="13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puntero</a:t>
            </a:r>
            <a:r>
              <a:rPr lang="es-ES" sz="2000" spc="13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13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dirección</a:t>
            </a:r>
            <a:r>
              <a:rPr lang="es-ES" sz="2000" spc="13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13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32</a:t>
            </a:r>
            <a:r>
              <a:rPr lang="es-ES" sz="2000" spc="12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bits</a:t>
            </a:r>
            <a:r>
              <a:rPr lang="es-ES" sz="2000" spc="13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para</a:t>
            </a:r>
            <a:r>
              <a:rPr lang="es-ES" sz="2000" spc="13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definir</a:t>
            </a:r>
            <a:r>
              <a:rPr lang="es-ES" sz="2000" spc="13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la</a:t>
            </a:r>
            <a:r>
              <a:rPr lang="es-ES" sz="2000" spc="13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ubicación</a:t>
            </a:r>
            <a:r>
              <a:rPr lang="es-ES" sz="2000" spc="130" dirty="0" smtClean="0">
                <a:latin typeface="+mn-lt"/>
                <a:cs typeface="Arial Unicode MS"/>
              </a:rPr>
              <a:t> </a:t>
            </a:r>
            <a:r>
              <a:rPr lang="es-ES" sz="2000" spc="-10" dirty="0" smtClean="0">
                <a:latin typeface="+mn-lt"/>
                <a:cs typeface="Arial Unicode MS"/>
              </a:rPr>
              <a:t>inicial</a:t>
            </a:r>
            <a:r>
              <a:rPr lang="es-ES" sz="2000" spc="509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del</a:t>
            </a:r>
            <a:r>
              <a:rPr lang="es-ES" sz="2000" spc="9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contenido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del</a:t>
            </a:r>
            <a:r>
              <a:rPr lang="es-ES" sz="2000" spc="9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archivo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en</a:t>
            </a:r>
            <a:r>
              <a:rPr lang="es-ES" sz="2000" spc="9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la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unidad.</a:t>
            </a:r>
            <a:r>
              <a:rPr lang="es-ES" sz="2000" spc="9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Los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atributos</a:t>
            </a:r>
            <a:r>
              <a:rPr lang="es-ES" sz="2000" spc="9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especiales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incluyen</a:t>
            </a:r>
            <a:r>
              <a:rPr lang="es-ES" sz="2000" spc="9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"A"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para</a:t>
            </a:r>
            <a:r>
              <a:rPr lang="es-ES" sz="2000" spc="9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archivo,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"R"</a:t>
            </a:r>
            <a:r>
              <a:rPr lang="es-ES" sz="2000" spc="9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para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solo</a:t>
            </a:r>
            <a:r>
              <a:rPr lang="es-ES" sz="2000" spc="9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lectura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y</a:t>
            </a:r>
            <a:r>
              <a:rPr lang="es-ES" sz="2000" spc="9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"H"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spc="-20" dirty="0" smtClean="0">
                <a:latin typeface="+mn-lt"/>
                <a:cs typeface="Arial Unicode MS"/>
              </a:rPr>
              <a:t>para </a:t>
            </a:r>
            <a:r>
              <a:rPr lang="es-ES" sz="2000" dirty="0" smtClean="0">
                <a:latin typeface="+mn-lt"/>
                <a:cs typeface="Arial Unicode MS"/>
              </a:rPr>
              <a:t>oculto.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Un</a:t>
            </a:r>
            <a:r>
              <a:rPr lang="es-ES" sz="2000" spc="10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nombre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10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archivo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se</a:t>
            </a:r>
            <a:r>
              <a:rPr lang="es-ES" sz="2000" spc="10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compone</a:t>
            </a:r>
            <a:r>
              <a:rPr lang="es-ES" sz="2000" spc="10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dos</a:t>
            </a:r>
            <a:r>
              <a:rPr lang="es-ES" sz="2000" spc="10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partes.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La</a:t>
            </a:r>
            <a:r>
              <a:rPr lang="es-ES" sz="2000" spc="10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primera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parte</a:t>
            </a:r>
            <a:r>
              <a:rPr lang="es-ES" sz="2000" spc="10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del</a:t>
            </a:r>
            <a:r>
              <a:rPr lang="es-ES" sz="2000" spc="10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nombre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del</a:t>
            </a:r>
            <a:r>
              <a:rPr lang="es-ES" sz="2000" spc="10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archivo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es</a:t>
            </a:r>
            <a:r>
              <a:rPr lang="es-ES" sz="2000" spc="10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el</a:t>
            </a:r>
            <a:r>
              <a:rPr lang="es-ES" sz="2000" spc="10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nombre</a:t>
            </a:r>
            <a:r>
              <a:rPr lang="es-ES" sz="2000" spc="10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y</a:t>
            </a:r>
            <a:r>
              <a:rPr lang="es-ES" sz="2000" spc="105" dirty="0" smtClean="0">
                <a:latin typeface="+mn-lt"/>
                <a:cs typeface="Arial Unicode MS"/>
              </a:rPr>
              <a:t> </a:t>
            </a:r>
            <a:r>
              <a:rPr lang="es-ES" sz="2000" spc="-25" dirty="0" smtClean="0">
                <a:latin typeface="+mn-lt"/>
                <a:cs typeface="Arial Unicode MS"/>
              </a:rPr>
              <a:t>la</a:t>
            </a:r>
            <a:r>
              <a:rPr lang="es-ES" sz="2000" spc="200" dirty="0" smtClean="0">
                <a:latin typeface="+mn-lt"/>
                <a:cs typeface="Arial Unicode MS"/>
              </a:rPr>
              <a:t>  </a:t>
            </a:r>
            <a:r>
              <a:rPr lang="es-ES" sz="2000" dirty="0" smtClean="0">
                <a:latin typeface="+mn-lt"/>
                <a:cs typeface="Arial Unicode MS"/>
              </a:rPr>
              <a:t>segunda</a:t>
            </a:r>
            <a:r>
              <a:rPr lang="es-ES" sz="2000" spc="11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parte</a:t>
            </a:r>
            <a:r>
              <a:rPr lang="es-ES" sz="2000" spc="114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es</a:t>
            </a:r>
            <a:r>
              <a:rPr lang="es-ES" sz="2000" spc="11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la</a:t>
            </a:r>
            <a:r>
              <a:rPr lang="es-ES" sz="2000" spc="114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extensión.</a:t>
            </a:r>
            <a:r>
              <a:rPr lang="es-ES" sz="2000" spc="11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La</a:t>
            </a:r>
            <a:r>
              <a:rPr lang="es-ES" sz="2000" spc="114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extensión</a:t>
            </a:r>
            <a:r>
              <a:rPr lang="es-ES" sz="2000" spc="114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se</a:t>
            </a:r>
            <a:r>
              <a:rPr lang="es-ES" sz="2000" spc="11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usa</a:t>
            </a:r>
            <a:r>
              <a:rPr lang="es-ES" sz="2000" spc="114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normalmente</a:t>
            </a:r>
            <a:r>
              <a:rPr lang="es-ES" sz="2000" spc="11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para</a:t>
            </a:r>
            <a:r>
              <a:rPr lang="es-ES" sz="2000" spc="114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especificar</a:t>
            </a:r>
            <a:r>
              <a:rPr lang="es-ES" sz="2000" spc="11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el</a:t>
            </a:r>
            <a:r>
              <a:rPr lang="es-ES" sz="2000" spc="114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tipo</a:t>
            </a:r>
            <a:r>
              <a:rPr lang="es-ES" sz="2000" spc="114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11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contenido</a:t>
            </a:r>
            <a:r>
              <a:rPr lang="es-ES" sz="2000" spc="114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del</a:t>
            </a:r>
            <a:r>
              <a:rPr lang="es-ES" sz="2000" spc="11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archivo,</a:t>
            </a:r>
            <a:r>
              <a:rPr lang="es-ES" sz="2000" spc="114" dirty="0" smtClean="0">
                <a:latin typeface="+mn-lt"/>
                <a:cs typeface="Arial Unicode MS"/>
              </a:rPr>
              <a:t> </a:t>
            </a:r>
            <a:r>
              <a:rPr lang="es-ES" sz="2000" spc="-20" dirty="0" smtClean="0">
                <a:latin typeface="+mn-lt"/>
                <a:cs typeface="Arial Unicode MS"/>
              </a:rPr>
              <a:t>como</a:t>
            </a:r>
            <a:r>
              <a:rPr lang="es-ES" sz="2000" spc="200" dirty="0" smtClean="0">
                <a:latin typeface="+mn-lt"/>
                <a:cs typeface="Arial Unicode MS"/>
              </a:rPr>
              <a:t> </a:t>
            </a:r>
            <a:r>
              <a:rPr lang="es-ES" sz="2000" spc="-30" dirty="0" smtClean="0">
                <a:latin typeface="+mn-lt"/>
                <a:cs typeface="Arial Unicode MS"/>
              </a:rPr>
              <a:t>".EXE"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para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archivo</a:t>
            </a:r>
            <a:r>
              <a:rPr lang="es-ES" sz="2000" spc="9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ejecutable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y</a:t>
            </a:r>
            <a:r>
              <a:rPr lang="es-ES" sz="2000" spc="9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".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spc="-10" dirty="0" smtClean="0">
                <a:latin typeface="+mn-lt"/>
                <a:cs typeface="Arial Unicode MS"/>
              </a:rPr>
              <a:t>DOC”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para</a:t>
            </a:r>
            <a:r>
              <a:rPr lang="es-ES" sz="2000" spc="9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archivo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9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documento.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spc="-10" dirty="0" smtClean="0">
                <a:latin typeface="+mn-lt"/>
                <a:cs typeface="Arial Unicode MS"/>
              </a:rPr>
              <a:t>En</a:t>
            </a:r>
            <a:r>
              <a:rPr lang="es-ES" sz="2000" spc="9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general,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el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contenido</a:t>
            </a:r>
            <a:r>
              <a:rPr lang="es-ES" sz="2000" spc="9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datos</a:t>
            </a:r>
            <a:r>
              <a:rPr lang="es-ES" sz="2000" spc="9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un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archivo</a:t>
            </a:r>
            <a:r>
              <a:rPr lang="es-ES" sz="2000" spc="9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tiene</a:t>
            </a:r>
            <a:r>
              <a:rPr lang="es-ES" sz="2000" spc="90" dirty="0" smtClean="0">
                <a:latin typeface="+mn-lt"/>
                <a:cs typeface="Arial Unicode MS"/>
              </a:rPr>
              <a:t> </a:t>
            </a:r>
            <a:r>
              <a:rPr lang="es-ES" sz="2000" spc="-25" dirty="0" smtClean="0">
                <a:latin typeface="+mn-lt"/>
                <a:cs typeface="Arial Unicode MS"/>
              </a:rPr>
              <a:t>el</a:t>
            </a:r>
            <a:r>
              <a:rPr lang="es-ES" sz="2000" dirty="0" smtClean="0">
                <a:latin typeface="+mn-lt"/>
                <a:cs typeface="Arial Unicode MS"/>
              </a:rPr>
              <a:t> formato</a:t>
            </a:r>
            <a:r>
              <a:rPr lang="es-ES" sz="2000" spc="15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del</a:t>
            </a:r>
            <a:r>
              <a:rPr lang="es-ES" sz="2000" spc="16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Código</a:t>
            </a:r>
            <a:r>
              <a:rPr lang="es-ES" sz="2000" spc="16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estándar</a:t>
            </a:r>
            <a:r>
              <a:rPr lang="es-ES" sz="2000" spc="16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estadounidense</a:t>
            </a:r>
            <a:r>
              <a:rPr lang="es-ES" sz="2000" spc="16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para</a:t>
            </a:r>
            <a:r>
              <a:rPr lang="es-ES" sz="2000" spc="15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el</a:t>
            </a:r>
            <a:r>
              <a:rPr lang="es-ES" sz="2000" spc="16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intercambio</a:t>
            </a:r>
            <a:r>
              <a:rPr lang="es-ES" sz="2000" spc="16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16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información</a:t>
            </a:r>
            <a:r>
              <a:rPr lang="es-ES" sz="2000" spc="160" dirty="0" smtClean="0">
                <a:latin typeface="+mn-lt"/>
                <a:cs typeface="Arial Unicode MS"/>
              </a:rPr>
              <a:t> </a:t>
            </a:r>
            <a:r>
              <a:rPr lang="es-ES" sz="2000" spc="-25" dirty="0" smtClean="0">
                <a:latin typeface="+mn-lt"/>
                <a:cs typeface="Arial Unicode MS"/>
              </a:rPr>
              <a:t>(ASCII)</a:t>
            </a:r>
            <a:r>
              <a:rPr lang="es-ES" sz="2000" spc="16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o</a:t>
            </a:r>
            <a:r>
              <a:rPr lang="es-ES" sz="2000" spc="15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el</a:t>
            </a:r>
            <a:r>
              <a:rPr lang="es-ES" sz="2000" spc="16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formato</a:t>
            </a:r>
            <a:r>
              <a:rPr lang="es-ES" sz="2000" spc="16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binario,</a:t>
            </a:r>
            <a:r>
              <a:rPr lang="es-ES" sz="2000" spc="16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que</a:t>
            </a:r>
            <a:r>
              <a:rPr lang="es-ES" sz="2000" spc="16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utiliza</a:t>
            </a:r>
            <a:r>
              <a:rPr lang="es-ES" sz="2000" spc="160" dirty="0" smtClean="0">
                <a:latin typeface="+mn-lt"/>
                <a:cs typeface="Arial Unicode MS"/>
              </a:rPr>
              <a:t> </a:t>
            </a:r>
            <a:r>
              <a:rPr lang="es-ES" sz="2000" spc="-25" dirty="0" smtClean="0">
                <a:latin typeface="+mn-lt"/>
                <a:cs typeface="Arial Unicode MS"/>
              </a:rPr>
              <a:t>una</a:t>
            </a:r>
            <a:r>
              <a:rPr lang="es-ES" sz="2000" dirty="0" smtClean="0">
                <a:latin typeface="+mn-lt"/>
                <a:cs typeface="Arial Unicode MS"/>
              </a:rPr>
              <a:t> agrupación</a:t>
            </a:r>
            <a:r>
              <a:rPr lang="es-ES" sz="2000" spc="130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numérica</a:t>
            </a:r>
            <a:r>
              <a:rPr lang="es-ES" sz="2000" spc="13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de</a:t>
            </a:r>
            <a:r>
              <a:rPr lang="es-ES" sz="2000" spc="135" dirty="0" smtClean="0">
                <a:latin typeface="+mn-lt"/>
                <a:cs typeface="Arial Unicode MS"/>
              </a:rPr>
              <a:t> </a:t>
            </a:r>
            <a:r>
              <a:rPr lang="es-ES" sz="2000" dirty="0" smtClean="0">
                <a:latin typeface="+mn-lt"/>
                <a:cs typeface="Arial Unicode MS"/>
              </a:rPr>
              <a:t>8</a:t>
            </a:r>
            <a:r>
              <a:rPr lang="es-ES" sz="2000" spc="130" dirty="0" smtClean="0">
                <a:latin typeface="+mn-lt"/>
                <a:cs typeface="Arial Unicode MS"/>
              </a:rPr>
              <a:t> </a:t>
            </a:r>
            <a:r>
              <a:rPr lang="es-ES" sz="2000" spc="-10" dirty="0" smtClean="0">
                <a:latin typeface="+mn-lt"/>
                <a:cs typeface="Arial Unicode MS"/>
              </a:rPr>
              <a:t>bits.</a:t>
            </a:r>
          </a:p>
          <a:p>
            <a:pPr marL="12700" marR="5080" algn="just">
              <a:lnSpc>
                <a:spcPts val="1800"/>
              </a:lnSpc>
            </a:pPr>
            <a:endParaRPr lang="es-ES" sz="2000" spc="-10" dirty="0">
              <a:latin typeface="+mn-lt"/>
              <a:cs typeface="Arial Unicode MS"/>
            </a:endParaRPr>
          </a:p>
          <a:p>
            <a:pPr marL="12700" marR="5080" algn="just">
              <a:lnSpc>
                <a:spcPts val="1800"/>
              </a:lnSpc>
            </a:pPr>
            <a:r>
              <a:rPr lang="es-ES" sz="2000" dirty="0">
                <a:cs typeface="Arial Unicode MS"/>
              </a:rPr>
              <a:t>Los</a:t>
            </a:r>
            <a:r>
              <a:rPr lang="es-ES" sz="2000" spc="5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archivos</a:t>
            </a:r>
            <a:r>
              <a:rPr lang="es-ES" sz="2000" spc="50" dirty="0">
                <a:cs typeface="Arial Unicode MS"/>
              </a:rPr>
              <a:t> </a:t>
            </a:r>
            <a:r>
              <a:rPr lang="es-ES" sz="2000" spc="-25" dirty="0">
                <a:cs typeface="Arial Unicode MS"/>
              </a:rPr>
              <a:t>ASCII</a:t>
            </a:r>
            <a:r>
              <a:rPr lang="es-ES" sz="2000" spc="5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se</a:t>
            </a:r>
            <a:r>
              <a:rPr lang="es-ES" sz="2000" spc="5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visualizan</a:t>
            </a:r>
            <a:r>
              <a:rPr lang="es-ES" sz="2000" spc="5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utilizando</a:t>
            </a:r>
            <a:r>
              <a:rPr lang="es-ES" sz="2000" spc="50" dirty="0">
                <a:cs typeface="Arial Unicode MS"/>
              </a:rPr>
              <a:t> </a:t>
            </a:r>
            <a:r>
              <a:rPr lang="es-ES" sz="2000" spc="65" dirty="0">
                <a:cs typeface="Arial Unicode MS"/>
              </a:rPr>
              <a:t>un</a:t>
            </a:r>
            <a:r>
              <a:rPr lang="es-ES" sz="2000" spc="55" dirty="0">
                <a:cs typeface="Arial Unicode MS"/>
              </a:rPr>
              <a:t> editor</a:t>
            </a:r>
            <a:r>
              <a:rPr lang="es-ES" sz="2000" spc="50" dirty="0">
                <a:cs typeface="Arial Unicode MS"/>
              </a:rPr>
              <a:t> </a:t>
            </a:r>
            <a:r>
              <a:rPr lang="es-ES" sz="2000" spc="-25" dirty="0">
                <a:cs typeface="Arial Unicode MS"/>
              </a:rPr>
              <a:t>ASCII</a:t>
            </a:r>
            <a:r>
              <a:rPr lang="es-ES" sz="2000" spc="5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como</a:t>
            </a:r>
            <a:r>
              <a:rPr lang="es-ES" sz="2000" spc="50" dirty="0">
                <a:cs typeface="Arial Unicode MS"/>
              </a:rPr>
              <a:t> </a:t>
            </a:r>
            <a:r>
              <a:rPr lang="es-ES" sz="2000" spc="-40" dirty="0">
                <a:cs typeface="Arial Unicode MS"/>
              </a:rPr>
              <a:t>DOS</a:t>
            </a:r>
            <a:r>
              <a:rPr lang="es-ES" sz="2000" spc="55" dirty="0">
                <a:cs typeface="Arial Unicode MS"/>
              </a:rPr>
              <a:t> </a:t>
            </a:r>
            <a:r>
              <a:rPr lang="es-ES" sz="2000" spc="-25" dirty="0">
                <a:cs typeface="Arial Unicode MS"/>
              </a:rPr>
              <a:t>EDIT</a:t>
            </a:r>
            <a:r>
              <a:rPr lang="es-ES" sz="2000" spc="5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o</a:t>
            </a:r>
            <a:r>
              <a:rPr lang="es-ES" sz="2000" spc="5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los</a:t>
            </a:r>
            <a:r>
              <a:rPr lang="es-ES" sz="2000" spc="55" dirty="0">
                <a:cs typeface="Arial Unicode MS"/>
              </a:rPr>
              <a:t> </a:t>
            </a:r>
            <a:r>
              <a:rPr lang="es-ES" sz="2000" spc="-10" dirty="0">
                <a:cs typeface="Arial Unicode MS"/>
              </a:rPr>
              <a:t>programas </a:t>
            </a:r>
            <a:r>
              <a:rPr lang="es-ES" sz="2000" spc="-35" dirty="0">
                <a:cs typeface="Arial Unicode MS"/>
              </a:rPr>
              <a:t>NOTEPAD</a:t>
            </a:r>
            <a:r>
              <a:rPr lang="es-ES" sz="2000" spc="8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de</a:t>
            </a:r>
            <a:r>
              <a:rPr lang="es-ES" sz="2000" spc="9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Windows.</a:t>
            </a:r>
            <a:r>
              <a:rPr lang="es-ES" sz="2000" spc="8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Los</a:t>
            </a:r>
            <a:r>
              <a:rPr lang="es-ES" sz="2000" spc="9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archivos</a:t>
            </a:r>
            <a:r>
              <a:rPr lang="es-ES" sz="2000" spc="9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binarios</a:t>
            </a:r>
            <a:r>
              <a:rPr lang="es-ES" sz="2000" spc="8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se</a:t>
            </a:r>
            <a:r>
              <a:rPr lang="es-ES" sz="2000" spc="9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ven</a:t>
            </a:r>
            <a:r>
              <a:rPr lang="es-ES" sz="2000" spc="8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mediante</a:t>
            </a:r>
            <a:r>
              <a:rPr lang="es-ES" sz="2000" spc="90" dirty="0">
                <a:cs typeface="Arial Unicode MS"/>
              </a:rPr>
              <a:t> </a:t>
            </a:r>
            <a:r>
              <a:rPr lang="es-ES" sz="2000" spc="65" dirty="0">
                <a:cs typeface="Arial Unicode MS"/>
              </a:rPr>
              <a:t>un</a:t>
            </a:r>
            <a:r>
              <a:rPr lang="es-ES" sz="2000" spc="90" dirty="0">
                <a:cs typeface="Arial Unicode MS"/>
              </a:rPr>
              <a:t> </a:t>
            </a:r>
            <a:r>
              <a:rPr lang="es-ES" sz="2000" spc="55" dirty="0">
                <a:cs typeface="Arial Unicode MS"/>
              </a:rPr>
              <a:t>editor</a:t>
            </a:r>
            <a:r>
              <a:rPr lang="es-ES" sz="2000" spc="85" dirty="0">
                <a:cs typeface="Arial Unicode MS"/>
              </a:rPr>
              <a:t> </a:t>
            </a:r>
            <a:r>
              <a:rPr lang="es-ES" sz="2000" spc="-10" dirty="0">
                <a:cs typeface="Arial Unicode MS"/>
              </a:rPr>
              <a:t>hexadecimal</a:t>
            </a:r>
            <a:r>
              <a:rPr lang="es-ES" sz="2000" spc="400" dirty="0">
                <a:cs typeface="Arial Unicode MS"/>
              </a:rPr>
              <a:t>  </a:t>
            </a:r>
            <a:r>
              <a:rPr lang="es-ES" sz="2000" dirty="0">
                <a:cs typeface="Arial Unicode MS"/>
              </a:rPr>
              <a:t>como</a:t>
            </a:r>
            <a:r>
              <a:rPr lang="es-ES" sz="2000" spc="5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el</a:t>
            </a:r>
            <a:r>
              <a:rPr lang="es-ES" sz="2000" spc="55" dirty="0">
                <a:cs typeface="Arial Unicode MS"/>
              </a:rPr>
              <a:t> editor</a:t>
            </a:r>
            <a:r>
              <a:rPr lang="es-ES" sz="2000" spc="6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de</a:t>
            </a:r>
            <a:r>
              <a:rPr lang="es-ES" sz="2000" spc="55" dirty="0">
                <a:cs typeface="Arial Unicode MS"/>
              </a:rPr>
              <a:t> </a:t>
            </a:r>
            <a:r>
              <a:rPr lang="es-ES" sz="2000" spc="65" dirty="0">
                <a:cs typeface="Arial Unicode MS"/>
              </a:rPr>
              <a:t>Norton</a:t>
            </a:r>
            <a:r>
              <a:rPr lang="es-ES" sz="2000" spc="60" dirty="0">
                <a:cs typeface="Arial Unicode MS"/>
              </a:rPr>
              <a:t> </a:t>
            </a:r>
            <a:r>
              <a:rPr lang="es-ES" sz="2000" dirty="0" err="1">
                <a:cs typeface="Arial Unicode MS"/>
              </a:rPr>
              <a:t>Utilities</a:t>
            </a:r>
            <a:r>
              <a:rPr lang="es-ES" sz="2000" dirty="0">
                <a:cs typeface="Arial Unicode MS"/>
              </a:rPr>
              <a:t>.</a:t>
            </a:r>
            <a:r>
              <a:rPr lang="es-ES" sz="2000" spc="55" dirty="0">
                <a:cs typeface="Arial Unicode MS"/>
              </a:rPr>
              <a:t> </a:t>
            </a:r>
            <a:r>
              <a:rPr lang="es-ES" sz="2000" spc="-35" dirty="0">
                <a:cs typeface="Arial Unicode MS"/>
              </a:rPr>
              <a:t>El</a:t>
            </a:r>
            <a:r>
              <a:rPr lang="es-ES" sz="2000" spc="60" dirty="0">
                <a:cs typeface="Arial Unicode MS"/>
              </a:rPr>
              <a:t> </a:t>
            </a:r>
            <a:r>
              <a:rPr lang="es-ES" sz="2000" spc="55" dirty="0">
                <a:cs typeface="Arial Unicode MS"/>
              </a:rPr>
              <a:t>orden </a:t>
            </a:r>
            <a:r>
              <a:rPr lang="es-ES" sz="2000" dirty="0">
                <a:cs typeface="Arial Unicode MS"/>
              </a:rPr>
              <a:t>en</a:t>
            </a:r>
            <a:r>
              <a:rPr lang="es-ES" sz="2000" spc="6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que</a:t>
            </a:r>
            <a:r>
              <a:rPr lang="es-ES" sz="2000" spc="5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se</a:t>
            </a:r>
            <a:r>
              <a:rPr lang="es-ES" sz="2000" spc="55" dirty="0">
                <a:cs typeface="Arial Unicode MS"/>
              </a:rPr>
              <a:t> </a:t>
            </a:r>
            <a:r>
              <a:rPr lang="es-ES" sz="2000" spc="50" dirty="0">
                <a:cs typeface="Arial Unicode MS"/>
              </a:rPr>
              <a:t>guardan</a:t>
            </a:r>
            <a:r>
              <a:rPr lang="es-ES" sz="2000" spc="6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los</a:t>
            </a:r>
            <a:r>
              <a:rPr lang="es-ES" sz="2000" spc="5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bytes</a:t>
            </a:r>
            <a:r>
              <a:rPr lang="es-ES" sz="2000" spc="60" dirty="0">
                <a:cs typeface="Arial Unicode MS"/>
              </a:rPr>
              <a:t> </a:t>
            </a:r>
            <a:r>
              <a:rPr lang="es-ES" sz="2000" spc="-25" dirty="0">
                <a:cs typeface="Arial Unicode MS"/>
              </a:rPr>
              <a:t>ASCII</a:t>
            </a:r>
            <a:r>
              <a:rPr lang="es-ES" sz="2000" spc="5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o</a:t>
            </a:r>
            <a:r>
              <a:rPr lang="es-ES" sz="2000" spc="6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binarios</a:t>
            </a:r>
            <a:r>
              <a:rPr lang="es-ES" sz="2000" spc="55" dirty="0">
                <a:cs typeface="Arial Unicode MS"/>
              </a:rPr>
              <a:t> </a:t>
            </a:r>
            <a:r>
              <a:rPr lang="es-ES" sz="2000" spc="-50" dirty="0">
                <a:cs typeface="Arial Unicode MS"/>
              </a:rPr>
              <a:t>y </a:t>
            </a:r>
            <a:r>
              <a:rPr lang="es-ES" sz="2000" dirty="0">
                <a:cs typeface="Arial Unicode MS"/>
              </a:rPr>
              <a:t>el</a:t>
            </a:r>
            <a:r>
              <a:rPr lang="es-ES" sz="2000" spc="16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significado</a:t>
            </a:r>
            <a:r>
              <a:rPr lang="es-ES" sz="2000" spc="16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de</a:t>
            </a:r>
            <a:r>
              <a:rPr lang="es-ES" sz="2000" spc="16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cada</a:t>
            </a:r>
            <a:r>
              <a:rPr lang="es-ES" sz="2000" spc="16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byte</a:t>
            </a:r>
            <a:r>
              <a:rPr lang="es-ES" sz="2000" spc="16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generalmente</a:t>
            </a:r>
            <a:r>
              <a:rPr lang="es-ES" sz="2000" spc="16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se</a:t>
            </a:r>
            <a:r>
              <a:rPr lang="es-ES" sz="2000" spc="16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define</a:t>
            </a:r>
            <a:r>
              <a:rPr lang="es-ES" sz="2000" spc="16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en</a:t>
            </a:r>
            <a:r>
              <a:rPr lang="es-ES" sz="2000" spc="16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la</a:t>
            </a:r>
            <a:r>
              <a:rPr lang="es-ES" sz="2000" spc="16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documentación</a:t>
            </a:r>
            <a:r>
              <a:rPr lang="es-ES" sz="2000" spc="16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del</a:t>
            </a:r>
            <a:r>
              <a:rPr lang="es-ES" sz="2000" spc="16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software</a:t>
            </a:r>
            <a:r>
              <a:rPr lang="es-ES" sz="2000" spc="16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o</a:t>
            </a:r>
            <a:r>
              <a:rPr lang="es-ES" sz="2000" spc="160" dirty="0">
                <a:cs typeface="Arial Unicode MS"/>
              </a:rPr>
              <a:t> </a:t>
            </a:r>
            <a:r>
              <a:rPr lang="es-ES" sz="2000" spc="-25" dirty="0">
                <a:cs typeface="Arial Unicode MS"/>
              </a:rPr>
              <a:t>en </a:t>
            </a:r>
            <a:r>
              <a:rPr lang="es-ES" sz="2000" dirty="0">
                <a:cs typeface="Arial Unicode MS"/>
              </a:rPr>
              <a:t>los</a:t>
            </a:r>
            <a:r>
              <a:rPr lang="es-ES" sz="2000" spc="7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manuales</a:t>
            </a:r>
            <a:r>
              <a:rPr lang="es-ES" sz="2000" spc="7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del</a:t>
            </a:r>
            <a:r>
              <a:rPr lang="es-ES" sz="2000" spc="8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usuario</a:t>
            </a:r>
            <a:r>
              <a:rPr lang="es-ES" sz="2000" spc="7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y</a:t>
            </a:r>
            <a:r>
              <a:rPr lang="es-ES" sz="2000" spc="8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se</a:t>
            </a:r>
            <a:r>
              <a:rPr lang="es-ES" sz="2000" spc="7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especifica</a:t>
            </a:r>
            <a:r>
              <a:rPr lang="es-ES" sz="2000" spc="8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como</a:t>
            </a:r>
            <a:r>
              <a:rPr lang="es-ES" sz="2000" spc="75" dirty="0">
                <a:cs typeface="Arial Unicode MS"/>
              </a:rPr>
              <a:t> </a:t>
            </a:r>
            <a:r>
              <a:rPr lang="es-ES" sz="2000" spc="60" dirty="0">
                <a:cs typeface="Arial Unicode MS"/>
              </a:rPr>
              <a:t>formato</a:t>
            </a:r>
            <a:r>
              <a:rPr lang="es-ES" sz="2000" spc="7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de</a:t>
            </a:r>
            <a:r>
              <a:rPr lang="es-ES" sz="2000" spc="8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archivo.</a:t>
            </a:r>
            <a:r>
              <a:rPr lang="es-ES" sz="2000" spc="75" dirty="0">
                <a:cs typeface="Arial Unicode MS"/>
              </a:rPr>
              <a:t> </a:t>
            </a:r>
            <a:r>
              <a:rPr lang="es-ES" sz="2000" spc="-35" dirty="0">
                <a:cs typeface="Arial Unicode MS"/>
              </a:rPr>
              <a:t>El</a:t>
            </a:r>
            <a:r>
              <a:rPr lang="es-ES" sz="2000" spc="80" dirty="0">
                <a:cs typeface="Arial Unicode MS"/>
              </a:rPr>
              <a:t> </a:t>
            </a:r>
            <a:r>
              <a:rPr lang="es-ES" sz="2000" spc="60" dirty="0">
                <a:cs typeface="Arial Unicode MS"/>
              </a:rPr>
              <a:t>formato</a:t>
            </a:r>
            <a:r>
              <a:rPr lang="es-ES" sz="2000" spc="7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de</a:t>
            </a:r>
            <a:r>
              <a:rPr lang="es-ES" sz="2000" spc="80" dirty="0">
                <a:cs typeface="Arial Unicode MS"/>
              </a:rPr>
              <a:t> </a:t>
            </a:r>
            <a:r>
              <a:rPr lang="es-ES" sz="2000" spc="40" dirty="0">
                <a:cs typeface="Arial Unicode MS"/>
              </a:rPr>
              <a:t>un</a:t>
            </a:r>
            <a:r>
              <a:rPr lang="es-ES" sz="2000" spc="40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archivo</a:t>
            </a:r>
            <a:r>
              <a:rPr lang="es-ES" sz="2000" spc="17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dado</a:t>
            </a:r>
            <a:r>
              <a:rPr lang="es-ES" sz="2000" spc="17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es</a:t>
            </a:r>
            <a:r>
              <a:rPr lang="es-ES" sz="2000" spc="18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estándar</a:t>
            </a:r>
            <a:r>
              <a:rPr lang="es-ES" sz="2000" spc="17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o</a:t>
            </a:r>
            <a:r>
              <a:rPr lang="es-ES" sz="2000" spc="18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propietario.</a:t>
            </a:r>
            <a:r>
              <a:rPr lang="es-ES" sz="2000" spc="17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Hay</a:t>
            </a:r>
            <a:r>
              <a:rPr lang="es-ES" sz="2000" spc="17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muchos</a:t>
            </a:r>
            <a:r>
              <a:rPr lang="es-ES" sz="2000" spc="18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tipos</a:t>
            </a:r>
            <a:r>
              <a:rPr lang="es-ES" sz="2000" spc="17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diferentes</a:t>
            </a:r>
            <a:r>
              <a:rPr lang="es-ES" sz="2000" spc="18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de</a:t>
            </a:r>
            <a:r>
              <a:rPr lang="es-ES" sz="2000" spc="175" dirty="0">
                <a:cs typeface="Arial Unicode MS"/>
              </a:rPr>
              <a:t> </a:t>
            </a:r>
            <a:r>
              <a:rPr lang="es-ES" sz="2000" spc="40" dirty="0">
                <a:cs typeface="Arial Unicode MS"/>
              </a:rPr>
              <a:t>formatos</a:t>
            </a:r>
            <a:r>
              <a:rPr lang="es-ES" sz="2000" spc="400" dirty="0">
                <a:cs typeface="Arial Unicode MS"/>
              </a:rPr>
              <a:t>  </a:t>
            </a:r>
            <a:r>
              <a:rPr lang="es-ES" sz="2000" dirty="0">
                <a:cs typeface="Arial Unicode MS"/>
              </a:rPr>
              <a:t>estándar</a:t>
            </a:r>
            <a:r>
              <a:rPr lang="es-ES" sz="2000" spc="7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y</a:t>
            </a:r>
            <a:r>
              <a:rPr lang="es-ES" sz="2000" spc="7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propietarios.</a:t>
            </a:r>
            <a:r>
              <a:rPr lang="es-ES" sz="2000" spc="80" dirty="0">
                <a:cs typeface="Arial Unicode MS"/>
              </a:rPr>
              <a:t> </a:t>
            </a:r>
            <a:r>
              <a:rPr lang="es-ES" sz="2000" spc="-35" dirty="0">
                <a:cs typeface="Arial Unicode MS"/>
              </a:rPr>
              <a:t>El</a:t>
            </a:r>
            <a:r>
              <a:rPr lang="es-ES" sz="2000" spc="75" dirty="0">
                <a:cs typeface="Arial Unicode MS"/>
              </a:rPr>
              <a:t> </a:t>
            </a:r>
            <a:r>
              <a:rPr lang="es-ES" sz="2000" spc="60" dirty="0">
                <a:cs typeface="Arial Unicode MS"/>
              </a:rPr>
              <a:t>formato</a:t>
            </a:r>
            <a:r>
              <a:rPr lang="es-ES" sz="2000" spc="80" dirty="0">
                <a:cs typeface="Arial Unicode MS"/>
              </a:rPr>
              <a:t> </a:t>
            </a:r>
            <a:r>
              <a:rPr lang="es-ES" sz="2000" spc="-25" dirty="0">
                <a:cs typeface="Arial Unicode MS"/>
              </a:rPr>
              <a:t>ASCII</a:t>
            </a:r>
            <a:r>
              <a:rPr lang="es-ES" sz="2000" spc="7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fijo,</a:t>
            </a:r>
            <a:r>
              <a:rPr lang="es-ES" sz="2000" spc="8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el</a:t>
            </a:r>
            <a:r>
              <a:rPr lang="es-ES" sz="2000" spc="75" dirty="0">
                <a:cs typeface="Arial Unicode MS"/>
              </a:rPr>
              <a:t> </a:t>
            </a:r>
            <a:r>
              <a:rPr lang="es-ES" sz="2000" spc="60" dirty="0">
                <a:cs typeface="Arial Unicode MS"/>
              </a:rPr>
              <a:t>formato</a:t>
            </a:r>
            <a:r>
              <a:rPr lang="es-ES" sz="2000" spc="80" dirty="0">
                <a:cs typeface="Arial Unicode MS"/>
              </a:rPr>
              <a:t> </a:t>
            </a:r>
            <a:r>
              <a:rPr lang="es-ES" sz="2000" spc="50" dirty="0">
                <a:cs typeface="Arial Unicode MS"/>
              </a:rPr>
              <a:t>delimitado</a:t>
            </a:r>
            <a:r>
              <a:rPr lang="es-ES" sz="2000" spc="75" dirty="0">
                <a:cs typeface="Arial Unicode MS"/>
              </a:rPr>
              <a:t> </a:t>
            </a:r>
            <a:r>
              <a:rPr lang="es-ES" sz="2000" spc="60" dirty="0">
                <a:cs typeface="Arial Unicode MS"/>
              </a:rPr>
              <a:t>por</a:t>
            </a:r>
            <a:r>
              <a:rPr lang="es-ES" sz="2000" spc="8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comas,</a:t>
            </a:r>
            <a:r>
              <a:rPr lang="es-ES" sz="2000" spc="7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el</a:t>
            </a:r>
            <a:r>
              <a:rPr lang="es-ES" sz="2000" spc="80" dirty="0">
                <a:cs typeface="Arial Unicode MS"/>
              </a:rPr>
              <a:t> </a:t>
            </a:r>
            <a:r>
              <a:rPr lang="es-ES" sz="2000" spc="50" dirty="0">
                <a:cs typeface="Arial Unicode MS"/>
              </a:rPr>
              <a:t>formato </a:t>
            </a:r>
            <a:r>
              <a:rPr lang="es-ES" sz="2000" dirty="0">
                <a:cs typeface="Arial Unicode MS"/>
              </a:rPr>
              <a:t>de</a:t>
            </a:r>
            <a:r>
              <a:rPr lang="es-ES" sz="2000" spc="9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intercambio</a:t>
            </a:r>
            <a:r>
              <a:rPr lang="es-ES" sz="2000" spc="9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de</a:t>
            </a:r>
            <a:r>
              <a:rPr lang="es-ES" sz="2000" spc="9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dibujos</a:t>
            </a:r>
            <a:r>
              <a:rPr lang="es-ES" sz="2000" spc="95" dirty="0">
                <a:cs typeface="Arial Unicode MS"/>
              </a:rPr>
              <a:t> </a:t>
            </a:r>
            <a:r>
              <a:rPr lang="es-ES" sz="2000" spc="-60" dirty="0">
                <a:cs typeface="Arial Unicode MS"/>
              </a:rPr>
              <a:t>(DXF)</a:t>
            </a:r>
            <a:r>
              <a:rPr lang="es-ES" sz="2000" spc="9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y</a:t>
            </a:r>
            <a:r>
              <a:rPr lang="es-ES" sz="2000" spc="9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el</a:t>
            </a:r>
            <a:r>
              <a:rPr lang="es-ES" sz="2000" spc="90" dirty="0">
                <a:cs typeface="Arial Unicode MS"/>
              </a:rPr>
              <a:t> </a:t>
            </a:r>
            <a:r>
              <a:rPr lang="es-ES" sz="2000" spc="60" dirty="0">
                <a:cs typeface="Arial Unicode MS"/>
              </a:rPr>
              <a:t>formato</a:t>
            </a:r>
            <a:r>
              <a:rPr lang="es-ES" sz="2000" spc="95" dirty="0">
                <a:cs typeface="Arial Unicode MS"/>
              </a:rPr>
              <a:t> </a:t>
            </a:r>
            <a:r>
              <a:rPr lang="es-ES" sz="2000" spc="-50" dirty="0">
                <a:cs typeface="Arial Unicode MS"/>
              </a:rPr>
              <a:t>COMTRADE</a:t>
            </a:r>
            <a:r>
              <a:rPr lang="es-ES" sz="2000" spc="90" dirty="0">
                <a:cs typeface="Arial Unicode MS"/>
              </a:rPr>
              <a:t> </a:t>
            </a:r>
            <a:r>
              <a:rPr lang="es-ES" sz="2000" spc="-25" dirty="0">
                <a:cs typeface="Arial Unicode MS"/>
              </a:rPr>
              <a:t>ASCII</a:t>
            </a:r>
            <a:r>
              <a:rPr lang="es-ES" sz="2000" spc="9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son</a:t>
            </a:r>
            <a:r>
              <a:rPr lang="es-ES" sz="2000" spc="9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ejemplos</a:t>
            </a:r>
            <a:r>
              <a:rPr lang="es-ES" sz="2000" spc="9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de</a:t>
            </a:r>
            <a:r>
              <a:rPr lang="es-ES" sz="2000" spc="90" dirty="0">
                <a:cs typeface="Arial Unicode MS"/>
              </a:rPr>
              <a:t> </a:t>
            </a:r>
            <a:r>
              <a:rPr lang="es-ES" sz="2000" spc="40" dirty="0">
                <a:cs typeface="Arial Unicode MS"/>
              </a:rPr>
              <a:t>formatos </a:t>
            </a:r>
            <a:r>
              <a:rPr lang="es-ES" sz="2000" dirty="0">
                <a:cs typeface="Arial Unicode MS"/>
              </a:rPr>
              <a:t>de</a:t>
            </a:r>
            <a:r>
              <a:rPr lang="es-ES" sz="2000" spc="7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archivo</a:t>
            </a:r>
            <a:r>
              <a:rPr lang="es-ES" sz="2000" spc="75" dirty="0">
                <a:cs typeface="Arial Unicode MS"/>
              </a:rPr>
              <a:t> </a:t>
            </a:r>
            <a:r>
              <a:rPr lang="es-ES" sz="2000" spc="-25" dirty="0">
                <a:cs typeface="Arial Unicode MS"/>
              </a:rPr>
              <a:t>ASCII</a:t>
            </a:r>
            <a:r>
              <a:rPr lang="es-ES" sz="2000" spc="7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estándar.</a:t>
            </a:r>
            <a:r>
              <a:rPr lang="es-ES" sz="2000" spc="75" dirty="0">
                <a:cs typeface="Arial Unicode MS"/>
              </a:rPr>
              <a:t> </a:t>
            </a:r>
            <a:r>
              <a:rPr lang="es-ES" sz="2000" spc="-35" dirty="0">
                <a:cs typeface="Arial Unicode MS"/>
              </a:rPr>
              <a:t>El</a:t>
            </a:r>
            <a:r>
              <a:rPr lang="es-ES" sz="2000" spc="75" dirty="0">
                <a:cs typeface="Arial Unicode MS"/>
              </a:rPr>
              <a:t> </a:t>
            </a:r>
            <a:r>
              <a:rPr lang="es-ES" sz="2000" spc="60" dirty="0">
                <a:cs typeface="Arial Unicode MS"/>
              </a:rPr>
              <a:t>formato</a:t>
            </a:r>
            <a:r>
              <a:rPr lang="es-ES" sz="2000" spc="7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de</a:t>
            </a:r>
            <a:r>
              <a:rPr lang="es-ES" sz="2000" spc="75" dirty="0">
                <a:cs typeface="Arial Unicode MS"/>
              </a:rPr>
              <a:t> </a:t>
            </a:r>
            <a:r>
              <a:rPr lang="es-ES" sz="2000" spc="55" dirty="0">
                <a:cs typeface="Arial Unicode MS"/>
              </a:rPr>
              <a:t>programa</a:t>
            </a:r>
            <a:r>
              <a:rPr lang="es-ES" sz="2000" spc="7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ejecutable,</a:t>
            </a:r>
            <a:r>
              <a:rPr lang="es-ES" sz="2000" spc="8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el</a:t>
            </a:r>
            <a:r>
              <a:rPr lang="es-ES" sz="2000" spc="75" dirty="0">
                <a:cs typeface="Arial Unicode MS"/>
              </a:rPr>
              <a:t> </a:t>
            </a:r>
            <a:r>
              <a:rPr lang="es-ES" sz="2000" spc="60" dirty="0">
                <a:cs typeface="Arial Unicode MS"/>
              </a:rPr>
              <a:t>formato</a:t>
            </a:r>
            <a:r>
              <a:rPr lang="es-ES" sz="2000" spc="7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de</a:t>
            </a:r>
            <a:r>
              <a:rPr lang="es-ES" sz="2000" spc="7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archivo</a:t>
            </a:r>
            <a:r>
              <a:rPr lang="es-ES" sz="2000" spc="75" dirty="0">
                <a:cs typeface="Arial Unicode MS"/>
              </a:rPr>
              <a:t> </a:t>
            </a:r>
            <a:r>
              <a:rPr lang="es-ES" sz="2000" spc="-25" dirty="0">
                <a:cs typeface="Arial Unicode MS"/>
              </a:rPr>
              <a:t>de </a:t>
            </a:r>
            <a:r>
              <a:rPr lang="es-ES" sz="2000" dirty="0">
                <a:cs typeface="Arial Unicode MS"/>
              </a:rPr>
              <a:t>mapa</a:t>
            </a:r>
            <a:r>
              <a:rPr lang="es-ES" sz="2000" spc="8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de</a:t>
            </a:r>
            <a:r>
              <a:rPr lang="es-ES" sz="2000" spc="8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bits</a:t>
            </a:r>
            <a:r>
              <a:rPr lang="es-ES" sz="2000" spc="8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y</a:t>
            </a:r>
            <a:r>
              <a:rPr lang="es-ES" sz="2000" spc="8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el</a:t>
            </a:r>
            <a:r>
              <a:rPr lang="es-ES" sz="2000" spc="80" dirty="0">
                <a:cs typeface="Arial Unicode MS"/>
              </a:rPr>
              <a:t> </a:t>
            </a:r>
            <a:r>
              <a:rPr lang="es-ES" sz="2000" spc="60" dirty="0" err="1" smtClean="0">
                <a:cs typeface="Arial Unicode MS"/>
              </a:rPr>
              <a:t>formato</a:t>
            </a:r>
            <a:r>
              <a:rPr lang="es-ES" sz="2000" dirty="0" err="1">
                <a:cs typeface="Arial Unicode MS"/>
              </a:rPr>
              <a:t>binario</a:t>
            </a:r>
            <a:r>
              <a:rPr lang="es-ES" sz="2000" spc="80" dirty="0">
                <a:cs typeface="Arial Unicode MS"/>
              </a:rPr>
              <a:t> </a:t>
            </a:r>
            <a:r>
              <a:rPr lang="es-ES" sz="2000" spc="-50" dirty="0">
                <a:cs typeface="Arial Unicode MS"/>
              </a:rPr>
              <a:t>COMTRADE</a:t>
            </a:r>
            <a:r>
              <a:rPr lang="es-ES" sz="2000" spc="8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son</a:t>
            </a:r>
            <a:r>
              <a:rPr lang="es-ES" sz="2000" spc="8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ejemplos</a:t>
            </a:r>
            <a:r>
              <a:rPr lang="es-ES" sz="2000" spc="8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de</a:t>
            </a:r>
            <a:r>
              <a:rPr lang="es-ES" sz="2000" spc="80" dirty="0">
                <a:cs typeface="Arial Unicode MS"/>
              </a:rPr>
              <a:t> </a:t>
            </a:r>
            <a:r>
              <a:rPr lang="es-ES" sz="2000" spc="50" dirty="0">
                <a:cs typeface="Arial Unicode MS"/>
              </a:rPr>
              <a:t>formatos</a:t>
            </a:r>
            <a:r>
              <a:rPr lang="es-ES" sz="2000" spc="85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de</a:t>
            </a:r>
            <a:r>
              <a:rPr lang="es-ES" sz="2000" spc="80" dirty="0">
                <a:cs typeface="Arial Unicode MS"/>
              </a:rPr>
              <a:t> </a:t>
            </a:r>
            <a:r>
              <a:rPr lang="es-ES" sz="2000" spc="-10" dirty="0">
                <a:cs typeface="Arial Unicode MS"/>
              </a:rPr>
              <a:t>archivo</a:t>
            </a:r>
            <a:r>
              <a:rPr lang="es-ES" sz="2000" spc="400" dirty="0">
                <a:cs typeface="Arial Unicode MS"/>
              </a:rPr>
              <a:t>  </a:t>
            </a:r>
            <a:r>
              <a:rPr lang="es-ES" sz="2000" dirty="0">
                <a:cs typeface="Arial Unicode MS"/>
              </a:rPr>
              <a:t>binario</a:t>
            </a:r>
            <a:r>
              <a:rPr lang="es-ES" sz="2000" spc="130" dirty="0">
                <a:cs typeface="Arial Unicode MS"/>
              </a:rPr>
              <a:t> </a:t>
            </a:r>
            <a:r>
              <a:rPr lang="es-ES" sz="2000" dirty="0">
                <a:cs typeface="Arial Unicode MS"/>
              </a:rPr>
              <a:t>estándar.</a:t>
            </a:r>
            <a:r>
              <a:rPr lang="es-ES" sz="2000" spc="135" dirty="0">
                <a:cs typeface="Arial Unicode MS"/>
              </a:rPr>
              <a:t> </a:t>
            </a:r>
            <a:r>
              <a:rPr lang="es-ES" sz="2000" spc="-35" dirty="0">
                <a:cs typeface="Arial Unicode MS"/>
              </a:rPr>
              <a:t>El</a:t>
            </a:r>
            <a:r>
              <a:rPr lang="es-ES" sz="2000" spc="135" dirty="0">
                <a:cs typeface="Arial Unicode MS"/>
              </a:rPr>
              <a:t> </a:t>
            </a:r>
            <a:r>
              <a:rPr lang="es-ES" sz="2000" spc="-80" dirty="0">
                <a:cs typeface="Arial Unicode MS"/>
              </a:rPr>
              <a:t>REL,</a:t>
            </a:r>
            <a:r>
              <a:rPr lang="es-ES" sz="2000" spc="130" dirty="0">
                <a:cs typeface="Arial Unicode MS"/>
              </a:rPr>
              <a:t> </a:t>
            </a:r>
            <a:r>
              <a:rPr lang="es-ES" sz="2000" spc="-20" dirty="0">
                <a:cs typeface="Arial Unicode MS"/>
              </a:rPr>
              <a:t>SEL,</a:t>
            </a:r>
          </a:p>
          <a:p>
            <a:pPr marL="12700" marR="5080" algn="just">
              <a:lnSpc>
                <a:spcPts val="1920"/>
              </a:lnSpc>
            </a:pPr>
            <a:endParaRPr lang="es-ES" sz="2000" dirty="0" smtClean="0">
              <a:latin typeface="+mn-lt"/>
              <a:cs typeface="Arial Unicode MS"/>
            </a:endParaRPr>
          </a:p>
          <a:p>
            <a:pPr marL="12700" marR="5080" algn="just">
              <a:lnSpc>
                <a:spcPts val="1920"/>
              </a:lnSpc>
            </a:pPr>
            <a:endParaRPr sz="2000" dirty="0">
              <a:latin typeface="+mn-lt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25448809" y="9297569"/>
            <a:ext cx="60628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pc="-25" dirty="0"/>
              <a:t>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35000" y="205989"/>
            <a:ext cx="16916399" cy="4493538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algn="just">
              <a:lnSpc>
                <a:spcPts val="2400"/>
              </a:lnSpc>
              <a:spcBef>
                <a:spcPts val="100"/>
              </a:spcBef>
            </a:pPr>
            <a:r>
              <a:rPr lang="es-ES" sz="2000" spc="-20" dirty="0" smtClean="0">
                <a:latin typeface="+mn-lt"/>
                <a:cs typeface="Arial Unicode MS"/>
              </a:rPr>
              <a:t> </a:t>
            </a:r>
            <a:r>
              <a:rPr lang="es-ES" b="1" dirty="0" smtClean="0">
                <a:latin typeface="+mn-lt"/>
                <a:cs typeface="Arial"/>
              </a:rPr>
              <a:t>1.3</a:t>
            </a:r>
            <a:r>
              <a:rPr lang="es-ES" b="1" spc="15" dirty="0" smtClean="0">
                <a:latin typeface="+mn-lt"/>
                <a:cs typeface="Arial"/>
              </a:rPr>
              <a:t> </a:t>
            </a:r>
            <a:r>
              <a:rPr lang="es-ES" b="1" spc="-10" dirty="0" smtClean="0">
                <a:latin typeface="+mn-lt"/>
                <a:cs typeface="Arial"/>
              </a:rPr>
              <a:t>Tipos</a:t>
            </a:r>
            <a:r>
              <a:rPr lang="es-ES" b="1" spc="20" dirty="0" smtClean="0">
                <a:latin typeface="+mn-lt"/>
                <a:cs typeface="Arial"/>
              </a:rPr>
              <a:t> </a:t>
            </a:r>
            <a:r>
              <a:rPr lang="es-ES" b="1" dirty="0" smtClean="0">
                <a:latin typeface="+mn-lt"/>
                <a:cs typeface="Arial"/>
              </a:rPr>
              <a:t>de</a:t>
            </a:r>
            <a:r>
              <a:rPr lang="es-ES" b="1" spc="15" dirty="0" smtClean="0">
                <a:latin typeface="+mn-lt"/>
                <a:cs typeface="Arial"/>
              </a:rPr>
              <a:t> </a:t>
            </a:r>
            <a:r>
              <a:rPr lang="es-ES" b="1" dirty="0" smtClean="0">
                <a:latin typeface="+mn-lt"/>
                <a:cs typeface="Arial"/>
              </a:rPr>
              <a:t>archivos</a:t>
            </a:r>
            <a:r>
              <a:rPr lang="es-ES" b="1" spc="20" dirty="0" smtClean="0">
                <a:latin typeface="+mn-lt"/>
                <a:cs typeface="Arial"/>
              </a:rPr>
              <a:t> </a:t>
            </a:r>
            <a:r>
              <a:rPr lang="es-ES" b="1" dirty="0" smtClean="0">
                <a:latin typeface="+mn-lt"/>
                <a:cs typeface="Arial"/>
              </a:rPr>
              <a:t>de</a:t>
            </a:r>
            <a:r>
              <a:rPr lang="es-ES" b="1" spc="15" dirty="0" smtClean="0">
                <a:latin typeface="+mn-lt"/>
                <a:cs typeface="Arial"/>
              </a:rPr>
              <a:t> </a:t>
            </a:r>
            <a:r>
              <a:rPr lang="es-ES" b="1" spc="-10" dirty="0" smtClean="0">
                <a:latin typeface="+mn-lt"/>
                <a:cs typeface="Arial"/>
              </a:rPr>
              <a:t>eventos</a:t>
            </a:r>
            <a:endParaRPr lang="es-ES" dirty="0" smtClean="0">
              <a:latin typeface="+mn-lt"/>
              <a:cs typeface="Arial"/>
            </a:endParaRPr>
          </a:p>
          <a:p>
            <a:pPr marL="12700" marR="5080" algn="just">
              <a:lnSpc>
                <a:spcPts val="2400"/>
              </a:lnSpc>
            </a:pPr>
            <a:r>
              <a:rPr lang="es-ES" dirty="0" smtClean="0">
                <a:latin typeface="+mn-lt"/>
                <a:cs typeface="Arial Unicode MS"/>
              </a:rPr>
              <a:t>Los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archivos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eventos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se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clasifican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como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estándar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o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propietarios,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spc="-25" dirty="0" smtClean="0">
                <a:latin typeface="+mn-lt"/>
                <a:cs typeface="Arial Unicode MS"/>
              </a:rPr>
              <a:t>ASCII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o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binarios.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spc="-20" dirty="0" smtClean="0">
                <a:latin typeface="+mn-lt"/>
                <a:cs typeface="Arial Unicode MS"/>
              </a:rPr>
              <a:t>Solo </a:t>
            </a:r>
            <a:r>
              <a:rPr lang="es-ES" dirty="0" smtClean="0">
                <a:latin typeface="+mn-lt"/>
                <a:cs typeface="Arial Unicode MS"/>
              </a:rPr>
              <a:t>hay</a:t>
            </a:r>
            <a:r>
              <a:rPr lang="es-ES" spc="75" dirty="0" smtClean="0">
                <a:latin typeface="+mn-lt"/>
                <a:cs typeface="Arial Unicode MS"/>
              </a:rPr>
              <a:t> </a:t>
            </a:r>
            <a:r>
              <a:rPr lang="es-ES" spc="65" dirty="0" smtClean="0">
                <a:latin typeface="+mn-lt"/>
                <a:cs typeface="Arial Unicode MS"/>
              </a:rPr>
              <a:t>un</a:t>
            </a:r>
            <a:r>
              <a:rPr lang="es-ES" spc="80" dirty="0" smtClean="0">
                <a:latin typeface="+mn-lt"/>
                <a:cs typeface="Arial Unicode MS"/>
              </a:rPr>
              <a:t> </a:t>
            </a:r>
            <a:r>
              <a:rPr lang="es-ES" spc="60" dirty="0" smtClean="0">
                <a:latin typeface="+mn-lt"/>
                <a:cs typeface="Arial Unicode MS"/>
              </a:rPr>
              <a:t>formato</a:t>
            </a:r>
            <a:r>
              <a:rPr lang="es-ES" spc="8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estándar</a:t>
            </a:r>
            <a:r>
              <a:rPr lang="es-ES" spc="7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8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uso</a:t>
            </a:r>
            <a:r>
              <a:rPr lang="es-ES" spc="80" dirty="0" smtClean="0">
                <a:latin typeface="+mn-lt"/>
                <a:cs typeface="Arial Unicode MS"/>
              </a:rPr>
              <a:t> </a:t>
            </a:r>
            <a:r>
              <a:rPr lang="es-ES" spc="50" dirty="0" smtClean="0">
                <a:latin typeface="+mn-lt"/>
                <a:cs typeface="Arial Unicode MS"/>
              </a:rPr>
              <a:t>común</a:t>
            </a:r>
            <a:r>
              <a:rPr lang="es-ES" spc="8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para</a:t>
            </a:r>
            <a:r>
              <a:rPr lang="es-ES" spc="75" dirty="0" smtClean="0">
                <a:latin typeface="+mn-lt"/>
                <a:cs typeface="Arial Unicode MS"/>
              </a:rPr>
              <a:t> </a:t>
            </a:r>
            <a:r>
              <a:rPr lang="es-ES" spc="50" dirty="0" smtClean="0">
                <a:latin typeface="+mn-lt"/>
                <a:cs typeface="Arial Unicode MS"/>
              </a:rPr>
              <a:t>guardar</a:t>
            </a:r>
            <a:r>
              <a:rPr lang="es-ES" spc="8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archivos</a:t>
            </a:r>
            <a:r>
              <a:rPr lang="es-ES" spc="8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7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eventos</a:t>
            </a:r>
            <a:r>
              <a:rPr lang="es-ES" spc="8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en</a:t>
            </a:r>
            <a:r>
              <a:rPr lang="es-ES" spc="80" dirty="0" smtClean="0">
                <a:latin typeface="+mn-lt"/>
                <a:cs typeface="Arial Unicode MS"/>
              </a:rPr>
              <a:t> </a:t>
            </a:r>
            <a:r>
              <a:rPr lang="es-ES" spc="50" dirty="0" smtClean="0">
                <a:latin typeface="+mn-lt"/>
                <a:cs typeface="Arial Unicode MS"/>
              </a:rPr>
              <a:t>formato</a:t>
            </a:r>
            <a:r>
              <a:rPr lang="es-ES" spc="200" dirty="0" smtClean="0">
                <a:latin typeface="+mn-lt"/>
                <a:cs typeface="Arial Unicode MS"/>
              </a:rPr>
              <a:t> </a:t>
            </a:r>
            <a:r>
              <a:rPr lang="es-ES" spc="-25" dirty="0" smtClean="0">
                <a:latin typeface="+mn-lt"/>
                <a:cs typeface="Arial Unicode MS"/>
              </a:rPr>
              <a:t>ASCII</a:t>
            </a:r>
            <a:r>
              <a:rPr lang="es-ES" spc="6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o</a:t>
            </a:r>
            <a:r>
              <a:rPr lang="es-ES" spc="7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binario.</a:t>
            </a:r>
            <a:r>
              <a:rPr lang="es-ES" spc="65" dirty="0" smtClean="0">
                <a:latin typeface="+mn-lt"/>
                <a:cs typeface="Arial Unicode MS"/>
              </a:rPr>
              <a:t> </a:t>
            </a:r>
            <a:r>
              <a:rPr lang="es-ES" spc="-35" dirty="0" smtClean="0">
                <a:latin typeface="+mn-lt"/>
                <a:cs typeface="Arial Unicode MS"/>
              </a:rPr>
              <a:t>El</a:t>
            </a:r>
            <a:r>
              <a:rPr lang="es-ES" spc="7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estándar</a:t>
            </a:r>
            <a:r>
              <a:rPr lang="es-ES" spc="7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es</a:t>
            </a:r>
            <a:r>
              <a:rPr lang="es-ES" spc="6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el</a:t>
            </a:r>
            <a:r>
              <a:rPr lang="es-ES" spc="70" dirty="0" smtClean="0">
                <a:latin typeface="+mn-lt"/>
                <a:cs typeface="Arial Unicode MS"/>
              </a:rPr>
              <a:t> </a:t>
            </a:r>
            <a:r>
              <a:rPr lang="es-ES" spc="-85" dirty="0" smtClean="0">
                <a:latin typeface="+mn-lt"/>
                <a:cs typeface="Arial Unicode MS"/>
              </a:rPr>
              <a:t>IEEE</a:t>
            </a:r>
            <a:r>
              <a:rPr lang="es-ES" spc="6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C37.111</a:t>
            </a:r>
            <a:r>
              <a:rPr lang="es-ES" spc="70" dirty="0" smtClean="0">
                <a:latin typeface="+mn-lt"/>
                <a:cs typeface="Arial Unicode MS"/>
              </a:rPr>
              <a:t> </a:t>
            </a:r>
            <a:r>
              <a:rPr lang="es-ES" spc="-45" dirty="0" smtClean="0">
                <a:latin typeface="+mn-lt"/>
                <a:cs typeface="Arial Unicode MS"/>
              </a:rPr>
              <a:t>COMTRADE.</a:t>
            </a:r>
            <a:r>
              <a:rPr lang="es-ES" spc="7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Aunque</a:t>
            </a:r>
            <a:r>
              <a:rPr lang="es-ES" spc="6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la</a:t>
            </a:r>
            <a:r>
              <a:rPr lang="es-ES" spc="7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mayoría</a:t>
            </a:r>
            <a:r>
              <a:rPr lang="es-ES" spc="6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70" dirty="0" smtClean="0">
                <a:latin typeface="+mn-lt"/>
                <a:cs typeface="Arial Unicode MS"/>
              </a:rPr>
              <a:t> </a:t>
            </a:r>
            <a:r>
              <a:rPr lang="es-ES" spc="-25" dirty="0" smtClean="0">
                <a:latin typeface="+mn-lt"/>
                <a:cs typeface="Arial Unicode MS"/>
              </a:rPr>
              <a:t>los </a:t>
            </a:r>
            <a:r>
              <a:rPr lang="es-ES" dirty="0" smtClean="0">
                <a:latin typeface="+mn-lt"/>
                <a:cs typeface="Arial Unicode MS"/>
              </a:rPr>
              <a:t>dispositivos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subestación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actuales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basados</a:t>
            </a:r>
            <a:r>
              <a:rPr lang="es-ES" spc="355" dirty="0" smtClean="0">
                <a:latin typeface="+mn-lt"/>
                <a:cs typeface="Arial Unicode MS"/>
              </a:rPr>
              <a:t>  </a:t>
            </a:r>
            <a:r>
              <a:rPr lang="es-ES" dirty="0" smtClean="0">
                <a:latin typeface="+mn-lt"/>
                <a:cs typeface="Arial Unicode MS"/>
              </a:rPr>
              <a:t>en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microprocesadores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spc="55" dirty="0" smtClean="0">
                <a:latin typeface="+mn-lt"/>
                <a:cs typeface="Arial Unicode MS"/>
              </a:rPr>
              <a:t>no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son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spc="40" dirty="0" smtClean="0">
                <a:latin typeface="+mn-lt"/>
                <a:cs typeface="Arial Unicode MS"/>
              </a:rPr>
              <a:t>naturalmente </a:t>
            </a:r>
            <a:r>
              <a:rPr lang="es-ES" dirty="0" smtClean="0">
                <a:latin typeface="+mn-lt"/>
                <a:cs typeface="Arial Unicode MS"/>
              </a:rPr>
              <a:t>compatibles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con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el</a:t>
            </a:r>
            <a:r>
              <a:rPr lang="es-ES" spc="150" dirty="0" smtClean="0">
                <a:latin typeface="+mn-lt"/>
                <a:cs typeface="Arial Unicode MS"/>
              </a:rPr>
              <a:t> </a:t>
            </a:r>
            <a:r>
              <a:rPr lang="es-ES" spc="60" dirty="0" smtClean="0">
                <a:latin typeface="+mn-lt"/>
                <a:cs typeface="Arial Unicode MS"/>
              </a:rPr>
              <a:t>formato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spc="-45" dirty="0" smtClean="0">
                <a:latin typeface="+mn-lt"/>
                <a:cs typeface="Arial Unicode MS"/>
              </a:rPr>
              <a:t>COMTRADE;</a:t>
            </a:r>
            <a:r>
              <a:rPr lang="es-ES" spc="15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este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estándar</a:t>
            </a:r>
            <a:r>
              <a:rPr lang="es-ES" spc="15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está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ganando</a:t>
            </a:r>
            <a:r>
              <a:rPr lang="es-ES" spc="15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popularidad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spc="50" dirty="0" smtClean="0">
                <a:latin typeface="+mn-lt"/>
                <a:cs typeface="Arial Unicode MS"/>
              </a:rPr>
              <a:t>entre</a:t>
            </a:r>
            <a:r>
              <a:rPr lang="es-ES" spc="150" dirty="0" smtClean="0">
                <a:latin typeface="+mn-lt"/>
                <a:cs typeface="Arial Unicode MS"/>
              </a:rPr>
              <a:t> </a:t>
            </a:r>
            <a:r>
              <a:rPr lang="es-ES" spc="-25" dirty="0" smtClean="0">
                <a:latin typeface="+mn-lt"/>
                <a:cs typeface="Arial Unicode MS"/>
              </a:rPr>
              <a:t>los </a:t>
            </a:r>
            <a:r>
              <a:rPr lang="es-ES" dirty="0" smtClean="0">
                <a:latin typeface="+mn-lt"/>
                <a:cs typeface="Arial Unicode MS"/>
              </a:rPr>
              <a:t>fabricantes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y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operadores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equipos.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La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spc="55" dirty="0" smtClean="0">
                <a:latin typeface="+mn-lt"/>
                <a:cs typeface="Arial Unicode MS"/>
              </a:rPr>
              <a:t>figura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1.1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muestra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spc="65" dirty="0" smtClean="0">
                <a:latin typeface="+mn-lt"/>
                <a:cs typeface="Arial Unicode MS"/>
              </a:rPr>
              <a:t>un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ejemplo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del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spc="50" dirty="0" smtClean="0">
                <a:latin typeface="+mn-lt"/>
                <a:cs typeface="Arial Unicode MS"/>
              </a:rPr>
              <a:t>formato </a:t>
            </a:r>
            <a:r>
              <a:rPr lang="es-ES" spc="-50" dirty="0" smtClean="0">
                <a:latin typeface="+mn-lt"/>
                <a:cs typeface="Arial Unicode MS"/>
              </a:rPr>
              <a:t>COMTRADE</a:t>
            </a:r>
            <a:r>
              <a:rPr lang="es-ES" spc="70" dirty="0" smtClean="0">
                <a:latin typeface="+mn-lt"/>
                <a:cs typeface="Arial Unicode MS"/>
              </a:rPr>
              <a:t> </a:t>
            </a:r>
            <a:r>
              <a:rPr lang="es-ES" spc="-25" dirty="0" smtClean="0">
                <a:latin typeface="+mn-lt"/>
                <a:cs typeface="Arial Unicode MS"/>
              </a:rPr>
              <a:t>ASCII</a:t>
            </a:r>
            <a:r>
              <a:rPr lang="es-ES" spc="7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estándar</a:t>
            </a:r>
            <a:r>
              <a:rPr lang="es-ES" spc="7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y</a:t>
            </a:r>
            <a:r>
              <a:rPr lang="es-ES" spc="7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la</a:t>
            </a:r>
            <a:r>
              <a:rPr lang="es-ES" spc="75" dirty="0" smtClean="0">
                <a:latin typeface="+mn-lt"/>
                <a:cs typeface="Arial Unicode MS"/>
              </a:rPr>
              <a:t> </a:t>
            </a:r>
            <a:r>
              <a:rPr lang="es-ES" spc="55" dirty="0" smtClean="0">
                <a:latin typeface="+mn-lt"/>
                <a:cs typeface="Arial Unicode MS"/>
              </a:rPr>
              <a:t>figura</a:t>
            </a:r>
            <a:r>
              <a:rPr lang="es-ES" spc="7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1.2</a:t>
            </a:r>
            <a:r>
              <a:rPr lang="es-ES" spc="7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muestra</a:t>
            </a:r>
            <a:r>
              <a:rPr lang="es-ES" spc="75" dirty="0" smtClean="0">
                <a:latin typeface="+mn-lt"/>
                <a:cs typeface="Arial Unicode MS"/>
              </a:rPr>
              <a:t> </a:t>
            </a:r>
            <a:r>
              <a:rPr lang="es-ES" spc="65" dirty="0" smtClean="0">
                <a:latin typeface="+mn-lt"/>
                <a:cs typeface="Arial Unicode MS"/>
              </a:rPr>
              <a:t>un</a:t>
            </a:r>
            <a:r>
              <a:rPr lang="es-ES" spc="7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ejemplo</a:t>
            </a:r>
            <a:r>
              <a:rPr lang="es-ES" spc="7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del</a:t>
            </a:r>
            <a:r>
              <a:rPr lang="es-ES" spc="75" dirty="0" smtClean="0">
                <a:latin typeface="+mn-lt"/>
                <a:cs typeface="Arial Unicode MS"/>
              </a:rPr>
              <a:t> </a:t>
            </a:r>
            <a:r>
              <a:rPr lang="es-ES" spc="60" dirty="0" smtClean="0">
                <a:latin typeface="+mn-lt"/>
                <a:cs typeface="Arial Unicode MS"/>
              </a:rPr>
              <a:t>formato</a:t>
            </a:r>
            <a:r>
              <a:rPr lang="es-ES" spc="75" dirty="0" smtClean="0">
                <a:latin typeface="+mn-lt"/>
                <a:cs typeface="Arial Unicode MS"/>
              </a:rPr>
              <a:t> </a:t>
            </a:r>
            <a:r>
              <a:rPr lang="es-ES" spc="-10" dirty="0" smtClean="0">
                <a:latin typeface="+mn-lt"/>
                <a:cs typeface="Arial Unicode MS"/>
              </a:rPr>
              <a:t>binario </a:t>
            </a:r>
            <a:r>
              <a:rPr lang="es-ES" spc="-50" dirty="0" smtClean="0">
                <a:latin typeface="+mn-lt"/>
                <a:cs typeface="Arial Unicode MS"/>
              </a:rPr>
              <a:t>COMTRADE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estándar.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También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hay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muchos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spc="50" dirty="0" smtClean="0">
                <a:latin typeface="+mn-lt"/>
                <a:cs typeface="Arial Unicode MS"/>
              </a:rPr>
              <a:t>formatos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archivo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eventos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binarios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spc="-50" dirty="0" smtClean="0">
                <a:latin typeface="+mn-lt"/>
                <a:cs typeface="Arial Unicode MS"/>
              </a:rPr>
              <a:t>y</a:t>
            </a:r>
            <a:r>
              <a:rPr lang="es-ES" spc="-25" dirty="0" smtClean="0">
                <a:latin typeface="+mn-lt"/>
                <a:cs typeface="Arial Unicode MS"/>
              </a:rPr>
              <a:t> ASCII</a:t>
            </a:r>
            <a:r>
              <a:rPr lang="es-ES" spc="22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propietarios</a:t>
            </a:r>
            <a:r>
              <a:rPr lang="es-ES" spc="22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producidos</a:t>
            </a:r>
            <a:r>
              <a:rPr lang="es-ES" spc="220" dirty="0" smtClean="0">
                <a:latin typeface="+mn-lt"/>
                <a:cs typeface="Arial Unicode MS"/>
              </a:rPr>
              <a:t> </a:t>
            </a:r>
            <a:r>
              <a:rPr lang="es-ES" spc="60" dirty="0" smtClean="0">
                <a:latin typeface="+mn-lt"/>
                <a:cs typeface="Arial Unicode MS"/>
              </a:rPr>
              <a:t>por</a:t>
            </a:r>
            <a:r>
              <a:rPr lang="es-ES" spc="22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muchos</a:t>
            </a:r>
            <a:r>
              <a:rPr lang="es-ES" spc="22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fabricantes</a:t>
            </a:r>
            <a:r>
              <a:rPr lang="es-ES" spc="22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diferentes.</a:t>
            </a:r>
            <a:r>
              <a:rPr lang="es-ES" spc="22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Los</a:t>
            </a:r>
            <a:r>
              <a:rPr lang="es-ES" spc="225" dirty="0" smtClean="0">
                <a:latin typeface="+mn-lt"/>
                <a:cs typeface="Arial Unicode MS"/>
              </a:rPr>
              <a:t> </a:t>
            </a:r>
            <a:r>
              <a:rPr lang="es-ES" spc="40" dirty="0" smtClean="0">
                <a:latin typeface="+mn-lt"/>
                <a:cs typeface="Arial Unicode MS"/>
              </a:rPr>
              <a:t>formatos</a:t>
            </a:r>
            <a:r>
              <a:rPr lang="es-ES" spc="400" dirty="0" smtClean="0">
                <a:latin typeface="+mn-lt"/>
                <a:cs typeface="Arial Unicode MS"/>
              </a:rPr>
              <a:t>  </a:t>
            </a:r>
            <a:r>
              <a:rPr lang="es-ES" dirty="0" smtClean="0">
                <a:latin typeface="+mn-lt"/>
                <a:cs typeface="Arial Unicode MS"/>
              </a:rPr>
              <a:t>patentados</a:t>
            </a:r>
            <a:r>
              <a:rPr lang="es-ES" spc="14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varían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según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el</a:t>
            </a:r>
            <a:r>
              <a:rPr lang="es-ES" spc="140" dirty="0" smtClean="0">
                <a:latin typeface="+mn-lt"/>
                <a:cs typeface="Arial Unicode MS"/>
              </a:rPr>
              <a:t> </a:t>
            </a:r>
            <a:r>
              <a:rPr lang="es-ES" spc="60" dirty="0" smtClean="0">
                <a:latin typeface="+mn-lt"/>
                <a:cs typeface="Arial Unicode MS"/>
              </a:rPr>
              <a:t>tipo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y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el</a:t>
            </a:r>
            <a:r>
              <a:rPr lang="es-ES" spc="14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fabricante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del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equipo</a:t>
            </a:r>
            <a:r>
              <a:rPr lang="es-ES" spc="14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origen.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Figura</a:t>
            </a:r>
            <a:r>
              <a:rPr lang="es-ES" spc="140" dirty="0" smtClean="0">
                <a:latin typeface="+mn-lt"/>
                <a:cs typeface="Arial Unicode MS"/>
              </a:rPr>
              <a:t> </a:t>
            </a:r>
            <a:r>
              <a:rPr lang="es-ES" spc="-25" dirty="0" smtClean="0">
                <a:latin typeface="+mn-lt"/>
                <a:cs typeface="Arial Unicode MS"/>
              </a:rPr>
              <a:t>1.</a:t>
            </a:r>
          </a:p>
          <a:p>
            <a:pPr marL="12700" marR="5080" algn="just">
              <a:lnSpc>
                <a:spcPts val="2400"/>
              </a:lnSpc>
            </a:pPr>
            <a:endParaRPr lang="es-ES" spc="-25" dirty="0">
              <a:latin typeface="+mn-lt"/>
              <a:cs typeface="Arial Unicode MS"/>
            </a:endParaRPr>
          </a:p>
          <a:p>
            <a:pPr marL="12700" marR="5080" algn="just">
              <a:lnSpc>
                <a:spcPts val="2600"/>
              </a:lnSpc>
            </a:pPr>
            <a:r>
              <a:rPr lang="es-ES" dirty="0" smtClean="0">
                <a:cs typeface="Arial Unicode MS"/>
              </a:rPr>
              <a:t>Los</a:t>
            </a:r>
            <a:r>
              <a:rPr lang="es-ES" spc="7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datos</a:t>
            </a:r>
            <a:r>
              <a:rPr lang="es-ES" spc="7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de</a:t>
            </a:r>
            <a:r>
              <a:rPr lang="es-ES" spc="7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un</a:t>
            </a:r>
            <a:r>
              <a:rPr lang="es-ES" spc="8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evento</a:t>
            </a:r>
            <a:r>
              <a:rPr lang="es-ES" spc="7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específico</a:t>
            </a:r>
            <a:r>
              <a:rPr lang="es-ES" spc="7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o</a:t>
            </a:r>
            <a:r>
              <a:rPr lang="es-ES" spc="7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de</a:t>
            </a:r>
            <a:r>
              <a:rPr lang="es-ES" spc="7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varios</a:t>
            </a:r>
            <a:r>
              <a:rPr lang="es-ES" spc="8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eventos</a:t>
            </a:r>
            <a:r>
              <a:rPr lang="es-ES" spc="7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se</a:t>
            </a:r>
            <a:r>
              <a:rPr lang="es-ES" spc="7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pueden</a:t>
            </a:r>
            <a:r>
              <a:rPr lang="es-ES" spc="7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guardar</a:t>
            </a:r>
            <a:r>
              <a:rPr lang="es-ES" spc="8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en</a:t>
            </a:r>
            <a:r>
              <a:rPr lang="es-ES" spc="7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un</a:t>
            </a:r>
            <a:r>
              <a:rPr lang="es-ES" spc="7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archivo</a:t>
            </a:r>
            <a:r>
              <a:rPr lang="es-ES" spc="7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o</a:t>
            </a:r>
            <a:r>
              <a:rPr lang="es-ES" spc="8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en</a:t>
            </a:r>
            <a:r>
              <a:rPr lang="es-ES" spc="7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varios</a:t>
            </a:r>
            <a:r>
              <a:rPr lang="es-ES" spc="7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archivos.</a:t>
            </a:r>
            <a:r>
              <a:rPr lang="es-ES" spc="75" dirty="0" smtClean="0">
                <a:cs typeface="Arial Unicode MS"/>
              </a:rPr>
              <a:t> </a:t>
            </a:r>
            <a:r>
              <a:rPr lang="es-ES" spc="-10" dirty="0" smtClean="0">
                <a:cs typeface="Arial Unicode MS"/>
              </a:rPr>
              <a:t>En</a:t>
            </a:r>
            <a:r>
              <a:rPr lang="es-ES" spc="80" dirty="0" smtClean="0">
                <a:cs typeface="Arial Unicode MS"/>
              </a:rPr>
              <a:t> </a:t>
            </a:r>
            <a:r>
              <a:rPr lang="es-ES" spc="-10" dirty="0" smtClean="0">
                <a:cs typeface="Arial Unicode MS"/>
              </a:rPr>
              <a:t>otras </a:t>
            </a:r>
            <a:r>
              <a:rPr lang="es-ES" dirty="0" smtClean="0">
                <a:cs typeface="Arial Unicode MS"/>
              </a:rPr>
              <a:t>palabras,</a:t>
            </a:r>
            <a:r>
              <a:rPr lang="es-ES" spc="8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los</a:t>
            </a:r>
            <a:r>
              <a:rPr lang="es-ES" spc="8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archivos</a:t>
            </a:r>
            <a:r>
              <a:rPr lang="es-ES" spc="9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de</a:t>
            </a:r>
            <a:r>
              <a:rPr lang="es-ES" spc="8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eventos</a:t>
            </a:r>
            <a:r>
              <a:rPr lang="es-ES" spc="8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y</a:t>
            </a:r>
            <a:r>
              <a:rPr lang="es-ES" spc="9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las</a:t>
            </a:r>
            <a:r>
              <a:rPr lang="es-ES" spc="8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ocurrencias</a:t>
            </a:r>
            <a:r>
              <a:rPr lang="es-ES" spc="9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de</a:t>
            </a:r>
            <a:r>
              <a:rPr lang="es-ES" spc="8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eventos</a:t>
            </a:r>
            <a:r>
              <a:rPr lang="es-ES" spc="8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tienen</a:t>
            </a:r>
            <a:r>
              <a:rPr lang="es-ES" spc="9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una</a:t>
            </a:r>
            <a:r>
              <a:rPr lang="es-ES" spc="8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relación</a:t>
            </a:r>
            <a:r>
              <a:rPr lang="es-ES" spc="9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de</a:t>
            </a:r>
            <a:r>
              <a:rPr lang="es-ES" spc="8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muchos</a:t>
            </a:r>
            <a:r>
              <a:rPr lang="es-ES" spc="8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a</a:t>
            </a:r>
            <a:r>
              <a:rPr lang="es-ES" spc="9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muchos.</a:t>
            </a:r>
            <a:r>
              <a:rPr lang="es-ES" spc="85" dirty="0" smtClean="0">
                <a:cs typeface="Arial Unicode MS"/>
              </a:rPr>
              <a:t> </a:t>
            </a:r>
            <a:r>
              <a:rPr lang="es-ES" spc="-30" dirty="0" smtClean="0">
                <a:cs typeface="Arial Unicode MS"/>
              </a:rPr>
              <a:t>El</a:t>
            </a:r>
            <a:r>
              <a:rPr lang="es-ES" spc="90" dirty="0" smtClean="0">
                <a:cs typeface="Arial Unicode MS"/>
              </a:rPr>
              <a:t> </a:t>
            </a:r>
            <a:r>
              <a:rPr lang="es-ES" spc="-10" dirty="0" smtClean="0">
                <a:cs typeface="Arial Unicode MS"/>
              </a:rPr>
              <a:t>formato </a:t>
            </a:r>
            <a:r>
              <a:rPr lang="es-ES" spc="-35" dirty="0" smtClean="0">
                <a:cs typeface="Arial Unicode MS"/>
              </a:rPr>
              <a:t>COMTRADE,</a:t>
            </a:r>
            <a:r>
              <a:rPr lang="es-ES" spc="8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por</a:t>
            </a:r>
            <a:r>
              <a:rPr lang="es-ES" spc="8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ejemplo,</a:t>
            </a:r>
            <a:r>
              <a:rPr lang="es-ES" spc="8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define</a:t>
            </a:r>
            <a:r>
              <a:rPr lang="es-ES" spc="8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tres</a:t>
            </a:r>
            <a:r>
              <a:rPr lang="es-ES" spc="8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archivos</a:t>
            </a:r>
            <a:r>
              <a:rPr lang="es-ES" spc="8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por</a:t>
            </a:r>
            <a:r>
              <a:rPr lang="es-ES" spc="8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evento</a:t>
            </a:r>
            <a:r>
              <a:rPr lang="es-ES" spc="8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como</a:t>
            </a:r>
            <a:r>
              <a:rPr lang="es-ES" spc="8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se</a:t>
            </a:r>
            <a:r>
              <a:rPr lang="es-ES" spc="8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muestra</a:t>
            </a:r>
            <a:r>
              <a:rPr lang="es-ES" spc="8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en</a:t>
            </a:r>
            <a:r>
              <a:rPr lang="es-ES" spc="8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las</a:t>
            </a:r>
            <a:r>
              <a:rPr lang="es-ES" spc="8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figuras</a:t>
            </a:r>
            <a:r>
              <a:rPr lang="es-ES" spc="8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1.1</a:t>
            </a:r>
            <a:r>
              <a:rPr lang="es-ES" spc="8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y</a:t>
            </a:r>
            <a:r>
              <a:rPr lang="es-ES" spc="8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1.2.</a:t>
            </a:r>
            <a:r>
              <a:rPr lang="es-ES" spc="8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Los</a:t>
            </a:r>
            <a:r>
              <a:rPr lang="es-ES" spc="8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tres</a:t>
            </a:r>
            <a:r>
              <a:rPr lang="es-ES" spc="80" dirty="0" smtClean="0">
                <a:cs typeface="Arial Unicode MS"/>
              </a:rPr>
              <a:t> </a:t>
            </a:r>
            <a:r>
              <a:rPr lang="es-ES" spc="-10" dirty="0" smtClean="0">
                <a:cs typeface="Arial Unicode MS"/>
              </a:rPr>
              <a:t>archivos </a:t>
            </a:r>
            <a:r>
              <a:rPr lang="es-ES" dirty="0" smtClean="0">
                <a:cs typeface="Arial Unicode MS"/>
              </a:rPr>
              <a:t>comparten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el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mismo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nombre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pero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tienen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diferentes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extensiones: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spc="-10" dirty="0" smtClean="0">
                <a:cs typeface="Arial Unicode MS"/>
              </a:rPr>
              <a:t>“.HDR”,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spc="-30" dirty="0" smtClean="0">
                <a:cs typeface="Arial Unicode MS"/>
              </a:rPr>
              <a:t>“.CFG”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y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spc="-10" dirty="0" smtClean="0">
                <a:cs typeface="Arial Unicode MS"/>
              </a:rPr>
              <a:t>“.DAT”.</a:t>
            </a:r>
            <a:endParaRPr lang="es-ES" spc="-25" dirty="0" smtClean="0">
              <a:cs typeface="Arial Unicode MS"/>
            </a:endParaRPr>
          </a:p>
          <a:p>
            <a:pPr marL="12700" marR="5080" algn="just">
              <a:lnSpc>
                <a:spcPts val="2600"/>
              </a:lnSpc>
            </a:pPr>
            <a:r>
              <a:rPr lang="es-ES" spc="-30" dirty="0" smtClean="0">
                <a:cs typeface="Arial Unicode MS"/>
              </a:rPr>
              <a:t>El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primer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archivo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es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el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archivo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spc="-25" dirty="0" smtClean="0">
                <a:cs typeface="Arial Unicode MS"/>
              </a:rPr>
              <a:t>de</a:t>
            </a:r>
            <a:r>
              <a:rPr lang="es-ES" dirty="0" smtClean="0">
                <a:cs typeface="Arial Unicode MS"/>
              </a:rPr>
              <a:t> cabecera.</a:t>
            </a:r>
            <a:r>
              <a:rPr lang="es-ES" spc="110" dirty="0" smtClean="0">
                <a:cs typeface="Arial Unicode MS"/>
              </a:rPr>
              <a:t> </a:t>
            </a:r>
            <a:r>
              <a:rPr lang="es-ES" spc="-10" dirty="0" smtClean="0">
                <a:cs typeface="Arial Unicode MS"/>
              </a:rPr>
              <a:t>Este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archivo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de</a:t>
            </a:r>
            <a:r>
              <a:rPr lang="es-ES" spc="11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encabezado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contiene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información</a:t>
            </a:r>
            <a:r>
              <a:rPr lang="es-ES" spc="11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general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sobre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el</a:t>
            </a:r>
            <a:r>
              <a:rPr lang="es-ES" spc="11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evento,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como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el</a:t>
            </a:r>
            <a:r>
              <a:rPr lang="es-ES" spc="11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tipo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y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el</a:t>
            </a:r>
            <a:r>
              <a:rPr lang="es-ES" spc="11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fabricante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spc="-25" dirty="0" smtClean="0">
                <a:cs typeface="Arial Unicode MS"/>
              </a:rPr>
              <a:t>del</a:t>
            </a:r>
            <a:r>
              <a:rPr lang="es-ES" dirty="0" smtClean="0">
                <a:cs typeface="Arial Unicode MS"/>
              </a:rPr>
              <a:t> dispositivo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de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grabación</a:t>
            </a:r>
            <a:r>
              <a:rPr lang="es-ES" spc="12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y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los</a:t>
            </a:r>
            <a:r>
              <a:rPr lang="es-ES" spc="12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comentarios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del</a:t>
            </a:r>
            <a:r>
              <a:rPr lang="es-ES" spc="12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operador.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spc="-30" dirty="0" smtClean="0">
                <a:cs typeface="Arial Unicode MS"/>
              </a:rPr>
              <a:t>El</a:t>
            </a:r>
            <a:r>
              <a:rPr lang="es-ES" spc="12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segundo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archivo</a:t>
            </a:r>
            <a:r>
              <a:rPr lang="es-ES" spc="12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es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el</a:t>
            </a:r>
            <a:r>
              <a:rPr lang="es-ES" spc="12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archivo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de</a:t>
            </a:r>
            <a:r>
              <a:rPr lang="es-ES" spc="12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configuración.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spc="-30" dirty="0" smtClean="0">
                <a:cs typeface="Arial Unicode MS"/>
              </a:rPr>
              <a:t>El</a:t>
            </a:r>
            <a:r>
              <a:rPr lang="es-ES" spc="12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archivo</a:t>
            </a:r>
            <a:r>
              <a:rPr lang="es-ES" spc="114" dirty="0" smtClean="0">
                <a:cs typeface="Arial Unicode MS"/>
              </a:rPr>
              <a:t> </a:t>
            </a:r>
            <a:r>
              <a:rPr lang="es-ES" spc="-25" dirty="0" smtClean="0">
                <a:cs typeface="Arial Unicode MS"/>
              </a:rPr>
              <a:t>de</a:t>
            </a:r>
            <a:r>
              <a:rPr lang="es-ES" dirty="0" smtClean="0">
                <a:cs typeface="Arial Unicode MS"/>
              </a:rPr>
              <a:t> configuración</a:t>
            </a:r>
            <a:r>
              <a:rPr lang="es-ES" spc="10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contiene</a:t>
            </a:r>
            <a:r>
              <a:rPr lang="es-ES" spc="11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información</a:t>
            </a:r>
            <a:r>
              <a:rPr lang="es-ES" spc="11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específica,</a:t>
            </a:r>
            <a:r>
              <a:rPr lang="es-ES" spc="11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como</a:t>
            </a:r>
            <a:r>
              <a:rPr lang="es-ES" spc="10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el</a:t>
            </a:r>
            <a:r>
              <a:rPr lang="es-ES" spc="11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nombre</a:t>
            </a:r>
            <a:r>
              <a:rPr lang="es-ES" spc="11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de</a:t>
            </a:r>
            <a:r>
              <a:rPr lang="es-ES" spc="11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la</a:t>
            </a:r>
            <a:r>
              <a:rPr lang="es-ES" spc="10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subestación,</a:t>
            </a:r>
            <a:r>
              <a:rPr lang="es-ES" spc="11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los</a:t>
            </a:r>
            <a:r>
              <a:rPr lang="es-ES" spc="11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datos</a:t>
            </a:r>
            <a:r>
              <a:rPr lang="es-ES" spc="11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y</a:t>
            </a:r>
            <a:r>
              <a:rPr lang="es-ES" spc="10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la</a:t>
            </a:r>
            <a:r>
              <a:rPr lang="es-ES" spc="11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hora</a:t>
            </a:r>
            <a:r>
              <a:rPr lang="es-ES" spc="11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de</a:t>
            </a:r>
            <a:r>
              <a:rPr lang="es-ES" spc="11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la</a:t>
            </a:r>
            <a:r>
              <a:rPr lang="es-ES" spc="11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falla,</a:t>
            </a:r>
            <a:r>
              <a:rPr lang="es-ES" spc="10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la</a:t>
            </a:r>
            <a:r>
              <a:rPr lang="es-ES" spc="110" dirty="0" smtClean="0">
                <a:cs typeface="Arial Unicode MS"/>
              </a:rPr>
              <a:t> </a:t>
            </a:r>
            <a:r>
              <a:rPr lang="es-ES" spc="-10" dirty="0" smtClean="0">
                <a:cs typeface="Arial Unicode MS"/>
              </a:rPr>
              <a:t>cantidad </a:t>
            </a:r>
            <a:r>
              <a:rPr lang="es-ES" dirty="0" smtClean="0">
                <a:cs typeface="Arial Unicode MS"/>
              </a:rPr>
              <a:t>de</a:t>
            </a:r>
            <a:r>
              <a:rPr lang="es-ES" spc="7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canales</a:t>
            </a:r>
            <a:r>
              <a:rPr lang="es-ES" spc="7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analógicos</a:t>
            </a:r>
            <a:r>
              <a:rPr lang="es-ES" spc="7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y</a:t>
            </a:r>
            <a:r>
              <a:rPr lang="es-ES" spc="7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digitales,</a:t>
            </a:r>
            <a:r>
              <a:rPr lang="es-ES" spc="8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los</a:t>
            </a:r>
            <a:r>
              <a:rPr lang="es-ES" spc="7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valores</a:t>
            </a:r>
            <a:r>
              <a:rPr lang="es-ES" spc="7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de</a:t>
            </a:r>
            <a:r>
              <a:rPr lang="es-ES" spc="7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escala,</a:t>
            </a:r>
            <a:r>
              <a:rPr lang="es-ES" spc="7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las</a:t>
            </a:r>
            <a:r>
              <a:rPr lang="es-ES" spc="8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frecuencias</a:t>
            </a:r>
            <a:r>
              <a:rPr lang="es-ES" spc="7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de</a:t>
            </a:r>
            <a:r>
              <a:rPr lang="es-ES" spc="7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muestreo,</a:t>
            </a:r>
            <a:r>
              <a:rPr lang="es-ES" spc="7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etc.</a:t>
            </a:r>
            <a:r>
              <a:rPr lang="es-ES" spc="75" dirty="0" smtClean="0">
                <a:cs typeface="Arial Unicode MS"/>
              </a:rPr>
              <a:t> </a:t>
            </a:r>
            <a:r>
              <a:rPr lang="es-ES" spc="-30" dirty="0" smtClean="0">
                <a:cs typeface="Arial Unicode MS"/>
              </a:rPr>
              <a:t>El</a:t>
            </a:r>
            <a:r>
              <a:rPr lang="es-ES" spc="8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tercer</a:t>
            </a:r>
            <a:r>
              <a:rPr lang="es-ES" spc="7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archivo</a:t>
            </a:r>
            <a:r>
              <a:rPr lang="es-ES" spc="7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es</a:t>
            </a:r>
            <a:r>
              <a:rPr lang="es-ES" spc="7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el</a:t>
            </a:r>
            <a:r>
              <a:rPr lang="es-ES" spc="7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archivo</a:t>
            </a:r>
            <a:r>
              <a:rPr lang="es-ES" spc="80" dirty="0" smtClean="0">
                <a:cs typeface="Arial Unicode MS"/>
              </a:rPr>
              <a:t> </a:t>
            </a:r>
            <a:r>
              <a:rPr lang="es-ES" spc="-25" dirty="0" smtClean="0">
                <a:cs typeface="Arial Unicode MS"/>
              </a:rPr>
              <a:t>de</a:t>
            </a:r>
            <a:r>
              <a:rPr lang="es-ES" dirty="0" smtClean="0">
                <a:cs typeface="Arial Unicode MS"/>
              </a:rPr>
              <a:t> datos</a:t>
            </a:r>
            <a:r>
              <a:rPr lang="es-ES" spc="95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y</a:t>
            </a:r>
            <a:r>
              <a:rPr lang="es-ES" spc="10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contiene</a:t>
            </a:r>
            <a:r>
              <a:rPr lang="es-ES" spc="10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los</a:t>
            </a:r>
            <a:r>
              <a:rPr lang="es-ES" spc="10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datos</a:t>
            </a:r>
            <a:r>
              <a:rPr lang="es-ES" spc="10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del</a:t>
            </a:r>
            <a:r>
              <a:rPr lang="es-ES" spc="100" dirty="0" smtClean="0">
                <a:cs typeface="Arial Unicode MS"/>
              </a:rPr>
              <a:t> </a:t>
            </a:r>
            <a:r>
              <a:rPr lang="es-ES" dirty="0" smtClean="0">
                <a:cs typeface="Arial Unicode MS"/>
              </a:rPr>
              <a:t>evento.</a:t>
            </a:r>
            <a:r>
              <a:rPr lang="es-ES" spc="95" dirty="0" smtClean="0">
                <a:cs typeface="Arial Unicode MS"/>
              </a:rPr>
              <a:t> </a:t>
            </a:r>
            <a:endParaRPr sz="2400" dirty="0">
              <a:latin typeface="+mn-lt"/>
              <a:cs typeface="Arial Unicode MS"/>
            </a:endParaRPr>
          </a:p>
        </p:txBody>
      </p:sp>
      <p:grpSp>
        <p:nvGrpSpPr>
          <p:cNvPr id="4" name="object 2"/>
          <p:cNvGrpSpPr/>
          <p:nvPr/>
        </p:nvGrpSpPr>
        <p:grpSpPr>
          <a:xfrm>
            <a:off x="635001" y="4699526"/>
            <a:ext cx="8686800" cy="4805791"/>
            <a:chOff x="914400" y="914400"/>
            <a:chExt cx="5992495" cy="3667125"/>
          </a:xfrm>
        </p:grpSpPr>
        <p:pic>
          <p:nvPicPr>
            <p:cNvPr id="5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0574" y="933831"/>
              <a:ext cx="5982208" cy="3644646"/>
            </a:xfrm>
            <a:prstGeom prst="rect">
              <a:avLst/>
            </a:prstGeom>
          </p:spPr>
        </p:pic>
        <p:sp>
          <p:nvSpPr>
            <p:cNvPr id="7" name="object 4"/>
            <p:cNvSpPr/>
            <p:nvPr/>
          </p:nvSpPr>
          <p:spPr>
            <a:xfrm>
              <a:off x="914400" y="914399"/>
              <a:ext cx="5992495" cy="3667125"/>
            </a:xfrm>
            <a:custGeom>
              <a:avLst/>
              <a:gdLst/>
              <a:ahLst/>
              <a:cxnLst/>
              <a:rect l="l" t="t" r="r" b="b"/>
              <a:pathLst>
                <a:path w="5992495" h="3667125">
                  <a:moveTo>
                    <a:pt x="3048" y="3663696"/>
                  </a:moveTo>
                  <a:lnTo>
                    <a:pt x="0" y="3663696"/>
                  </a:lnTo>
                  <a:lnTo>
                    <a:pt x="0" y="3666744"/>
                  </a:lnTo>
                  <a:lnTo>
                    <a:pt x="3048" y="3666744"/>
                  </a:lnTo>
                  <a:lnTo>
                    <a:pt x="3048" y="3663696"/>
                  </a:lnTo>
                  <a:close/>
                </a:path>
                <a:path w="5992495" h="3667125">
                  <a:moveTo>
                    <a:pt x="3048" y="6096"/>
                  </a:moveTo>
                  <a:lnTo>
                    <a:pt x="0" y="6096"/>
                  </a:lnTo>
                  <a:lnTo>
                    <a:pt x="0" y="3660648"/>
                  </a:lnTo>
                  <a:lnTo>
                    <a:pt x="3048" y="3660648"/>
                  </a:lnTo>
                  <a:lnTo>
                    <a:pt x="3048" y="6096"/>
                  </a:lnTo>
                  <a:close/>
                </a:path>
                <a:path w="5992495" h="3667125">
                  <a:moveTo>
                    <a:pt x="3048" y="0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3048" y="3048"/>
                  </a:lnTo>
                  <a:lnTo>
                    <a:pt x="3048" y="0"/>
                  </a:lnTo>
                  <a:close/>
                </a:path>
                <a:path w="5992495" h="3667125">
                  <a:moveTo>
                    <a:pt x="5986272" y="3663696"/>
                  </a:moveTo>
                  <a:lnTo>
                    <a:pt x="6096" y="3663696"/>
                  </a:lnTo>
                  <a:lnTo>
                    <a:pt x="6096" y="3666744"/>
                  </a:lnTo>
                  <a:lnTo>
                    <a:pt x="5986272" y="3666744"/>
                  </a:lnTo>
                  <a:lnTo>
                    <a:pt x="5986272" y="3663696"/>
                  </a:lnTo>
                  <a:close/>
                </a:path>
                <a:path w="5992495" h="3667125">
                  <a:moveTo>
                    <a:pt x="5986272" y="0"/>
                  </a:moveTo>
                  <a:lnTo>
                    <a:pt x="6096" y="0"/>
                  </a:lnTo>
                  <a:lnTo>
                    <a:pt x="6096" y="3048"/>
                  </a:lnTo>
                  <a:lnTo>
                    <a:pt x="5986272" y="3048"/>
                  </a:lnTo>
                  <a:lnTo>
                    <a:pt x="5986272" y="0"/>
                  </a:lnTo>
                  <a:close/>
                </a:path>
                <a:path w="5992495" h="3667125">
                  <a:moveTo>
                    <a:pt x="5992368" y="3663696"/>
                  </a:moveTo>
                  <a:lnTo>
                    <a:pt x="5989320" y="3663696"/>
                  </a:lnTo>
                  <a:lnTo>
                    <a:pt x="5989320" y="3666744"/>
                  </a:lnTo>
                  <a:lnTo>
                    <a:pt x="5992368" y="3666744"/>
                  </a:lnTo>
                  <a:lnTo>
                    <a:pt x="5992368" y="3663696"/>
                  </a:lnTo>
                  <a:close/>
                </a:path>
                <a:path w="5992495" h="3667125">
                  <a:moveTo>
                    <a:pt x="5992368" y="6096"/>
                  </a:moveTo>
                  <a:lnTo>
                    <a:pt x="5989320" y="6096"/>
                  </a:lnTo>
                  <a:lnTo>
                    <a:pt x="5989320" y="3660648"/>
                  </a:lnTo>
                  <a:lnTo>
                    <a:pt x="5992368" y="3660648"/>
                  </a:lnTo>
                  <a:lnTo>
                    <a:pt x="5992368" y="6096"/>
                  </a:lnTo>
                  <a:close/>
                </a:path>
                <a:path w="5992495" h="3667125">
                  <a:moveTo>
                    <a:pt x="5992368" y="0"/>
                  </a:moveTo>
                  <a:lnTo>
                    <a:pt x="5989320" y="0"/>
                  </a:lnTo>
                  <a:lnTo>
                    <a:pt x="5989320" y="3048"/>
                  </a:lnTo>
                  <a:lnTo>
                    <a:pt x="5992368" y="3048"/>
                  </a:lnTo>
                  <a:lnTo>
                    <a:pt x="59923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5"/>
          <p:cNvGrpSpPr/>
          <p:nvPr/>
        </p:nvGrpSpPr>
        <p:grpSpPr>
          <a:xfrm>
            <a:off x="9550400" y="4699524"/>
            <a:ext cx="8009949" cy="4801797"/>
            <a:chOff x="914400" y="5010911"/>
            <a:chExt cx="5953125" cy="3679190"/>
          </a:xfrm>
        </p:grpSpPr>
        <p:pic>
          <p:nvPicPr>
            <p:cNvPr id="9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0574" y="5029199"/>
              <a:ext cx="5931407" cy="3657600"/>
            </a:xfrm>
            <a:prstGeom prst="rect">
              <a:avLst/>
            </a:prstGeom>
          </p:spPr>
        </p:pic>
        <p:sp>
          <p:nvSpPr>
            <p:cNvPr id="10" name="object 7"/>
            <p:cNvSpPr/>
            <p:nvPr/>
          </p:nvSpPr>
          <p:spPr>
            <a:xfrm>
              <a:off x="914400" y="5010911"/>
              <a:ext cx="5953125" cy="3679190"/>
            </a:xfrm>
            <a:custGeom>
              <a:avLst/>
              <a:gdLst/>
              <a:ahLst/>
              <a:cxnLst/>
              <a:rect l="l" t="t" r="r" b="b"/>
              <a:pathLst>
                <a:path w="5953125" h="3679190">
                  <a:moveTo>
                    <a:pt x="3048" y="3675888"/>
                  </a:moveTo>
                  <a:lnTo>
                    <a:pt x="0" y="3675888"/>
                  </a:lnTo>
                  <a:lnTo>
                    <a:pt x="0" y="3678936"/>
                  </a:lnTo>
                  <a:lnTo>
                    <a:pt x="3048" y="3678936"/>
                  </a:lnTo>
                  <a:lnTo>
                    <a:pt x="3048" y="3675888"/>
                  </a:lnTo>
                  <a:close/>
                </a:path>
                <a:path w="5953125" h="3679190">
                  <a:moveTo>
                    <a:pt x="3048" y="6096"/>
                  </a:moveTo>
                  <a:lnTo>
                    <a:pt x="0" y="6096"/>
                  </a:lnTo>
                  <a:lnTo>
                    <a:pt x="0" y="3672840"/>
                  </a:lnTo>
                  <a:lnTo>
                    <a:pt x="3048" y="3672840"/>
                  </a:lnTo>
                  <a:lnTo>
                    <a:pt x="3048" y="6096"/>
                  </a:lnTo>
                  <a:close/>
                </a:path>
                <a:path w="5953125" h="3679190">
                  <a:moveTo>
                    <a:pt x="3048" y="0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3048" y="3048"/>
                  </a:lnTo>
                  <a:lnTo>
                    <a:pt x="3048" y="0"/>
                  </a:lnTo>
                  <a:close/>
                </a:path>
                <a:path w="5953125" h="3679190">
                  <a:moveTo>
                    <a:pt x="5946648" y="3675888"/>
                  </a:moveTo>
                  <a:lnTo>
                    <a:pt x="6096" y="3675888"/>
                  </a:lnTo>
                  <a:lnTo>
                    <a:pt x="6096" y="3678936"/>
                  </a:lnTo>
                  <a:lnTo>
                    <a:pt x="5946648" y="3678936"/>
                  </a:lnTo>
                  <a:lnTo>
                    <a:pt x="5946648" y="3675888"/>
                  </a:lnTo>
                  <a:close/>
                </a:path>
                <a:path w="5953125" h="3679190">
                  <a:moveTo>
                    <a:pt x="5946648" y="0"/>
                  </a:moveTo>
                  <a:lnTo>
                    <a:pt x="6096" y="0"/>
                  </a:lnTo>
                  <a:lnTo>
                    <a:pt x="6096" y="3048"/>
                  </a:lnTo>
                  <a:lnTo>
                    <a:pt x="5946648" y="3048"/>
                  </a:lnTo>
                  <a:lnTo>
                    <a:pt x="5946648" y="0"/>
                  </a:lnTo>
                  <a:close/>
                </a:path>
                <a:path w="5953125" h="3679190">
                  <a:moveTo>
                    <a:pt x="5952744" y="3675888"/>
                  </a:moveTo>
                  <a:lnTo>
                    <a:pt x="5949696" y="3675888"/>
                  </a:lnTo>
                  <a:lnTo>
                    <a:pt x="5949696" y="3678936"/>
                  </a:lnTo>
                  <a:lnTo>
                    <a:pt x="5952744" y="3678936"/>
                  </a:lnTo>
                  <a:lnTo>
                    <a:pt x="5952744" y="3675888"/>
                  </a:lnTo>
                  <a:close/>
                </a:path>
                <a:path w="5953125" h="3679190">
                  <a:moveTo>
                    <a:pt x="5952744" y="6096"/>
                  </a:moveTo>
                  <a:lnTo>
                    <a:pt x="5949696" y="6096"/>
                  </a:lnTo>
                  <a:lnTo>
                    <a:pt x="5949696" y="3672840"/>
                  </a:lnTo>
                  <a:lnTo>
                    <a:pt x="5952744" y="3672840"/>
                  </a:lnTo>
                  <a:lnTo>
                    <a:pt x="5952744" y="6096"/>
                  </a:lnTo>
                  <a:close/>
                </a:path>
                <a:path w="5953125" h="3679190">
                  <a:moveTo>
                    <a:pt x="5952744" y="0"/>
                  </a:moveTo>
                  <a:lnTo>
                    <a:pt x="5949696" y="0"/>
                  </a:lnTo>
                  <a:lnTo>
                    <a:pt x="5949696" y="3048"/>
                  </a:lnTo>
                  <a:lnTo>
                    <a:pt x="5952744" y="3048"/>
                  </a:lnTo>
                  <a:lnTo>
                    <a:pt x="59527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9"/>
          <p:cNvSpPr txBox="1"/>
          <p:nvPr/>
        </p:nvSpPr>
        <p:spPr>
          <a:xfrm>
            <a:off x="3694748" y="9526785"/>
            <a:ext cx="256730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dirty="0">
                <a:latin typeface="Arial"/>
                <a:cs typeface="Arial"/>
              </a:rPr>
              <a:t>Figura</a:t>
            </a:r>
            <a:r>
              <a:rPr sz="1100" b="1" spc="8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1.1</a:t>
            </a:r>
            <a:r>
              <a:rPr sz="1100" b="1" spc="9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Formato</a:t>
            </a:r>
            <a:r>
              <a:rPr sz="1100" b="1" spc="90" dirty="0">
                <a:latin typeface="Arial"/>
                <a:cs typeface="Arial"/>
              </a:rPr>
              <a:t> </a:t>
            </a:r>
            <a:r>
              <a:rPr sz="1100" b="1" spc="-25" dirty="0">
                <a:latin typeface="Arial"/>
                <a:cs typeface="Arial"/>
              </a:rPr>
              <a:t>COMTRADE</a:t>
            </a:r>
            <a:r>
              <a:rPr sz="1100" b="1" spc="90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ASCII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2" name="object 10"/>
          <p:cNvSpPr txBox="1"/>
          <p:nvPr/>
        </p:nvSpPr>
        <p:spPr>
          <a:xfrm>
            <a:off x="12261925" y="9672193"/>
            <a:ext cx="257429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dirty="0">
                <a:latin typeface="Arial"/>
                <a:cs typeface="Arial"/>
              </a:rPr>
              <a:t>Figura</a:t>
            </a:r>
            <a:r>
              <a:rPr sz="1050" b="1" spc="140" dirty="0">
                <a:latin typeface="Arial"/>
                <a:cs typeface="Arial"/>
              </a:rPr>
              <a:t> </a:t>
            </a:r>
            <a:r>
              <a:rPr sz="1050" b="1" dirty="0">
                <a:latin typeface="Arial"/>
                <a:cs typeface="Arial"/>
              </a:rPr>
              <a:t>1.2</a:t>
            </a:r>
            <a:r>
              <a:rPr sz="1050" b="1" spc="145" dirty="0">
                <a:latin typeface="Arial"/>
                <a:cs typeface="Arial"/>
              </a:rPr>
              <a:t> </a:t>
            </a:r>
            <a:r>
              <a:rPr sz="1050" b="1" dirty="0">
                <a:latin typeface="Arial"/>
                <a:cs typeface="Arial"/>
              </a:rPr>
              <a:t>Formato</a:t>
            </a:r>
            <a:r>
              <a:rPr sz="1050" b="1" spc="145" dirty="0">
                <a:latin typeface="Arial"/>
                <a:cs typeface="Arial"/>
              </a:rPr>
              <a:t> </a:t>
            </a:r>
            <a:r>
              <a:rPr sz="1050" b="1" dirty="0">
                <a:latin typeface="Arial"/>
                <a:cs typeface="Arial"/>
              </a:rPr>
              <a:t>binario</a:t>
            </a:r>
            <a:r>
              <a:rPr sz="1050" b="1" spc="140" dirty="0">
                <a:latin typeface="Arial"/>
                <a:cs typeface="Arial"/>
              </a:rPr>
              <a:t> </a:t>
            </a:r>
            <a:r>
              <a:rPr sz="1050" b="1" spc="-10" dirty="0">
                <a:latin typeface="Arial"/>
                <a:cs typeface="Arial"/>
              </a:rPr>
              <a:t>COMTRADE</a:t>
            </a:r>
            <a:endParaRPr sz="105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029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25448809" y="9297569"/>
            <a:ext cx="60628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pc="-25" dirty="0"/>
              <a:t>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400" y="609600"/>
            <a:ext cx="17145000" cy="1238159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algn="just">
              <a:lnSpc>
                <a:spcPts val="2400"/>
              </a:lnSpc>
              <a:spcBef>
                <a:spcPts val="100"/>
              </a:spcBef>
            </a:pPr>
            <a:r>
              <a:rPr lang="es-ES" sz="2400" spc="-10" dirty="0" smtClean="0">
                <a:cs typeface="Arial Unicode MS"/>
              </a:rPr>
              <a:t>En</a:t>
            </a:r>
            <a:r>
              <a:rPr lang="es-ES" sz="2400" spc="100" dirty="0" smtClean="0">
                <a:cs typeface="Arial Unicode MS"/>
              </a:rPr>
              <a:t> </a:t>
            </a:r>
            <a:r>
              <a:rPr lang="es-ES" sz="2400" spc="50" dirty="0" smtClean="0">
                <a:cs typeface="Arial Unicode MS"/>
              </a:rPr>
              <a:t>otro</a:t>
            </a:r>
            <a:r>
              <a:rPr lang="es-ES" sz="2400" spc="100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formato,</a:t>
            </a:r>
            <a:r>
              <a:rPr lang="es-ES" sz="2400" spc="100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los</a:t>
            </a:r>
            <a:r>
              <a:rPr lang="es-ES" sz="2400" spc="100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datos</a:t>
            </a:r>
            <a:r>
              <a:rPr lang="es-ES" sz="2400" spc="100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de</a:t>
            </a:r>
            <a:r>
              <a:rPr lang="es-ES" sz="2400" spc="95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múltiples</a:t>
            </a:r>
            <a:r>
              <a:rPr lang="es-ES" sz="2400" spc="100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eventos</a:t>
            </a:r>
            <a:r>
              <a:rPr lang="es-ES" sz="2400" spc="100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se</a:t>
            </a:r>
            <a:r>
              <a:rPr lang="es-ES" sz="2400" spc="100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guardan</a:t>
            </a:r>
            <a:r>
              <a:rPr lang="es-ES" sz="2400" spc="100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en</a:t>
            </a:r>
            <a:r>
              <a:rPr lang="es-ES" sz="2400" spc="100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un</a:t>
            </a:r>
            <a:r>
              <a:rPr lang="es-ES" sz="2400" spc="100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archivo.</a:t>
            </a:r>
            <a:r>
              <a:rPr lang="es-ES" sz="2400" spc="95" dirty="0" smtClean="0">
                <a:cs typeface="Arial Unicode MS"/>
              </a:rPr>
              <a:t> </a:t>
            </a:r>
            <a:r>
              <a:rPr lang="es-ES" sz="2400" spc="-10" dirty="0" smtClean="0">
                <a:cs typeface="Arial Unicode MS"/>
              </a:rPr>
              <a:t>Dichos </a:t>
            </a:r>
            <a:r>
              <a:rPr lang="es-ES" sz="2400" dirty="0" smtClean="0">
                <a:cs typeface="Arial Unicode MS"/>
              </a:rPr>
              <a:t>archivos</a:t>
            </a:r>
            <a:r>
              <a:rPr lang="es-ES" sz="2400" spc="85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se</a:t>
            </a:r>
            <a:r>
              <a:rPr lang="es-ES" sz="2400" spc="85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originan</a:t>
            </a:r>
            <a:r>
              <a:rPr lang="es-ES" sz="2400" spc="90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en</a:t>
            </a:r>
            <a:r>
              <a:rPr lang="es-ES" sz="2400" spc="85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ciertos</a:t>
            </a:r>
            <a:r>
              <a:rPr lang="es-ES" sz="2400" spc="85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tipos</a:t>
            </a:r>
            <a:r>
              <a:rPr lang="es-ES" sz="2400" spc="90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de</a:t>
            </a:r>
            <a:r>
              <a:rPr lang="es-ES" sz="2400" spc="85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relés</a:t>
            </a:r>
            <a:r>
              <a:rPr lang="es-ES" sz="2400" spc="85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en</a:t>
            </a:r>
            <a:r>
              <a:rPr lang="es-ES" sz="2400" spc="90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respuesta</a:t>
            </a:r>
            <a:r>
              <a:rPr lang="es-ES" sz="2400" spc="85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a</a:t>
            </a:r>
            <a:r>
              <a:rPr lang="es-ES" sz="2400" spc="85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un</a:t>
            </a:r>
            <a:r>
              <a:rPr lang="es-ES" sz="2400" spc="90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comando</a:t>
            </a:r>
            <a:r>
              <a:rPr lang="es-ES" sz="2400" spc="85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"HIS"</a:t>
            </a:r>
            <a:r>
              <a:rPr lang="es-ES" sz="2400" spc="85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o</a:t>
            </a:r>
            <a:r>
              <a:rPr lang="es-ES" sz="2400" spc="90" dirty="0" smtClean="0">
                <a:cs typeface="Arial Unicode MS"/>
              </a:rPr>
              <a:t> </a:t>
            </a:r>
            <a:r>
              <a:rPr lang="es-ES" sz="2400" spc="-30" dirty="0" smtClean="0">
                <a:cs typeface="Arial Unicode MS"/>
              </a:rPr>
              <a:t>"EVE",</a:t>
            </a:r>
            <a:r>
              <a:rPr lang="es-ES" sz="2400" spc="85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como</a:t>
            </a:r>
            <a:r>
              <a:rPr lang="es-ES" sz="2400" spc="85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se</a:t>
            </a:r>
            <a:r>
              <a:rPr lang="es-ES" sz="2400" spc="90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muestra</a:t>
            </a:r>
            <a:r>
              <a:rPr lang="es-ES" sz="2400" spc="85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en</a:t>
            </a:r>
            <a:r>
              <a:rPr lang="es-ES" sz="2400" spc="85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la</a:t>
            </a:r>
            <a:r>
              <a:rPr lang="es-ES" sz="2400" spc="90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figura</a:t>
            </a:r>
            <a:r>
              <a:rPr lang="es-ES" sz="2400" spc="85" dirty="0" smtClean="0">
                <a:cs typeface="Arial Unicode MS"/>
              </a:rPr>
              <a:t> </a:t>
            </a:r>
            <a:r>
              <a:rPr lang="es-ES" sz="2400" spc="-20" dirty="0" smtClean="0">
                <a:cs typeface="Arial Unicode MS"/>
              </a:rPr>
              <a:t>1.3. </a:t>
            </a:r>
            <a:r>
              <a:rPr lang="es-ES" sz="2400" dirty="0" smtClean="0">
                <a:cs typeface="Arial Unicode MS"/>
              </a:rPr>
              <a:t>Otros</a:t>
            </a:r>
            <a:r>
              <a:rPr lang="es-ES" sz="2400" spc="155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formatos</a:t>
            </a:r>
            <a:r>
              <a:rPr lang="es-ES" sz="2400" spc="155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de</a:t>
            </a:r>
            <a:r>
              <a:rPr lang="es-ES" sz="2400" spc="155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archivo</a:t>
            </a:r>
            <a:r>
              <a:rPr lang="es-ES" sz="2400" spc="150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propietarios</a:t>
            </a:r>
            <a:r>
              <a:rPr lang="es-ES" sz="2400" spc="155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utilizan</a:t>
            </a:r>
            <a:r>
              <a:rPr lang="es-ES" sz="2400" spc="155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archivos</a:t>
            </a:r>
            <a:r>
              <a:rPr lang="es-ES" sz="2400" spc="155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ocultos</a:t>
            </a:r>
            <a:r>
              <a:rPr lang="es-ES" sz="2400" spc="155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para</a:t>
            </a:r>
            <a:r>
              <a:rPr lang="es-ES" sz="2400" spc="155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contener</a:t>
            </a:r>
            <a:r>
              <a:rPr lang="es-ES" sz="2400" spc="155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el</a:t>
            </a:r>
            <a:r>
              <a:rPr lang="es-ES" sz="2400" spc="155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encabezado</a:t>
            </a:r>
            <a:r>
              <a:rPr lang="es-ES" sz="2400" spc="155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y</a:t>
            </a:r>
            <a:r>
              <a:rPr lang="es-ES" sz="2400" spc="155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la</a:t>
            </a:r>
            <a:r>
              <a:rPr lang="es-ES" sz="2400" spc="155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información</a:t>
            </a:r>
            <a:r>
              <a:rPr lang="es-ES" sz="2400" spc="155" dirty="0" smtClean="0">
                <a:cs typeface="Arial Unicode MS"/>
              </a:rPr>
              <a:t> </a:t>
            </a:r>
            <a:r>
              <a:rPr lang="es-ES" sz="2400" spc="-25" dirty="0" smtClean="0">
                <a:cs typeface="Arial Unicode MS"/>
              </a:rPr>
              <a:t>de</a:t>
            </a:r>
            <a:r>
              <a:rPr lang="es-ES" sz="2400" dirty="0" smtClean="0">
                <a:cs typeface="Arial Unicode MS"/>
              </a:rPr>
              <a:t> configuración.</a:t>
            </a:r>
            <a:r>
              <a:rPr lang="es-ES" sz="2400" spc="90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Dichos</a:t>
            </a:r>
            <a:r>
              <a:rPr lang="es-ES" sz="2400" spc="100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archivos</a:t>
            </a:r>
            <a:r>
              <a:rPr lang="es-ES" sz="2400" spc="100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se</a:t>
            </a:r>
            <a:r>
              <a:rPr lang="es-ES" sz="2400" spc="100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originan</a:t>
            </a:r>
            <a:r>
              <a:rPr lang="es-ES" sz="2400" spc="105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en</a:t>
            </a:r>
            <a:r>
              <a:rPr lang="es-ES" sz="2400" spc="100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ciertos</a:t>
            </a:r>
            <a:r>
              <a:rPr lang="es-ES" sz="2400" spc="100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tipos</a:t>
            </a:r>
            <a:r>
              <a:rPr lang="es-ES" sz="2400" spc="100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de</a:t>
            </a:r>
            <a:r>
              <a:rPr lang="es-ES" sz="2400" spc="105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equipos</a:t>
            </a:r>
            <a:r>
              <a:rPr lang="es-ES" sz="2400" spc="100" dirty="0" smtClean="0">
                <a:cs typeface="Arial Unicode MS"/>
              </a:rPr>
              <a:t> </a:t>
            </a:r>
            <a:r>
              <a:rPr lang="es-ES" sz="2400" spc="-55" dirty="0" smtClean="0">
                <a:cs typeface="Arial Unicode MS"/>
              </a:rPr>
              <a:t>DFR</a:t>
            </a:r>
            <a:r>
              <a:rPr lang="es-ES" sz="2400" spc="100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en</a:t>
            </a:r>
            <a:r>
              <a:rPr lang="es-ES" sz="2400" spc="100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respuesta</a:t>
            </a:r>
            <a:r>
              <a:rPr lang="es-ES" sz="2400" spc="100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a</a:t>
            </a:r>
            <a:r>
              <a:rPr lang="es-ES" sz="2400" spc="105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una</a:t>
            </a:r>
            <a:r>
              <a:rPr lang="es-ES" sz="2400" spc="100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falla</a:t>
            </a:r>
            <a:r>
              <a:rPr lang="es-ES" sz="2400" spc="100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o</a:t>
            </a:r>
            <a:r>
              <a:rPr lang="es-ES" sz="2400" spc="100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un</a:t>
            </a:r>
            <a:r>
              <a:rPr lang="es-ES" sz="2400" spc="105" dirty="0" smtClean="0">
                <a:cs typeface="Arial Unicode MS"/>
              </a:rPr>
              <a:t> </a:t>
            </a:r>
            <a:r>
              <a:rPr lang="es-ES" sz="2400" spc="-10" dirty="0" smtClean="0">
                <a:cs typeface="Arial Unicode MS"/>
              </a:rPr>
              <a:t>desencadenante </a:t>
            </a:r>
            <a:r>
              <a:rPr lang="es-ES" sz="2400" dirty="0" smtClean="0">
                <a:cs typeface="Arial Unicode MS"/>
              </a:rPr>
              <a:t>externo,</a:t>
            </a:r>
            <a:r>
              <a:rPr lang="es-ES" sz="2400" spc="110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como</a:t>
            </a:r>
            <a:r>
              <a:rPr lang="es-ES" sz="2400" spc="114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se</a:t>
            </a:r>
            <a:r>
              <a:rPr lang="es-ES" sz="2400" spc="114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muestra</a:t>
            </a:r>
            <a:r>
              <a:rPr lang="es-ES" sz="2400" spc="114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en</a:t>
            </a:r>
            <a:r>
              <a:rPr lang="es-ES" sz="2400" spc="114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la</a:t>
            </a:r>
            <a:r>
              <a:rPr lang="es-ES" sz="2400" spc="114" dirty="0" smtClean="0">
                <a:cs typeface="Arial Unicode MS"/>
              </a:rPr>
              <a:t> </a:t>
            </a:r>
            <a:r>
              <a:rPr lang="es-ES" sz="2400" dirty="0" smtClean="0">
                <a:cs typeface="Arial Unicode MS"/>
              </a:rPr>
              <a:t>figura</a:t>
            </a:r>
            <a:r>
              <a:rPr lang="es-ES" sz="2400" spc="114" dirty="0" smtClean="0">
                <a:cs typeface="Arial Unicode MS"/>
              </a:rPr>
              <a:t> </a:t>
            </a:r>
            <a:r>
              <a:rPr lang="es-ES" sz="2400" spc="-20" dirty="0" smtClean="0">
                <a:cs typeface="Arial Unicode MS"/>
              </a:rPr>
              <a:t>1.4.</a:t>
            </a:r>
            <a:endParaRPr sz="2400" dirty="0">
              <a:latin typeface="+mn-lt"/>
              <a:cs typeface="Arial Unicode MS"/>
            </a:endParaRPr>
          </a:p>
        </p:txBody>
      </p:sp>
      <p:grpSp>
        <p:nvGrpSpPr>
          <p:cNvPr id="16" name="object 2"/>
          <p:cNvGrpSpPr/>
          <p:nvPr/>
        </p:nvGrpSpPr>
        <p:grpSpPr>
          <a:xfrm>
            <a:off x="407737" y="2286000"/>
            <a:ext cx="8837863" cy="6019800"/>
            <a:chOff x="914400" y="1088136"/>
            <a:chExt cx="5992495" cy="3523615"/>
          </a:xfrm>
        </p:grpSpPr>
        <p:pic>
          <p:nvPicPr>
            <p:cNvPr id="17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0560" y="1102986"/>
              <a:ext cx="5982119" cy="3505352"/>
            </a:xfrm>
            <a:prstGeom prst="rect">
              <a:avLst/>
            </a:prstGeom>
          </p:spPr>
        </p:pic>
        <p:sp>
          <p:nvSpPr>
            <p:cNvPr id="18" name="object 4"/>
            <p:cNvSpPr/>
            <p:nvPr/>
          </p:nvSpPr>
          <p:spPr>
            <a:xfrm>
              <a:off x="914400" y="1088135"/>
              <a:ext cx="5992495" cy="3523615"/>
            </a:xfrm>
            <a:custGeom>
              <a:avLst/>
              <a:gdLst/>
              <a:ahLst/>
              <a:cxnLst/>
              <a:rect l="l" t="t" r="r" b="b"/>
              <a:pathLst>
                <a:path w="5992495" h="3523615">
                  <a:moveTo>
                    <a:pt x="3048" y="3520440"/>
                  </a:moveTo>
                  <a:lnTo>
                    <a:pt x="0" y="3520440"/>
                  </a:lnTo>
                  <a:lnTo>
                    <a:pt x="0" y="3523488"/>
                  </a:lnTo>
                  <a:lnTo>
                    <a:pt x="3048" y="3523488"/>
                  </a:lnTo>
                  <a:lnTo>
                    <a:pt x="3048" y="3520440"/>
                  </a:lnTo>
                  <a:close/>
                </a:path>
                <a:path w="5992495" h="3523615">
                  <a:moveTo>
                    <a:pt x="3048" y="6096"/>
                  </a:moveTo>
                  <a:lnTo>
                    <a:pt x="0" y="6096"/>
                  </a:lnTo>
                  <a:lnTo>
                    <a:pt x="0" y="3517392"/>
                  </a:lnTo>
                  <a:lnTo>
                    <a:pt x="3048" y="3517392"/>
                  </a:lnTo>
                  <a:lnTo>
                    <a:pt x="3048" y="6096"/>
                  </a:lnTo>
                  <a:close/>
                </a:path>
                <a:path w="5992495" h="3523615">
                  <a:moveTo>
                    <a:pt x="3048" y="0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3048" y="3048"/>
                  </a:lnTo>
                  <a:lnTo>
                    <a:pt x="3048" y="0"/>
                  </a:lnTo>
                  <a:close/>
                </a:path>
                <a:path w="5992495" h="3523615">
                  <a:moveTo>
                    <a:pt x="5986272" y="3520440"/>
                  </a:moveTo>
                  <a:lnTo>
                    <a:pt x="6096" y="3520440"/>
                  </a:lnTo>
                  <a:lnTo>
                    <a:pt x="6096" y="3523488"/>
                  </a:lnTo>
                  <a:lnTo>
                    <a:pt x="5986272" y="3523488"/>
                  </a:lnTo>
                  <a:lnTo>
                    <a:pt x="5986272" y="3520440"/>
                  </a:lnTo>
                  <a:close/>
                </a:path>
                <a:path w="5992495" h="3523615">
                  <a:moveTo>
                    <a:pt x="5986272" y="0"/>
                  </a:moveTo>
                  <a:lnTo>
                    <a:pt x="6096" y="0"/>
                  </a:lnTo>
                  <a:lnTo>
                    <a:pt x="6096" y="3048"/>
                  </a:lnTo>
                  <a:lnTo>
                    <a:pt x="5986272" y="3048"/>
                  </a:lnTo>
                  <a:lnTo>
                    <a:pt x="5986272" y="0"/>
                  </a:lnTo>
                  <a:close/>
                </a:path>
                <a:path w="5992495" h="3523615">
                  <a:moveTo>
                    <a:pt x="5992368" y="3520440"/>
                  </a:moveTo>
                  <a:lnTo>
                    <a:pt x="5989320" y="3520440"/>
                  </a:lnTo>
                  <a:lnTo>
                    <a:pt x="5989320" y="3523488"/>
                  </a:lnTo>
                  <a:lnTo>
                    <a:pt x="5992368" y="3523488"/>
                  </a:lnTo>
                  <a:lnTo>
                    <a:pt x="5992368" y="3520440"/>
                  </a:lnTo>
                  <a:close/>
                </a:path>
                <a:path w="5992495" h="3523615">
                  <a:moveTo>
                    <a:pt x="5992368" y="6096"/>
                  </a:moveTo>
                  <a:lnTo>
                    <a:pt x="5989320" y="6096"/>
                  </a:lnTo>
                  <a:lnTo>
                    <a:pt x="5989320" y="3517392"/>
                  </a:lnTo>
                  <a:lnTo>
                    <a:pt x="5992368" y="3517392"/>
                  </a:lnTo>
                  <a:lnTo>
                    <a:pt x="5992368" y="6096"/>
                  </a:lnTo>
                  <a:close/>
                </a:path>
                <a:path w="5992495" h="3523615">
                  <a:moveTo>
                    <a:pt x="5992368" y="0"/>
                  </a:moveTo>
                  <a:lnTo>
                    <a:pt x="5989320" y="0"/>
                  </a:lnTo>
                  <a:lnTo>
                    <a:pt x="5989320" y="3048"/>
                  </a:lnTo>
                  <a:lnTo>
                    <a:pt x="5992368" y="3048"/>
                  </a:lnTo>
                  <a:lnTo>
                    <a:pt x="59923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02800" y="2300849"/>
            <a:ext cx="7848600" cy="5999119"/>
          </a:xfrm>
          <a:prstGeom prst="rect">
            <a:avLst/>
          </a:prstGeom>
        </p:spPr>
      </p:pic>
      <p:sp>
        <p:nvSpPr>
          <p:cNvPr id="21" name="object 7"/>
          <p:cNvSpPr txBox="1"/>
          <p:nvPr/>
        </p:nvSpPr>
        <p:spPr>
          <a:xfrm>
            <a:off x="3378200" y="8587134"/>
            <a:ext cx="234188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latin typeface="Arial"/>
                <a:cs typeface="Arial"/>
              </a:rPr>
              <a:t>Figura</a:t>
            </a:r>
            <a:r>
              <a:rPr sz="1000" b="1" spc="7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1.3</a:t>
            </a:r>
            <a:r>
              <a:rPr sz="1000" b="1" spc="7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Formato</a:t>
            </a:r>
            <a:r>
              <a:rPr sz="1000" b="1" spc="7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ASCII</a:t>
            </a:r>
            <a:r>
              <a:rPr sz="1000" b="1" spc="70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propietario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22" name="object 8"/>
          <p:cNvSpPr txBox="1"/>
          <p:nvPr/>
        </p:nvSpPr>
        <p:spPr>
          <a:xfrm>
            <a:off x="12903200" y="8459358"/>
            <a:ext cx="245872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latin typeface="Arial"/>
                <a:cs typeface="Arial"/>
              </a:rPr>
              <a:t>Figura</a:t>
            </a:r>
            <a:r>
              <a:rPr sz="1000" b="1" spc="13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1.4</a:t>
            </a:r>
            <a:r>
              <a:rPr sz="1000" b="1" spc="13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Formato</a:t>
            </a:r>
            <a:r>
              <a:rPr sz="1000" b="1" spc="13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binario</a:t>
            </a:r>
            <a:r>
              <a:rPr sz="1000" b="1" spc="13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propietario</a:t>
            </a:r>
            <a:endParaRPr sz="1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4401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25448809" y="9297569"/>
            <a:ext cx="60628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pc="-25" dirty="0"/>
              <a:t>5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406400" y="442438"/>
            <a:ext cx="17068800" cy="1041272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110489" algn="just">
              <a:spcBef>
                <a:spcPts val="95"/>
              </a:spcBef>
            </a:pPr>
            <a:r>
              <a:rPr b="1" i="1" spc="-20" dirty="0" smtClean="0">
                <a:latin typeface="+mn-lt"/>
                <a:cs typeface="Trebuchet MS"/>
              </a:rPr>
              <a:t>Cap</a:t>
            </a:r>
            <a:r>
              <a:rPr b="1" i="1" spc="-45" dirty="0" smtClean="0">
                <a:latin typeface="+mn-lt"/>
                <a:cs typeface="Trebuchet MS"/>
              </a:rPr>
              <a:t> </a:t>
            </a:r>
            <a:r>
              <a:rPr b="1" i="1" dirty="0">
                <a:latin typeface="+mn-lt"/>
                <a:cs typeface="Trebuchet MS"/>
              </a:rPr>
              <a:t>2</a:t>
            </a:r>
            <a:r>
              <a:rPr b="1" i="1" spc="-40" dirty="0">
                <a:latin typeface="+mn-lt"/>
                <a:cs typeface="Trebuchet MS"/>
              </a:rPr>
              <a:t> </a:t>
            </a:r>
            <a:r>
              <a:rPr b="1" i="1" spc="114" dirty="0">
                <a:latin typeface="+mn-lt"/>
                <a:cs typeface="Trebuchet MS"/>
              </a:rPr>
              <a:t>–</a:t>
            </a:r>
            <a:r>
              <a:rPr b="1" i="1" spc="-40" dirty="0">
                <a:latin typeface="+mn-lt"/>
                <a:cs typeface="Trebuchet MS"/>
              </a:rPr>
              <a:t> </a:t>
            </a:r>
            <a:r>
              <a:rPr b="1" i="1" spc="-10" dirty="0">
                <a:latin typeface="+mn-lt"/>
                <a:cs typeface="Trebuchet MS"/>
              </a:rPr>
              <a:t>COMTRADE</a:t>
            </a:r>
            <a:endParaRPr b="1" dirty="0">
              <a:latin typeface="+mn-lt"/>
              <a:cs typeface="Trebuchet MS"/>
            </a:endParaRPr>
          </a:p>
          <a:p>
            <a:pPr algn="just">
              <a:spcBef>
                <a:spcPts val="25"/>
              </a:spcBef>
            </a:pPr>
            <a:endParaRPr dirty="0">
              <a:latin typeface="+mn-lt"/>
              <a:cs typeface="Trebuchet MS"/>
            </a:endParaRPr>
          </a:p>
          <a:p>
            <a:pPr algn="just">
              <a:spcBef>
                <a:spcPts val="5"/>
              </a:spcBef>
            </a:pPr>
            <a:endParaRPr dirty="0">
              <a:latin typeface="+mn-lt"/>
              <a:cs typeface="Arial Unicode MS"/>
            </a:endParaRPr>
          </a:p>
          <a:p>
            <a:pPr marL="12700" algn="just">
              <a:tabLst>
                <a:tab pos="5970905" algn="l"/>
              </a:tabLst>
            </a:pPr>
            <a:r>
              <a:rPr b="1" u="sng" spc="-10" dirty="0" smtClean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+mn-lt"/>
                <a:cs typeface="Arial"/>
              </a:rPr>
              <a:t>COMTRAD</a:t>
            </a:r>
            <a:r>
              <a:rPr lang="es-ES" b="1" u="sng" spc="-10" dirty="0" smtClean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+mn-lt"/>
                <a:cs typeface="Arial"/>
              </a:rPr>
              <a:t>E</a:t>
            </a:r>
            <a:r>
              <a:rPr b="1" u="sng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+mn-lt"/>
                <a:cs typeface="Arial"/>
              </a:rPr>
              <a:t>	</a:t>
            </a:r>
            <a:endParaRPr dirty="0">
              <a:latin typeface="+mn-lt"/>
              <a:cs typeface="Arial"/>
            </a:endParaRPr>
          </a:p>
          <a:p>
            <a:pPr marL="12700" marR="80645" algn="just">
              <a:lnSpc>
                <a:spcPct val="127800"/>
              </a:lnSpc>
              <a:spcBef>
                <a:spcPts val="1295"/>
              </a:spcBef>
            </a:pPr>
            <a:r>
              <a:rPr spc="-30" dirty="0">
                <a:latin typeface="+mn-lt"/>
                <a:cs typeface="Arial Unicode MS"/>
              </a:rPr>
              <a:t>El</a:t>
            </a:r>
            <a:r>
              <a:rPr spc="85" dirty="0">
                <a:latin typeface="+mn-lt"/>
                <a:cs typeface="Arial Unicode MS"/>
              </a:rPr>
              <a:t> </a:t>
            </a:r>
            <a:r>
              <a:rPr spc="50" dirty="0">
                <a:latin typeface="+mn-lt"/>
                <a:cs typeface="Arial Unicode MS"/>
              </a:rPr>
              <a:t>formato</a:t>
            </a:r>
            <a:r>
              <a:rPr spc="85" dirty="0">
                <a:latin typeface="+mn-lt"/>
                <a:cs typeface="Arial Unicode MS"/>
              </a:rPr>
              <a:t> </a:t>
            </a:r>
            <a:r>
              <a:rPr spc="-40" dirty="0">
                <a:latin typeface="+mn-lt"/>
                <a:cs typeface="Arial Unicode MS"/>
              </a:rPr>
              <a:t>COMTRADE</a:t>
            </a:r>
            <a:r>
              <a:rPr spc="8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es</a:t>
            </a:r>
            <a:r>
              <a:rPr spc="90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utilizado</a:t>
            </a:r>
            <a:r>
              <a:rPr spc="85" dirty="0">
                <a:latin typeface="+mn-lt"/>
                <a:cs typeface="Arial Unicode MS"/>
              </a:rPr>
              <a:t> </a:t>
            </a:r>
            <a:r>
              <a:rPr spc="50" dirty="0">
                <a:latin typeface="+mn-lt"/>
                <a:cs typeface="Arial Unicode MS"/>
              </a:rPr>
              <a:t>por</a:t>
            </a:r>
            <a:r>
              <a:rPr spc="8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varios</a:t>
            </a:r>
            <a:r>
              <a:rPr spc="90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dispositivos</a:t>
            </a:r>
            <a:r>
              <a:rPr spc="8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para</a:t>
            </a:r>
            <a:r>
              <a:rPr spc="8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ayudar</a:t>
            </a:r>
            <a:r>
              <a:rPr spc="90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a</a:t>
            </a:r>
            <a:r>
              <a:rPr spc="8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los</a:t>
            </a:r>
            <a:r>
              <a:rPr spc="8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ingenieros</a:t>
            </a:r>
            <a:r>
              <a:rPr spc="90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en</a:t>
            </a:r>
            <a:r>
              <a:rPr spc="8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el</a:t>
            </a:r>
            <a:r>
              <a:rPr spc="8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análisis,</a:t>
            </a:r>
            <a:r>
              <a:rPr spc="90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prueba</a:t>
            </a:r>
            <a:r>
              <a:rPr spc="85" dirty="0">
                <a:latin typeface="+mn-lt"/>
                <a:cs typeface="Arial Unicode MS"/>
              </a:rPr>
              <a:t> </a:t>
            </a:r>
            <a:r>
              <a:rPr spc="-50" dirty="0">
                <a:latin typeface="+mn-lt"/>
                <a:cs typeface="Arial Unicode MS"/>
              </a:rPr>
              <a:t>y</a:t>
            </a:r>
            <a:r>
              <a:rPr dirty="0">
                <a:latin typeface="+mn-lt"/>
                <a:cs typeface="Arial Unicode MS"/>
              </a:rPr>
              <a:t> simulación</a:t>
            </a:r>
            <a:r>
              <a:rPr spc="120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del</a:t>
            </a:r>
            <a:r>
              <a:rPr spc="12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sistema</a:t>
            </a:r>
            <a:r>
              <a:rPr spc="120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de</a:t>
            </a:r>
            <a:r>
              <a:rPr spc="12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energía</a:t>
            </a:r>
            <a:r>
              <a:rPr spc="120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durante</a:t>
            </a:r>
            <a:r>
              <a:rPr spc="12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condiciones</a:t>
            </a:r>
            <a:r>
              <a:rPr spc="12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de</a:t>
            </a:r>
            <a:r>
              <a:rPr spc="120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falla</a:t>
            </a:r>
            <a:r>
              <a:rPr spc="12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y</a:t>
            </a:r>
            <a:r>
              <a:rPr spc="120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perturbación.</a:t>
            </a:r>
            <a:r>
              <a:rPr spc="125" dirty="0">
                <a:latin typeface="+mn-lt"/>
                <a:cs typeface="Arial Unicode MS"/>
              </a:rPr>
              <a:t> </a:t>
            </a:r>
            <a:r>
              <a:rPr spc="-30" dirty="0">
                <a:latin typeface="+mn-lt"/>
                <a:cs typeface="Arial Unicode MS"/>
              </a:rPr>
              <a:t>El</a:t>
            </a:r>
            <a:r>
              <a:rPr spc="125" dirty="0">
                <a:latin typeface="+mn-lt"/>
                <a:cs typeface="Arial Unicode MS"/>
              </a:rPr>
              <a:t> </a:t>
            </a:r>
            <a:r>
              <a:rPr spc="50" dirty="0">
                <a:latin typeface="+mn-lt"/>
                <a:cs typeface="Arial Unicode MS"/>
              </a:rPr>
              <a:t>formato</a:t>
            </a:r>
            <a:r>
              <a:rPr spc="120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está</a:t>
            </a:r>
            <a:r>
              <a:rPr spc="125" dirty="0">
                <a:latin typeface="+mn-lt"/>
                <a:cs typeface="Arial Unicode MS"/>
              </a:rPr>
              <a:t> </a:t>
            </a:r>
            <a:r>
              <a:rPr spc="-10" dirty="0">
                <a:latin typeface="+mn-lt"/>
                <a:cs typeface="Arial Unicode MS"/>
              </a:rPr>
              <a:t>ganando </a:t>
            </a:r>
            <a:r>
              <a:rPr dirty="0">
                <a:latin typeface="+mn-lt"/>
                <a:cs typeface="Arial Unicode MS"/>
              </a:rPr>
              <a:t>popularidad</a:t>
            </a:r>
            <a:r>
              <a:rPr spc="14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entre</a:t>
            </a:r>
            <a:r>
              <a:rPr spc="14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muchas</a:t>
            </a:r>
            <a:r>
              <a:rPr spc="14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compañías</a:t>
            </a:r>
            <a:r>
              <a:rPr spc="14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eléctricas</a:t>
            </a:r>
            <a:r>
              <a:rPr spc="14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y</a:t>
            </a:r>
            <a:r>
              <a:rPr spc="14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fabricantes.</a:t>
            </a:r>
            <a:r>
              <a:rPr spc="14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Los</a:t>
            </a:r>
            <a:r>
              <a:rPr spc="14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archivos</a:t>
            </a:r>
            <a:r>
              <a:rPr spc="150" dirty="0">
                <a:latin typeface="+mn-lt"/>
                <a:cs typeface="Arial Unicode MS"/>
              </a:rPr>
              <a:t> </a:t>
            </a:r>
            <a:r>
              <a:rPr spc="-40" dirty="0">
                <a:latin typeface="+mn-lt"/>
                <a:cs typeface="Arial Unicode MS"/>
              </a:rPr>
              <a:t>COMTRADE</a:t>
            </a:r>
            <a:r>
              <a:rPr spc="14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generados</a:t>
            </a:r>
            <a:r>
              <a:rPr spc="145" dirty="0">
                <a:latin typeface="+mn-lt"/>
                <a:cs typeface="Arial Unicode MS"/>
              </a:rPr>
              <a:t> </a:t>
            </a:r>
            <a:r>
              <a:rPr spc="25" dirty="0">
                <a:latin typeface="+mn-lt"/>
                <a:cs typeface="Arial Unicode MS"/>
              </a:rPr>
              <a:t>por </a:t>
            </a:r>
            <a:r>
              <a:rPr dirty="0">
                <a:latin typeface="+mn-lt"/>
                <a:cs typeface="Arial Unicode MS"/>
              </a:rPr>
              <a:t>diferentes</a:t>
            </a:r>
            <a:r>
              <a:rPr spc="14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programas</a:t>
            </a:r>
            <a:r>
              <a:rPr spc="14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no</a:t>
            </a:r>
            <a:r>
              <a:rPr spc="150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siempre</a:t>
            </a:r>
            <a:r>
              <a:rPr spc="14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son</a:t>
            </a:r>
            <a:r>
              <a:rPr spc="14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intercambiables</a:t>
            </a:r>
            <a:r>
              <a:rPr spc="150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y,</a:t>
            </a:r>
            <a:r>
              <a:rPr spc="14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en</a:t>
            </a:r>
            <a:r>
              <a:rPr spc="14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algunos</a:t>
            </a:r>
            <a:r>
              <a:rPr spc="150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casos,</a:t>
            </a:r>
            <a:r>
              <a:rPr spc="14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es</a:t>
            </a:r>
            <a:r>
              <a:rPr spc="14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necesario</a:t>
            </a:r>
            <a:r>
              <a:rPr spc="150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solucionar</a:t>
            </a:r>
            <a:r>
              <a:rPr spc="145" dirty="0">
                <a:latin typeface="+mn-lt"/>
                <a:cs typeface="Arial Unicode MS"/>
              </a:rPr>
              <a:t> </a:t>
            </a:r>
            <a:r>
              <a:rPr spc="-25" dirty="0">
                <a:latin typeface="+mn-lt"/>
                <a:cs typeface="Arial Unicode MS"/>
              </a:rPr>
              <a:t>los </a:t>
            </a:r>
            <a:r>
              <a:rPr dirty="0">
                <a:latin typeface="+mn-lt"/>
                <a:cs typeface="Arial Unicode MS"/>
              </a:rPr>
              <a:t>problemas.</a:t>
            </a:r>
            <a:r>
              <a:rPr spc="140" dirty="0">
                <a:latin typeface="+mn-lt"/>
                <a:cs typeface="Arial Unicode MS"/>
              </a:rPr>
              <a:t> </a:t>
            </a:r>
            <a:r>
              <a:rPr spc="-10" dirty="0">
                <a:latin typeface="+mn-lt"/>
                <a:cs typeface="Arial Unicode MS"/>
              </a:rPr>
              <a:t>Este</a:t>
            </a:r>
            <a:r>
              <a:rPr spc="140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capítulo</a:t>
            </a:r>
            <a:r>
              <a:rPr spc="140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proporciona</a:t>
            </a:r>
            <a:r>
              <a:rPr spc="140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una</a:t>
            </a:r>
            <a:r>
              <a:rPr spc="140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breve</a:t>
            </a:r>
            <a:r>
              <a:rPr spc="14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descripción</a:t>
            </a:r>
            <a:r>
              <a:rPr spc="140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del</a:t>
            </a:r>
            <a:r>
              <a:rPr spc="140" dirty="0">
                <a:latin typeface="+mn-lt"/>
                <a:cs typeface="Arial Unicode MS"/>
              </a:rPr>
              <a:t> </a:t>
            </a:r>
            <a:r>
              <a:rPr spc="50" dirty="0">
                <a:latin typeface="+mn-lt"/>
                <a:cs typeface="Arial Unicode MS"/>
              </a:rPr>
              <a:t>formato</a:t>
            </a:r>
            <a:r>
              <a:rPr spc="140" dirty="0">
                <a:latin typeface="+mn-lt"/>
                <a:cs typeface="Arial Unicode MS"/>
              </a:rPr>
              <a:t> </a:t>
            </a:r>
            <a:r>
              <a:rPr spc="-40" dirty="0">
                <a:latin typeface="+mn-lt"/>
                <a:cs typeface="Arial Unicode MS"/>
              </a:rPr>
              <a:t>COMTRADE.</a:t>
            </a:r>
            <a:r>
              <a:rPr spc="140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También</a:t>
            </a:r>
            <a:r>
              <a:rPr spc="145" dirty="0">
                <a:latin typeface="+mn-lt"/>
                <a:cs typeface="Arial Unicode MS"/>
              </a:rPr>
              <a:t> </a:t>
            </a:r>
            <a:r>
              <a:rPr spc="-10" dirty="0">
                <a:latin typeface="+mn-lt"/>
                <a:cs typeface="Arial Unicode MS"/>
              </a:rPr>
              <a:t>aborda </a:t>
            </a:r>
            <a:r>
              <a:rPr dirty="0">
                <a:latin typeface="+mn-lt"/>
                <a:cs typeface="Arial Unicode MS"/>
              </a:rPr>
              <a:t>aplicaciones</a:t>
            </a:r>
            <a:r>
              <a:rPr spc="13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de</a:t>
            </a:r>
            <a:r>
              <a:rPr spc="13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simulación</a:t>
            </a:r>
            <a:r>
              <a:rPr spc="140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y</a:t>
            </a:r>
            <a:r>
              <a:rPr spc="13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análisis,</a:t>
            </a:r>
            <a:r>
              <a:rPr spc="140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y</a:t>
            </a:r>
            <a:r>
              <a:rPr spc="13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ofrece</a:t>
            </a:r>
            <a:r>
              <a:rPr spc="140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métodos</a:t>
            </a:r>
            <a:r>
              <a:rPr spc="13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para</a:t>
            </a:r>
            <a:r>
              <a:rPr spc="140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solucionar</a:t>
            </a:r>
            <a:r>
              <a:rPr spc="13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problemas</a:t>
            </a:r>
            <a:r>
              <a:rPr spc="135" dirty="0">
                <a:latin typeface="+mn-lt"/>
                <a:cs typeface="Arial Unicode MS"/>
              </a:rPr>
              <a:t> </a:t>
            </a:r>
            <a:r>
              <a:rPr dirty="0">
                <a:latin typeface="+mn-lt"/>
                <a:cs typeface="Arial Unicode MS"/>
              </a:rPr>
              <a:t>de</a:t>
            </a:r>
            <a:r>
              <a:rPr spc="140" dirty="0">
                <a:latin typeface="+mn-lt"/>
                <a:cs typeface="Arial Unicode MS"/>
              </a:rPr>
              <a:t> </a:t>
            </a:r>
            <a:r>
              <a:rPr spc="-10" dirty="0" err="1">
                <a:latin typeface="+mn-lt"/>
                <a:cs typeface="Arial Unicode MS"/>
              </a:rPr>
              <a:t>compatibilidad</a:t>
            </a:r>
            <a:r>
              <a:rPr spc="-10" dirty="0" smtClean="0">
                <a:latin typeface="+mn-lt"/>
                <a:cs typeface="Arial Unicode MS"/>
              </a:rPr>
              <a:t>.</a:t>
            </a:r>
            <a:endParaRPr lang="es-ES" spc="-10" dirty="0" smtClean="0">
              <a:latin typeface="+mn-lt"/>
              <a:cs typeface="Arial Unicode MS"/>
            </a:endParaRPr>
          </a:p>
          <a:p>
            <a:pPr marL="12700" algn="just">
              <a:spcBef>
                <a:spcPts val="100"/>
              </a:spcBef>
            </a:pPr>
            <a:r>
              <a:rPr lang="es-ES" b="1" dirty="0" smtClean="0">
                <a:latin typeface="+mn-lt"/>
                <a:cs typeface="Arial"/>
              </a:rPr>
              <a:t>2.1</a:t>
            </a:r>
            <a:r>
              <a:rPr lang="es-ES" b="1" spc="5" dirty="0" smtClean="0">
                <a:latin typeface="+mn-lt"/>
                <a:cs typeface="Arial"/>
              </a:rPr>
              <a:t> </a:t>
            </a:r>
            <a:r>
              <a:rPr lang="es-ES" b="1" spc="-10" dirty="0" smtClean="0">
                <a:latin typeface="+mn-lt"/>
                <a:cs typeface="Arial"/>
              </a:rPr>
              <a:t>Introducción</a:t>
            </a:r>
            <a:endParaRPr lang="es-ES" dirty="0" smtClean="0">
              <a:latin typeface="+mn-lt"/>
              <a:cs typeface="Arial"/>
            </a:endParaRPr>
          </a:p>
          <a:p>
            <a:pPr marL="12700" marR="5080" algn="just">
              <a:lnSpc>
                <a:spcPct val="135400"/>
              </a:lnSpc>
              <a:spcBef>
                <a:spcPts val="1150"/>
              </a:spcBef>
            </a:pPr>
            <a:r>
              <a:rPr lang="es-ES" dirty="0" smtClean="0">
                <a:latin typeface="+mn-lt"/>
                <a:cs typeface="Arial Unicode MS"/>
              </a:rPr>
              <a:t>Varios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dispositivos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registro,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medición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y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control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dentro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las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subestaciones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generan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o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capturan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spc="-10" dirty="0" smtClean="0">
                <a:latin typeface="+mn-lt"/>
                <a:cs typeface="Arial Unicode MS"/>
              </a:rPr>
              <a:t>registros</a:t>
            </a:r>
            <a:r>
              <a:rPr lang="es-ES" spc="200" dirty="0" smtClean="0">
                <a:latin typeface="+mn-lt"/>
                <a:cs typeface="Arial Unicode MS"/>
              </a:rPr>
              <a:t>  </a:t>
            </a:r>
            <a:r>
              <a:rPr lang="es-ES" dirty="0" smtClean="0">
                <a:latin typeface="+mn-lt"/>
                <a:cs typeface="Arial Unicode MS"/>
              </a:rPr>
              <a:t>digitales</a:t>
            </a:r>
            <a:r>
              <a:rPr lang="es-ES" spc="114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114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las</a:t>
            </a:r>
            <a:r>
              <a:rPr lang="es-ES" spc="12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anomalías</a:t>
            </a:r>
            <a:r>
              <a:rPr lang="es-ES" spc="114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del</a:t>
            </a:r>
            <a:r>
              <a:rPr lang="es-ES" spc="114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sistema</a:t>
            </a:r>
            <a:r>
              <a:rPr lang="es-ES" spc="12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eléctrico.</a:t>
            </a:r>
            <a:r>
              <a:rPr lang="es-ES" spc="114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Una</a:t>
            </a:r>
            <a:r>
              <a:rPr lang="es-ES" spc="114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gran</a:t>
            </a:r>
            <a:r>
              <a:rPr lang="es-ES" spc="12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cantidad</a:t>
            </a:r>
            <a:r>
              <a:rPr lang="es-ES" spc="114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114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estos</a:t>
            </a:r>
            <a:r>
              <a:rPr lang="es-ES" spc="12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registros</a:t>
            </a:r>
            <a:r>
              <a:rPr lang="es-ES" spc="114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se</a:t>
            </a:r>
            <a:r>
              <a:rPr lang="es-ES" spc="12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pueden</a:t>
            </a:r>
            <a:r>
              <a:rPr lang="es-ES" spc="114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generar</a:t>
            </a:r>
            <a:r>
              <a:rPr lang="es-ES" spc="114" dirty="0" smtClean="0">
                <a:latin typeface="+mn-lt"/>
                <a:cs typeface="Arial Unicode MS"/>
              </a:rPr>
              <a:t> </a:t>
            </a:r>
            <a:r>
              <a:rPr lang="es-ES" spc="-10" dirty="0" smtClean="0">
                <a:latin typeface="+mn-lt"/>
                <a:cs typeface="Arial Unicode MS"/>
              </a:rPr>
              <a:t>durante</a:t>
            </a:r>
            <a:r>
              <a:rPr lang="es-ES" spc="40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una</a:t>
            </a:r>
            <a:r>
              <a:rPr lang="es-ES" spc="16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tormenta</a:t>
            </a:r>
            <a:r>
              <a:rPr lang="es-ES" spc="17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o</a:t>
            </a:r>
            <a:r>
              <a:rPr lang="es-ES" spc="16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durante</a:t>
            </a:r>
            <a:r>
              <a:rPr lang="es-ES" spc="17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las</a:t>
            </a:r>
            <a:r>
              <a:rPr lang="es-ES" spc="17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operaciones</a:t>
            </a:r>
            <a:r>
              <a:rPr lang="es-ES" spc="16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17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prueba,</a:t>
            </a:r>
            <a:r>
              <a:rPr lang="es-ES" spc="17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conmutación</a:t>
            </a:r>
            <a:r>
              <a:rPr lang="es-ES" spc="16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y</a:t>
            </a:r>
            <a:r>
              <a:rPr lang="es-ES" spc="17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mantenimiento</a:t>
            </a:r>
            <a:r>
              <a:rPr lang="es-ES" spc="17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16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rutina.</a:t>
            </a:r>
            <a:r>
              <a:rPr lang="es-ES" spc="17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Los</a:t>
            </a:r>
            <a:r>
              <a:rPr lang="es-ES" spc="17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registros</a:t>
            </a:r>
            <a:r>
              <a:rPr lang="es-ES" spc="165" dirty="0" smtClean="0">
                <a:latin typeface="+mn-lt"/>
                <a:cs typeface="Arial Unicode MS"/>
              </a:rPr>
              <a:t> </a:t>
            </a:r>
            <a:r>
              <a:rPr lang="es-ES" spc="-10" dirty="0" smtClean="0">
                <a:latin typeface="+mn-lt"/>
                <a:cs typeface="Arial Unicode MS"/>
              </a:rPr>
              <a:t>digitales </a:t>
            </a:r>
            <a:r>
              <a:rPr lang="es-ES" dirty="0" smtClean="0">
                <a:latin typeface="+mn-lt"/>
                <a:cs typeface="Arial Unicode MS"/>
              </a:rPr>
              <a:t>también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pueden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ser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generados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por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dispositivos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que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simulan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y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modelan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sistemas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energía.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Hay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muchos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spc="-10" dirty="0" smtClean="0">
                <a:latin typeface="+mn-lt"/>
                <a:cs typeface="Arial Unicode MS"/>
              </a:rPr>
              <a:t>formatos </a:t>
            </a:r>
            <a:r>
              <a:rPr lang="es-ES" dirty="0" smtClean="0">
                <a:latin typeface="+mn-lt"/>
                <a:cs typeface="Arial Unicode MS"/>
              </a:rPr>
              <a:t>para</a:t>
            </a:r>
            <a:r>
              <a:rPr lang="es-ES" spc="16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almacenar</a:t>
            </a:r>
            <a:r>
              <a:rPr lang="es-ES" spc="16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registros</a:t>
            </a:r>
            <a:r>
              <a:rPr lang="es-ES" spc="16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digitales</a:t>
            </a:r>
            <a:r>
              <a:rPr lang="es-ES" spc="16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en</a:t>
            </a:r>
            <a:r>
              <a:rPr lang="es-ES" spc="16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discos</a:t>
            </a:r>
            <a:r>
              <a:rPr lang="es-ES" spc="16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16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computadora.</a:t>
            </a:r>
            <a:r>
              <a:rPr lang="es-ES" spc="160" dirty="0" smtClean="0">
                <a:latin typeface="+mn-lt"/>
                <a:cs typeface="Arial Unicode MS"/>
              </a:rPr>
              <a:t> </a:t>
            </a:r>
            <a:r>
              <a:rPr lang="es-ES" spc="-30" dirty="0" smtClean="0">
                <a:latin typeface="+mn-lt"/>
                <a:cs typeface="Arial Unicode MS"/>
              </a:rPr>
              <a:t>El</a:t>
            </a:r>
            <a:r>
              <a:rPr lang="es-ES" spc="16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formato</a:t>
            </a:r>
            <a:r>
              <a:rPr lang="es-ES" spc="16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160" dirty="0" smtClean="0">
                <a:latin typeface="+mn-lt"/>
                <a:cs typeface="Arial Unicode MS"/>
              </a:rPr>
              <a:t> </a:t>
            </a:r>
            <a:r>
              <a:rPr lang="es-ES" spc="50" dirty="0" smtClean="0">
                <a:latin typeface="+mn-lt"/>
                <a:cs typeface="Arial Unicode MS"/>
              </a:rPr>
              <a:t>un</a:t>
            </a:r>
            <a:r>
              <a:rPr lang="es-ES" spc="16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registro</a:t>
            </a:r>
            <a:r>
              <a:rPr lang="es-ES" spc="16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dado</a:t>
            </a:r>
            <a:r>
              <a:rPr lang="es-ES" spc="16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generalmente</a:t>
            </a:r>
            <a:r>
              <a:rPr lang="es-ES" spc="160" dirty="0" smtClean="0">
                <a:latin typeface="+mn-lt"/>
                <a:cs typeface="Arial Unicode MS"/>
              </a:rPr>
              <a:t> </a:t>
            </a:r>
            <a:r>
              <a:rPr lang="es-ES" spc="-25" dirty="0" smtClean="0">
                <a:latin typeface="+mn-lt"/>
                <a:cs typeface="Arial Unicode MS"/>
              </a:rPr>
              <a:t>lo</a:t>
            </a:r>
            <a:r>
              <a:rPr lang="es-ES" spc="40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define</a:t>
            </a:r>
            <a:r>
              <a:rPr lang="es-ES" spc="16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el</a:t>
            </a:r>
            <a:r>
              <a:rPr lang="es-ES" spc="16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fabricante</a:t>
            </a:r>
            <a:r>
              <a:rPr lang="es-ES" spc="17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del</a:t>
            </a:r>
            <a:r>
              <a:rPr lang="es-ES" spc="16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dispositivo</a:t>
            </a:r>
            <a:r>
              <a:rPr lang="es-ES" spc="16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17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origen.</a:t>
            </a:r>
            <a:r>
              <a:rPr lang="es-ES" spc="16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Cada</a:t>
            </a:r>
            <a:r>
              <a:rPr lang="es-ES" spc="16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fabricante</a:t>
            </a:r>
            <a:r>
              <a:rPr lang="es-ES" spc="17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proporciona</a:t>
            </a:r>
            <a:r>
              <a:rPr lang="es-ES" spc="16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sus</a:t>
            </a:r>
            <a:r>
              <a:rPr lang="es-ES" spc="16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propios</a:t>
            </a:r>
            <a:r>
              <a:rPr lang="es-ES" spc="17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programas</a:t>
            </a:r>
            <a:r>
              <a:rPr lang="es-ES" spc="165" dirty="0" smtClean="0">
                <a:latin typeface="+mn-lt"/>
                <a:cs typeface="Arial Unicode MS"/>
              </a:rPr>
              <a:t> </a:t>
            </a:r>
            <a:r>
              <a:rPr lang="es-ES" spc="-10" dirty="0" smtClean="0">
                <a:latin typeface="+mn-lt"/>
                <a:cs typeface="Arial Unicode MS"/>
              </a:rPr>
              <a:t>informáticos</a:t>
            </a:r>
            <a:r>
              <a:rPr lang="es-ES" spc="400" dirty="0" smtClean="0">
                <a:latin typeface="+mn-lt"/>
                <a:cs typeface="Arial Unicode MS"/>
              </a:rPr>
              <a:t>  </a:t>
            </a:r>
            <a:r>
              <a:rPr lang="es-ES" dirty="0" smtClean="0">
                <a:latin typeface="+mn-lt"/>
                <a:cs typeface="Arial Unicode MS"/>
              </a:rPr>
              <a:t>para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procesar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los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registros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generados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por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sus</a:t>
            </a:r>
            <a:r>
              <a:rPr lang="es-ES" spc="14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propios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dispositivos.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Los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usuarios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registros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digitales</a:t>
            </a:r>
            <a:r>
              <a:rPr lang="es-ES" spc="14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se</a:t>
            </a:r>
            <a:r>
              <a:rPr lang="es-ES" spc="135" dirty="0" smtClean="0">
                <a:latin typeface="+mn-lt"/>
                <a:cs typeface="Arial Unicode MS"/>
              </a:rPr>
              <a:t> </a:t>
            </a:r>
            <a:r>
              <a:rPr lang="es-ES" spc="-10" dirty="0" smtClean="0">
                <a:latin typeface="+mn-lt"/>
                <a:cs typeface="Arial Unicode MS"/>
              </a:rPr>
              <a:t>enfrentan</a:t>
            </a:r>
            <a:r>
              <a:rPr lang="es-ES" spc="40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al</a:t>
            </a:r>
            <a:r>
              <a:rPr lang="es-ES" spc="16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problema</a:t>
            </a:r>
            <a:r>
              <a:rPr lang="es-ES" spc="16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16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tener</a:t>
            </a:r>
            <a:r>
              <a:rPr lang="es-ES" spc="16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que</a:t>
            </a:r>
            <a:r>
              <a:rPr lang="es-ES" spc="16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aprender</a:t>
            </a:r>
            <a:r>
              <a:rPr lang="es-ES" spc="16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a</a:t>
            </a:r>
            <a:r>
              <a:rPr lang="es-ES" spc="16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operar</a:t>
            </a:r>
            <a:r>
              <a:rPr lang="es-ES" spc="16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múltiples</a:t>
            </a:r>
            <a:r>
              <a:rPr lang="es-ES" spc="16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programas</a:t>
            </a:r>
            <a:r>
              <a:rPr lang="es-ES" spc="16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para</a:t>
            </a:r>
            <a:r>
              <a:rPr lang="es-ES" spc="16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manejar</a:t>
            </a:r>
            <a:r>
              <a:rPr lang="es-ES" spc="16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los</a:t>
            </a:r>
            <a:r>
              <a:rPr lang="es-ES" spc="16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registros</a:t>
            </a:r>
            <a:r>
              <a:rPr lang="es-ES" spc="16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generados</a:t>
            </a:r>
            <a:r>
              <a:rPr lang="es-ES" spc="16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por</a:t>
            </a:r>
            <a:r>
              <a:rPr lang="es-ES" spc="165" dirty="0" smtClean="0">
                <a:latin typeface="+mn-lt"/>
                <a:cs typeface="Arial Unicode MS"/>
              </a:rPr>
              <a:t> </a:t>
            </a:r>
            <a:r>
              <a:rPr lang="es-ES" spc="-10" dirty="0" smtClean="0">
                <a:latin typeface="+mn-lt"/>
                <a:cs typeface="Arial Unicode MS"/>
              </a:rPr>
              <a:t>varios </a:t>
            </a:r>
            <a:r>
              <a:rPr lang="es-ES" dirty="0" smtClean="0">
                <a:latin typeface="+mn-lt"/>
                <a:cs typeface="Arial Unicode MS"/>
              </a:rPr>
              <a:t>dispositivos.</a:t>
            </a:r>
            <a:r>
              <a:rPr lang="es-ES" spc="100" dirty="0" smtClean="0">
                <a:latin typeface="+mn-lt"/>
                <a:cs typeface="Arial Unicode MS"/>
              </a:rPr>
              <a:t> </a:t>
            </a:r>
            <a:r>
              <a:rPr lang="es-ES" spc="-30" dirty="0" smtClean="0">
                <a:latin typeface="+mn-lt"/>
                <a:cs typeface="Arial Unicode MS"/>
              </a:rPr>
              <a:t>El</a:t>
            </a:r>
            <a:r>
              <a:rPr lang="es-ES" spc="10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problema</a:t>
            </a:r>
            <a:r>
              <a:rPr lang="es-ES" spc="10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se</a:t>
            </a:r>
            <a:r>
              <a:rPr lang="es-ES" spc="10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amplifica</a:t>
            </a:r>
            <a:r>
              <a:rPr lang="es-ES" spc="10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por</a:t>
            </a:r>
            <a:r>
              <a:rPr lang="es-ES" spc="10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el</a:t>
            </a:r>
            <a:r>
              <a:rPr lang="es-ES" spc="10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hecho</a:t>
            </a:r>
            <a:r>
              <a:rPr lang="es-ES" spc="10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10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que</a:t>
            </a:r>
            <a:r>
              <a:rPr lang="es-ES" spc="10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los</a:t>
            </a:r>
            <a:r>
              <a:rPr lang="es-ES" spc="10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usuarios</a:t>
            </a:r>
            <a:r>
              <a:rPr lang="es-ES" spc="10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no</a:t>
            </a:r>
            <a:r>
              <a:rPr lang="es-ES" spc="10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pueden</a:t>
            </a:r>
            <a:r>
              <a:rPr lang="es-ES" spc="10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usar</a:t>
            </a:r>
            <a:r>
              <a:rPr lang="es-ES" spc="10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todos</a:t>
            </a:r>
            <a:r>
              <a:rPr lang="es-ES" spc="10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los</a:t>
            </a:r>
            <a:r>
              <a:rPr lang="es-ES" spc="105" dirty="0" smtClean="0">
                <a:latin typeface="+mn-lt"/>
                <a:cs typeface="Arial Unicode MS"/>
              </a:rPr>
              <a:t> </a:t>
            </a:r>
            <a:r>
              <a:rPr lang="es-ES" spc="-10" dirty="0" smtClean="0">
                <a:latin typeface="+mn-lt"/>
                <a:cs typeface="Arial Unicode MS"/>
              </a:rPr>
              <a:t>programas </a:t>
            </a:r>
            <a:r>
              <a:rPr lang="es-ES" dirty="0" smtClean="0">
                <a:latin typeface="+mn-lt"/>
                <a:cs typeface="Arial Unicode MS"/>
              </a:rPr>
              <a:t>disponibles</a:t>
            </a:r>
            <a:r>
              <a:rPr lang="es-ES" spc="17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mientras</a:t>
            </a:r>
            <a:r>
              <a:rPr lang="es-ES" spc="17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inspeccionan</a:t>
            </a:r>
            <a:r>
              <a:rPr lang="es-ES" spc="170" dirty="0" smtClean="0">
                <a:latin typeface="+mn-lt"/>
                <a:cs typeface="Arial Unicode MS"/>
              </a:rPr>
              <a:t> </a:t>
            </a:r>
            <a:r>
              <a:rPr lang="es-ES" spc="50" dirty="0" smtClean="0">
                <a:latin typeface="+mn-lt"/>
                <a:cs typeface="Arial Unicode MS"/>
              </a:rPr>
              <a:t>un</a:t>
            </a:r>
            <a:r>
              <a:rPr lang="es-ES" spc="17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registro</a:t>
            </a:r>
            <a:r>
              <a:rPr lang="es-ES" spc="17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específico.</a:t>
            </a:r>
            <a:r>
              <a:rPr lang="es-ES" spc="17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Solo</a:t>
            </a:r>
            <a:r>
              <a:rPr lang="es-ES" spc="17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pueden</a:t>
            </a:r>
            <a:r>
              <a:rPr lang="es-ES" spc="17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utilizar</a:t>
            </a:r>
            <a:r>
              <a:rPr lang="es-ES" spc="17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aquellos</a:t>
            </a:r>
            <a:r>
              <a:rPr lang="es-ES" spc="17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programas</a:t>
            </a:r>
            <a:r>
              <a:rPr lang="es-ES" spc="17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que</a:t>
            </a:r>
            <a:r>
              <a:rPr lang="es-ES" spc="170" dirty="0" smtClean="0">
                <a:latin typeface="+mn-lt"/>
                <a:cs typeface="Arial Unicode MS"/>
              </a:rPr>
              <a:t> </a:t>
            </a:r>
            <a:r>
              <a:rPr lang="es-ES" spc="-20" dirty="0" smtClean="0">
                <a:latin typeface="+mn-lt"/>
                <a:cs typeface="Arial Unicode MS"/>
              </a:rPr>
              <a:t>sean </a:t>
            </a:r>
            <a:r>
              <a:rPr lang="es-ES" dirty="0" smtClean="0">
                <a:latin typeface="+mn-lt"/>
                <a:cs typeface="Arial Unicode MS"/>
              </a:rPr>
              <a:t>compatibles</a:t>
            </a:r>
            <a:r>
              <a:rPr lang="es-ES" spc="12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con</a:t>
            </a:r>
            <a:r>
              <a:rPr lang="es-ES" spc="12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el</a:t>
            </a:r>
            <a:r>
              <a:rPr lang="es-ES" spc="12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formato</a:t>
            </a:r>
            <a:r>
              <a:rPr lang="es-ES" spc="12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del</a:t>
            </a:r>
            <a:r>
              <a:rPr lang="es-ES" spc="12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registro</a:t>
            </a:r>
            <a:r>
              <a:rPr lang="es-ES" spc="12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que</a:t>
            </a:r>
            <a:r>
              <a:rPr lang="es-ES" spc="12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se</a:t>
            </a:r>
            <a:r>
              <a:rPr lang="es-ES" spc="12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está</a:t>
            </a:r>
            <a:r>
              <a:rPr lang="es-ES" spc="125" dirty="0" smtClean="0">
                <a:latin typeface="+mn-lt"/>
                <a:cs typeface="Arial Unicode MS"/>
              </a:rPr>
              <a:t> </a:t>
            </a:r>
            <a:r>
              <a:rPr lang="es-ES" spc="-10" dirty="0" smtClean="0">
                <a:latin typeface="+mn-lt"/>
                <a:cs typeface="Arial Unicode MS"/>
              </a:rPr>
              <a:t>inspeccionando.</a:t>
            </a:r>
          </a:p>
          <a:p>
            <a:pPr marL="12700" marR="5080" algn="just">
              <a:lnSpc>
                <a:spcPct val="135300"/>
              </a:lnSpc>
              <a:spcBef>
                <a:spcPts val="100"/>
              </a:spcBef>
            </a:pPr>
            <a:r>
              <a:rPr lang="es-ES" spc="-20" dirty="0" smtClean="0">
                <a:latin typeface="+mn-lt"/>
                <a:cs typeface="Arial Unicode MS"/>
              </a:rPr>
              <a:t>En</a:t>
            </a:r>
            <a:r>
              <a:rPr lang="es-ES" spc="15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1991,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reconociendo</a:t>
            </a:r>
            <a:r>
              <a:rPr lang="es-ES" spc="15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que</a:t>
            </a:r>
            <a:r>
              <a:rPr lang="es-ES" spc="15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se</a:t>
            </a:r>
            <a:r>
              <a:rPr lang="es-ES" spc="15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necesitaba</a:t>
            </a:r>
            <a:r>
              <a:rPr lang="es-ES" spc="150" dirty="0" smtClean="0">
                <a:latin typeface="+mn-lt"/>
                <a:cs typeface="Arial Unicode MS"/>
              </a:rPr>
              <a:t> </a:t>
            </a:r>
            <a:r>
              <a:rPr lang="es-ES" spc="50" dirty="0" smtClean="0">
                <a:latin typeface="+mn-lt"/>
                <a:cs typeface="Arial Unicode MS"/>
              </a:rPr>
              <a:t>un</a:t>
            </a:r>
            <a:r>
              <a:rPr lang="es-ES" spc="15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formato</a:t>
            </a:r>
            <a:r>
              <a:rPr lang="es-ES" spc="15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común</a:t>
            </a:r>
            <a:r>
              <a:rPr lang="es-ES" spc="15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para</a:t>
            </a:r>
            <a:r>
              <a:rPr lang="es-ES" spc="15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guardar</a:t>
            </a:r>
            <a:r>
              <a:rPr lang="es-ES" spc="15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registros</a:t>
            </a:r>
            <a:r>
              <a:rPr lang="es-ES" spc="15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digitales</a:t>
            </a:r>
            <a:r>
              <a:rPr lang="es-ES" spc="15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para</a:t>
            </a:r>
            <a:r>
              <a:rPr lang="es-ES" spc="15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mejorar</a:t>
            </a:r>
            <a:r>
              <a:rPr lang="es-ES" spc="150" dirty="0" smtClean="0">
                <a:latin typeface="+mn-lt"/>
                <a:cs typeface="Arial Unicode MS"/>
              </a:rPr>
              <a:t> </a:t>
            </a:r>
            <a:r>
              <a:rPr lang="es-ES" spc="-25" dirty="0" smtClean="0">
                <a:latin typeface="+mn-lt"/>
                <a:cs typeface="Arial Unicode MS"/>
              </a:rPr>
              <a:t>la </a:t>
            </a:r>
            <a:r>
              <a:rPr lang="es-ES" dirty="0" smtClean="0">
                <a:latin typeface="+mn-lt"/>
                <a:cs typeface="Arial Unicode MS"/>
              </a:rPr>
              <a:t>compatibilidad</a:t>
            </a:r>
            <a:r>
              <a:rPr lang="es-ES" spc="14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entre</a:t>
            </a:r>
            <a:r>
              <a:rPr lang="es-ES" spc="14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programas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y</a:t>
            </a:r>
            <a:r>
              <a:rPr lang="es-ES" spc="14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entre</a:t>
            </a:r>
            <a:r>
              <a:rPr lang="es-ES" spc="14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usuarios,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los</a:t>
            </a:r>
            <a:r>
              <a:rPr lang="es-ES" spc="14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miembros</a:t>
            </a:r>
            <a:r>
              <a:rPr lang="es-ES" spc="14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la</a:t>
            </a:r>
            <a:r>
              <a:rPr lang="es-ES" spc="140" dirty="0" smtClean="0">
                <a:latin typeface="+mn-lt"/>
                <a:cs typeface="Arial Unicode MS"/>
              </a:rPr>
              <a:t> </a:t>
            </a:r>
            <a:r>
              <a:rPr lang="es-ES" spc="-65" dirty="0" smtClean="0">
                <a:latin typeface="+mn-lt"/>
                <a:cs typeface="Arial Unicode MS"/>
              </a:rPr>
              <a:t>IEEE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err="1" smtClean="0">
                <a:latin typeface="+mn-lt"/>
                <a:cs typeface="Arial Unicode MS"/>
              </a:rPr>
              <a:t>Power</a:t>
            </a:r>
            <a:r>
              <a:rPr lang="es-ES" spc="140" dirty="0" smtClean="0">
                <a:latin typeface="+mn-lt"/>
                <a:cs typeface="Arial Unicode MS"/>
              </a:rPr>
              <a:t> </a:t>
            </a:r>
            <a:r>
              <a:rPr lang="es-ES" dirty="0" err="1" smtClean="0">
                <a:latin typeface="+mn-lt"/>
                <a:cs typeface="Arial Unicode MS"/>
              </a:rPr>
              <a:t>Engineering</a:t>
            </a:r>
            <a:r>
              <a:rPr lang="es-ES" spc="140" dirty="0" smtClean="0">
                <a:latin typeface="+mn-lt"/>
                <a:cs typeface="Arial Unicode MS"/>
              </a:rPr>
              <a:t> </a:t>
            </a:r>
            <a:r>
              <a:rPr lang="es-ES" dirty="0" err="1" smtClean="0">
                <a:latin typeface="+mn-lt"/>
                <a:cs typeface="Arial Unicode MS"/>
              </a:rPr>
              <a:t>Society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spc="-10" dirty="0" smtClean="0">
                <a:latin typeface="+mn-lt"/>
                <a:cs typeface="Arial Unicode MS"/>
              </a:rPr>
              <a:t>desarrollaron</a:t>
            </a:r>
            <a:r>
              <a:rPr lang="es-ES" spc="40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el</a:t>
            </a:r>
            <a:r>
              <a:rPr lang="es-ES" spc="12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formato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común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estándar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spc="-65" dirty="0" smtClean="0">
                <a:latin typeface="+mn-lt"/>
                <a:cs typeface="Arial Unicode MS"/>
              </a:rPr>
              <a:t>IEEE</a:t>
            </a:r>
            <a:r>
              <a:rPr lang="es-ES" spc="12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C37.111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para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el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intercambio</a:t>
            </a:r>
            <a:r>
              <a:rPr lang="es-ES" spc="12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datos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transitorios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spc="-35" dirty="0" smtClean="0">
                <a:latin typeface="+mn-lt"/>
                <a:cs typeface="Arial Unicode MS"/>
              </a:rPr>
              <a:t>(COMTRADE).</a:t>
            </a:r>
            <a:r>
              <a:rPr lang="es-ES" spc="125" dirty="0" smtClean="0">
                <a:latin typeface="+mn-lt"/>
                <a:cs typeface="Arial Unicode MS"/>
              </a:rPr>
              <a:t> </a:t>
            </a:r>
            <a:r>
              <a:rPr lang="es-ES" spc="-10" dirty="0" smtClean="0">
                <a:latin typeface="+mn-lt"/>
                <a:cs typeface="Arial Unicode MS"/>
              </a:rPr>
              <a:t>Este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estándar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spc="-25" dirty="0" smtClean="0">
                <a:latin typeface="+mn-lt"/>
                <a:cs typeface="Arial Unicode MS"/>
              </a:rPr>
              <a:t>se </a:t>
            </a:r>
            <a:r>
              <a:rPr lang="es-ES" dirty="0" smtClean="0">
                <a:latin typeface="+mn-lt"/>
                <a:cs typeface="Arial Unicode MS"/>
              </a:rPr>
              <a:t>definió</a:t>
            </a:r>
            <a:r>
              <a:rPr lang="es-ES" spc="12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para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facilitar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el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intercambio</a:t>
            </a:r>
            <a:r>
              <a:rPr lang="es-ES" spc="12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físico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registros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digitales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como</a:t>
            </a:r>
            <a:r>
              <a:rPr lang="es-ES" spc="12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archivos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datos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que</a:t>
            </a:r>
            <a:r>
              <a:rPr lang="es-ES" spc="12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se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guardan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en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discos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spc="-25" dirty="0" smtClean="0">
                <a:latin typeface="+mn-lt"/>
                <a:cs typeface="Arial Unicode MS"/>
              </a:rPr>
              <a:t>de </a:t>
            </a:r>
            <a:r>
              <a:rPr lang="es-ES" dirty="0" smtClean="0">
                <a:latin typeface="+mn-lt"/>
                <a:cs typeface="Arial Unicode MS"/>
              </a:rPr>
              <a:t>computadora.</a:t>
            </a:r>
            <a:r>
              <a:rPr lang="es-ES" spc="12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Hoy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en</a:t>
            </a:r>
            <a:r>
              <a:rPr lang="es-ES" spc="12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día,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el</a:t>
            </a:r>
            <a:r>
              <a:rPr lang="es-ES" spc="12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estándar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es</a:t>
            </a:r>
            <a:r>
              <a:rPr lang="es-ES" spc="12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popular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entre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los</a:t>
            </a:r>
            <a:r>
              <a:rPr lang="es-ES" spc="12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usuarios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12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registros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digitales</a:t>
            </a:r>
            <a:r>
              <a:rPr lang="es-ES" spc="12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y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se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está</a:t>
            </a:r>
            <a:r>
              <a:rPr lang="es-ES" spc="12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introduciendo</a:t>
            </a:r>
            <a:r>
              <a:rPr lang="es-ES" spc="130" dirty="0" smtClean="0">
                <a:latin typeface="+mn-lt"/>
                <a:cs typeface="Arial Unicode MS"/>
              </a:rPr>
              <a:t> </a:t>
            </a:r>
            <a:r>
              <a:rPr lang="es-ES" spc="25" dirty="0" smtClean="0">
                <a:latin typeface="+mn-lt"/>
                <a:cs typeface="Arial Unicode MS"/>
              </a:rPr>
              <a:t>un </a:t>
            </a:r>
            <a:r>
              <a:rPr lang="es-ES" dirty="0" smtClean="0">
                <a:latin typeface="+mn-lt"/>
                <a:cs typeface="Arial Unicode MS"/>
              </a:rPr>
              <a:t>número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creciente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programas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informáticos</a:t>
            </a:r>
            <a:r>
              <a:rPr lang="es-ES" spc="15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que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admiten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este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estándar.</a:t>
            </a:r>
            <a:r>
              <a:rPr lang="es-ES" spc="150" dirty="0" smtClean="0">
                <a:latin typeface="+mn-lt"/>
                <a:cs typeface="Arial Unicode MS"/>
              </a:rPr>
              <a:t> </a:t>
            </a:r>
            <a:r>
              <a:rPr lang="es-ES" spc="-20" dirty="0" smtClean="0">
                <a:latin typeface="+mn-lt"/>
                <a:cs typeface="Arial Unicode MS"/>
              </a:rPr>
              <a:t>En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la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siguiente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sección</a:t>
            </a:r>
            <a:r>
              <a:rPr lang="es-ES" spc="15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se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presenta</a:t>
            </a:r>
            <a:r>
              <a:rPr lang="es-ES" spc="145" dirty="0" smtClean="0">
                <a:latin typeface="+mn-lt"/>
                <a:cs typeface="Arial Unicode MS"/>
              </a:rPr>
              <a:t> </a:t>
            </a:r>
            <a:r>
              <a:rPr lang="es-ES" spc="-25" dirty="0" smtClean="0">
                <a:latin typeface="+mn-lt"/>
                <a:cs typeface="Arial Unicode MS"/>
              </a:rPr>
              <a:t>una </a:t>
            </a:r>
            <a:r>
              <a:rPr lang="es-ES" dirty="0" smtClean="0">
                <a:latin typeface="+mn-lt"/>
                <a:cs typeface="Arial Unicode MS"/>
              </a:rPr>
              <a:t>descripción</a:t>
            </a:r>
            <a:r>
              <a:rPr lang="es-ES" spc="11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general</a:t>
            </a:r>
            <a:r>
              <a:rPr lang="es-ES" spc="114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114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la</a:t>
            </a:r>
            <a:r>
              <a:rPr lang="es-ES" spc="114" dirty="0" smtClean="0">
                <a:latin typeface="+mn-lt"/>
                <a:cs typeface="Arial Unicode MS"/>
              </a:rPr>
              <a:t> </a:t>
            </a:r>
            <a:r>
              <a:rPr lang="es-ES" spc="-10" dirty="0" smtClean="0">
                <a:latin typeface="+mn-lt"/>
                <a:cs typeface="Arial Unicode MS"/>
              </a:rPr>
              <a:t>norma.</a:t>
            </a:r>
            <a:endParaRPr lang="es-ES" dirty="0" smtClean="0">
              <a:latin typeface="+mn-lt"/>
              <a:cs typeface="Arial Unicode MS"/>
            </a:endParaRPr>
          </a:p>
          <a:p>
            <a:pPr algn="just">
              <a:spcBef>
                <a:spcPts val="45"/>
              </a:spcBef>
            </a:pPr>
            <a:endParaRPr lang="es-ES" dirty="0" smtClean="0">
              <a:latin typeface="+mn-lt"/>
              <a:cs typeface="Arial Unicode MS"/>
            </a:endParaRPr>
          </a:p>
          <a:p>
            <a:pPr marL="12700" algn="just">
              <a:spcBef>
                <a:spcPts val="5"/>
              </a:spcBef>
            </a:pPr>
            <a:r>
              <a:rPr lang="es-ES" b="1" dirty="0" smtClean="0">
                <a:latin typeface="+mn-lt"/>
                <a:cs typeface="Arial"/>
              </a:rPr>
              <a:t>2.2</a:t>
            </a:r>
            <a:r>
              <a:rPr lang="es-ES" b="1" spc="5" dirty="0" smtClean="0">
                <a:latin typeface="+mn-lt"/>
                <a:cs typeface="Arial"/>
              </a:rPr>
              <a:t> </a:t>
            </a:r>
            <a:r>
              <a:rPr lang="es-ES" b="1" spc="-10" dirty="0" smtClean="0">
                <a:latin typeface="+mn-lt"/>
                <a:cs typeface="Arial"/>
              </a:rPr>
              <a:t>Resumen</a:t>
            </a:r>
            <a:endParaRPr lang="es-ES" dirty="0" smtClean="0">
              <a:latin typeface="+mn-lt"/>
              <a:cs typeface="Arial"/>
            </a:endParaRPr>
          </a:p>
          <a:p>
            <a:pPr marL="12700" marR="161290" algn="just">
              <a:lnSpc>
                <a:spcPct val="144200"/>
              </a:lnSpc>
              <a:spcBef>
                <a:spcPts val="1115"/>
              </a:spcBef>
            </a:pPr>
            <a:r>
              <a:rPr lang="es-ES" dirty="0" smtClean="0">
                <a:latin typeface="+mn-lt"/>
                <a:cs typeface="Arial Unicode MS"/>
              </a:rPr>
              <a:t>Un</a:t>
            </a:r>
            <a:r>
              <a:rPr lang="es-ES" spc="9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registro</a:t>
            </a:r>
            <a:r>
              <a:rPr lang="es-ES" spc="10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digital</a:t>
            </a:r>
            <a:r>
              <a:rPr lang="es-ES" spc="10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que</a:t>
            </a:r>
            <a:r>
              <a:rPr lang="es-ES" spc="10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se</a:t>
            </a:r>
            <a:r>
              <a:rPr lang="es-ES" spc="10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guarda</a:t>
            </a:r>
            <a:r>
              <a:rPr lang="es-ES" spc="10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en</a:t>
            </a:r>
            <a:r>
              <a:rPr lang="es-ES" spc="10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formato</a:t>
            </a:r>
            <a:r>
              <a:rPr lang="es-ES" spc="100" dirty="0" smtClean="0">
                <a:latin typeface="+mn-lt"/>
                <a:cs typeface="Arial Unicode MS"/>
              </a:rPr>
              <a:t> </a:t>
            </a:r>
            <a:r>
              <a:rPr lang="es-ES" spc="-35" dirty="0" smtClean="0">
                <a:latin typeface="+mn-lt"/>
                <a:cs typeface="Arial Unicode MS"/>
              </a:rPr>
              <a:t>COMTRADE</a:t>
            </a:r>
            <a:r>
              <a:rPr lang="es-ES" spc="10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consta</a:t>
            </a:r>
            <a:r>
              <a:rPr lang="es-ES" spc="10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95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tres</a:t>
            </a:r>
            <a:r>
              <a:rPr lang="es-ES" spc="10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archivos.</a:t>
            </a:r>
            <a:r>
              <a:rPr lang="es-ES" spc="10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Los</a:t>
            </a:r>
            <a:r>
              <a:rPr lang="es-ES" spc="10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archivos</a:t>
            </a:r>
            <a:r>
              <a:rPr lang="es-ES" spc="10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son</a:t>
            </a:r>
            <a:r>
              <a:rPr lang="es-ES" spc="100" dirty="0" smtClean="0">
                <a:latin typeface="+mn-lt"/>
                <a:cs typeface="Arial Unicode MS"/>
              </a:rPr>
              <a:t> </a:t>
            </a:r>
            <a:r>
              <a:rPr lang="es-ES" spc="-10" dirty="0" smtClean="0">
                <a:latin typeface="+mn-lt"/>
                <a:cs typeface="Arial Unicode MS"/>
              </a:rPr>
              <a:t>encabezado, </a:t>
            </a:r>
            <a:r>
              <a:rPr lang="es-ES" dirty="0" smtClean="0">
                <a:latin typeface="+mn-lt"/>
                <a:cs typeface="Arial Unicode MS"/>
              </a:rPr>
              <a:t>configuración</a:t>
            </a:r>
            <a:r>
              <a:rPr lang="es-ES" spc="11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y</a:t>
            </a:r>
            <a:r>
              <a:rPr lang="es-ES" spc="114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datos.</a:t>
            </a:r>
            <a:r>
              <a:rPr lang="es-ES" spc="11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Cada</a:t>
            </a:r>
            <a:r>
              <a:rPr lang="es-ES" spc="114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uno</a:t>
            </a:r>
            <a:r>
              <a:rPr lang="es-ES" spc="11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114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estos</a:t>
            </a:r>
            <a:r>
              <a:rPr lang="es-ES" spc="11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archivos</a:t>
            </a:r>
            <a:r>
              <a:rPr lang="es-ES" spc="114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contiene</a:t>
            </a:r>
            <a:r>
              <a:rPr lang="es-ES" spc="11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una</a:t>
            </a:r>
            <a:r>
              <a:rPr lang="es-ES" spc="114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clase</a:t>
            </a:r>
            <a:r>
              <a:rPr lang="es-ES" spc="11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separada</a:t>
            </a:r>
            <a:r>
              <a:rPr lang="es-ES" spc="114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11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información</a:t>
            </a:r>
            <a:r>
              <a:rPr lang="es-ES" spc="114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y</a:t>
            </a:r>
            <a:r>
              <a:rPr lang="es-ES" spc="11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tiene</a:t>
            </a:r>
            <a:r>
              <a:rPr lang="es-ES" spc="114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una</a:t>
            </a:r>
            <a:r>
              <a:rPr lang="es-ES" spc="114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extensión</a:t>
            </a:r>
            <a:r>
              <a:rPr lang="es-ES" spc="110" dirty="0" smtClean="0">
                <a:latin typeface="+mn-lt"/>
                <a:cs typeface="Arial Unicode MS"/>
              </a:rPr>
              <a:t> </a:t>
            </a:r>
            <a:r>
              <a:rPr lang="es-ES" spc="-25" dirty="0" smtClean="0">
                <a:latin typeface="+mn-lt"/>
                <a:cs typeface="Arial Unicode MS"/>
              </a:rPr>
              <a:t>de</a:t>
            </a:r>
            <a:r>
              <a:rPr lang="es-ES" dirty="0" smtClean="0">
                <a:latin typeface="+mn-lt"/>
                <a:cs typeface="Arial Unicode MS"/>
              </a:rPr>
              <a:t> nombre</a:t>
            </a:r>
            <a:r>
              <a:rPr lang="es-ES" spc="114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12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archivo</a:t>
            </a:r>
            <a:r>
              <a:rPr lang="es-ES" spc="12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estándar;</a:t>
            </a:r>
            <a:r>
              <a:rPr lang="es-ES" spc="12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sin</a:t>
            </a:r>
            <a:r>
              <a:rPr lang="es-ES" spc="12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embargo,</a:t>
            </a:r>
            <a:r>
              <a:rPr lang="es-ES" spc="12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todos</a:t>
            </a:r>
            <a:r>
              <a:rPr lang="es-ES" spc="114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estos</a:t>
            </a:r>
            <a:r>
              <a:rPr lang="es-ES" spc="12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archivos</a:t>
            </a:r>
            <a:r>
              <a:rPr lang="es-ES" spc="12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tienen</a:t>
            </a:r>
            <a:r>
              <a:rPr lang="es-ES" spc="12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el</a:t>
            </a:r>
            <a:r>
              <a:rPr lang="es-ES" spc="12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mismo</a:t>
            </a:r>
            <a:r>
              <a:rPr lang="es-ES" spc="12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nombre</a:t>
            </a:r>
            <a:r>
              <a:rPr lang="es-ES" spc="114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12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archivo.</a:t>
            </a:r>
            <a:r>
              <a:rPr lang="es-ES" spc="120" dirty="0" smtClean="0">
                <a:latin typeface="+mn-lt"/>
                <a:cs typeface="Arial Unicode MS"/>
              </a:rPr>
              <a:t> </a:t>
            </a:r>
            <a:r>
              <a:rPr lang="es-ES" spc="-10" dirty="0" smtClean="0">
                <a:latin typeface="+mn-lt"/>
                <a:cs typeface="Arial Unicode MS"/>
              </a:rPr>
              <a:t>En</a:t>
            </a:r>
            <a:r>
              <a:rPr lang="es-ES" spc="12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los</a:t>
            </a:r>
            <a:r>
              <a:rPr lang="es-ES" spc="120" dirty="0" smtClean="0">
                <a:latin typeface="+mn-lt"/>
                <a:cs typeface="Arial Unicode MS"/>
              </a:rPr>
              <a:t> </a:t>
            </a:r>
            <a:r>
              <a:rPr lang="es-ES" spc="-10" dirty="0" smtClean="0">
                <a:latin typeface="+mn-lt"/>
                <a:cs typeface="Arial Unicode MS"/>
              </a:rPr>
              <a:t>siguientes </a:t>
            </a:r>
            <a:r>
              <a:rPr lang="es-ES" dirty="0" smtClean="0">
                <a:latin typeface="+mn-lt"/>
                <a:cs typeface="Arial Unicode MS"/>
              </a:rPr>
              <a:t>párrafos</a:t>
            </a:r>
            <a:r>
              <a:rPr lang="es-ES" spc="9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se</a:t>
            </a:r>
            <a:r>
              <a:rPr lang="es-ES" spc="9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incluye</a:t>
            </a:r>
            <a:r>
              <a:rPr lang="es-ES" spc="9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una</a:t>
            </a:r>
            <a:r>
              <a:rPr lang="es-ES" spc="9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breve</a:t>
            </a:r>
            <a:r>
              <a:rPr lang="es-ES" spc="9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descripción</a:t>
            </a:r>
            <a:r>
              <a:rPr lang="es-ES" spc="9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9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cada</a:t>
            </a:r>
            <a:r>
              <a:rPr lang="es-ES" spc="9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uno</a:t>
            </a:r>
            <a:r>
              <a:rPr lang="es-ES" spc="9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de</a:t>
            </a:r>
            <a:r>
              <a:rPr lang="es-ES" spc="90" dirty="0" smtClean="0">
                <a:latin typeface="+mn-lt"/>
                <a:cs typeface="Arial Unicode MS"/>
              </a:rPr>
              <a:t> </a:t>
            </a:r>
            <a:r>
              <a:rPr lang="es-ES" dirty="0" smtClean="0">
                <a:latin typeface="+mn-lt"/>
                <a:cs typeface="Arial Unicode MS"/>
              </a:rPr>
              <a:t>estos</a:t>
            </a:r>
            <a:r>
              <a:rPr lang="es-ES" spc="90" dirty="0" smtClean="0">
                <a:latin typeface="+mn-lt"/>
                <a:cs typeface="Arial Unicode MS"/>
              </a:rPr>
              <a:t> </a:t>
            </a:r>
            <a:r>
              <a:rPr lang="es-ES" spc="-10" dirty="0" smtClean="0">
                <a:latin typeface="+mn-lt"/>
                <a:cs typeface="Arial Unicode MS"/>
              </a:rPr>
              <a:t>archivos.</a:t>
            </a:r>
            <a:endParaRPr lang="es-ES" dirty="0" smtClean="0">
              <a:latin typeface="+mn-lt"/>
              <a:cs typeface="Arial Unicode MS"/>
            </a:endParaRPr>
          </a:p>
          <a:p>
            <a:pPr marL="12700" marR="5080" algn="just">
              <a:lnSpc>
                <a:spcPct val="135400"/>
              </a:lnSpc>
              <a:spcBef>
                <a:spcPts val="1150"/>
              </a:spcBef>
            </a:pPr>
            <a:endParaRPr lang="es-ES" dirty="0" smtClean="0">
              <a:latin typeface="+mn-lt"/>
              <a:cs typeface="Arial Unicode MS"/>
            </a:endParaRPr>
          </a:p>
          <a:p>
            <a:pPr marL="12700" marR="80645">
              <a:lnSpc>
                <a:spcPct val="127800"/>
              </a:lnSpc>
              <a:spcBef>
                <a:spcPts val="1295"/>
              </a:spcBef>
            </a:pPr>
            <a:endParaRPr sz="9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25448809" y="9297569"/>
            <a:ext cx="60628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pc="-25" dirty="0"/>
              <a:t>6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5816600" y="576069"/>
            <a:ext cx="5885180" cy="1343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11430" algn="r">
              <a:spcBef>
                <a:spcPts val="95"/>
              </a:spcBef>
            </a:pPr>
            <a:r>
              <a:rPr sz="1100" i="1" spc="-20" dirty="0">
                <a:latin typeface="Trebuchet MS"/>
                <a:cs typeface="Trebuchet MS"/>
              </a:rPr>
              <a:t>Capítulo</a:t>
            </a:r>
            <a:r>
              <a:rPr sz="1100" i="1" spc="-45" dirty="0">
                <a:latin typeface="Trebuchet MS"/>
                <a:cs typeface="Trebuchet MS"/>
              </a:rPr>
              <a:t> </a:t>
            </a:r>
            <a:r>
              <a:rPr sz="1100" i="1" dirty="0">
                <a:latin typeface="Trebuchet MS"/>
                <a:cs typeface="Trebuchet MS"/>
              </a:rPr>
              <a:t>2</a:t>
            </a:r>
            <a:r>
              <a:rPr sz="1100" i="1" spc="-40" dirty="0">
                <a:latin typeface="Trebuchet MS"/>
                <a:cs typeface="Trebuchet MS"/>
              </a:rPr>
              <a:t> </a:t>
            </a:r>
            <a:r>
              <a:rPr sz="1100" i="1" spc="114" dirty="0">
                <a:latin typeface="Trebuchet MS"/>
                <a:cs typeface="Trebuchet MS"/>
              </a:rPr>
              <a:t>–</a:t>
            </a:r>
            <a:r>
              <a:rPr sz="1100" i="1" spc="-40" dirty="0">
                <a:latin typeface="Trebuchet MS"/>
                <a:cs typeface="Trebuchet MS"/>
              </a:rPr>
              <a:t> </a:t>
            </a:r>
            <a:r>
              <a:rPr sz="1100" i="1" spc="-10" dirty="0">
                <a:latin typeface="Trebuchet MS"/>
                <a:cs typeface="Trebuchet MS"/>
              </a:rPr>
              <a:t>COMTRADE</a:t>
            </a:r>
            <a:endParaRPr sz="1100" dirty="0">
              <a:latin typeface="Trebuchet MS"/>
              <a:cs typeface="Trebuchet MS"/>
            </a:endParaRPr>
          </a:p>
          <a:p>
            <a:pPr>
              <a:spcBef>
                <a:spcPts val="10"/>
              </a:spcBef>
            </a:pPr>
            <a:endParaRPr sz="1850" dirty="0">
              <a:latin typeface="Trebuchet MS"/>
              <a:cs typeface="Trebuchet MS"/>
            </a:endParaRPr>
          </a:p>
          <a:p>
            <a:pPr marL="12700" marR="5080">
              <a:lnSpc>
                <a:spcPct val="143800"/>
              </a:lnSpc>
            </a:pPr>
            <a:r>
              <a:rPr sz="800" spc="-30" dirty="0">
                <a:latin typeface="Arial Unicode MS"/>
                <a:cs typeface="Arial Unicode MS"/>
              </a:rPr>
              <a:t>El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encabezado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texto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spc="-20" dirty="0">
                <a:latin typeface="Arial Unicode MS"/>
                <a:cs typeface="Arial Unicode MS"/>
              </a:rPr>
              <a:t>ASCII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que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crea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manualmente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desde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editor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texto.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spc="-30" dirty="0">
                <a:latin typeface="Arial Unicode MS"/>
                <a:cs typeface="Arial Unicode MS"/>
              </a:rPr>
              <a:t>El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del</a:t>
            </a:r>
            <a:r>
              <a:rPr sz="800" dirty="0">
                <a:latin typeface="Arial Unicode MS"/>
                <a:cs typeface="Arial Unicode MS"/>
              </a:rPr>
              <a:t> archivo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del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encabezado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está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designado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por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extensión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".HDR"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hay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formato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específico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organizar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contenido </a:t>
            </a:r>
            <a:r>
              <a:rPr sz="800" dirty="0">
                <a:latin typeface="Arial Unicode MS"/>
                <a:cs typeface="Arial Unicode MS"/>
              </a:rPr>
              <a:t>del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archivo.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spc="-30" dirty="0">
                <a:latin typeface="Arial Unicode MS"/>
                <a:cs typeface="Arial Unicode MS"/>
              </a:rPr>
              <a:t>El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contenido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del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puede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contener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cualquier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descripción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observación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analítica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sobre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registro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digital.</a:t>
            </a:r>
            <a:r>
              <a:rPr sz="800" spc="200" dirty="0">
                <a:latin typeface="Arial Unicode MS"/>
                <a:cs typeface="Arial Unicode MS"/>
              </a:rPr>
              <a:t> </a:t>
            </a:r>
            <a:r>
              <a:rPr sz="800" spc="-30" dirty="0">
                <a:latin typeface="Arial Unicode MS"/>
                <a:cs typeface="Arial Unicode MS"/>
              </a:rPr>
              <a:t>El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encabezado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solo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útil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usuario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procesado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por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programas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aplicación.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ejemplo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del</a:t>
            </a:r>
            <a:r>
              <a:rPr sz="800" spc="4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encabezado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muestra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figura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spc="-20" dirty="0">
                <a:latin typeface="Arial Unicode MS"/>
                <a:cs typeface="Arial Unicode MS"/>
              </a:rPr>
              <a:t>2.1.</a:t>
            </a:r>
            <a:endParaRPr sz="800" dirty="0">
              <a:latin typeface="Arial Unicode MS"/>
              <a:cs typeface="Arial Unicode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69000" y="2011679"/>
            <a:ext cx="4754880" cy="228600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53975" rIns="0" bIns="0" rtlCol="0">
            <a:spAutoFit/>
          </a:bodyPr>
          <a:lstStyle/>
          <a:p>
            <a:pPr marL="17780">
              <a:spcBef>
                <a:spcPts val="425"/>
              </a:spcBef>
            </a:pPr>
            <a:r>
              <a:rPr sz="700" dirty="0">
                <a:latin typeface="Arial Unicode MS"/>
                <a:cs typeface="Arial Unicode MS"/>
              </a:rPr>
              <a:t>Información</a:t>
            </a:r>
            <a:r>
              <a:rPr sz="700" spc="14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14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forma</a:t>
            </a:r>
            <a:r>
              <a:rPr sz="700" spc="14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145" dirty="0">
                <a:latin typeface="Arial Unicode MS"/>
                <a:cs typeface="Arial Unicode MS"/>
              </a:rPr>
              <a:t> </a:t>
            </a:r>
            <a:r>
              <a:rPr sz="700" spc="-10" dirty="0">
                <a:latin typeface="Arial Unicode MS"/>
                <a:cs typeface="Arial Unicode MS"/>
              </a:rPr>
              <a:t>onda:</a:t>
            </a:r>
            <a:endParaRPr sz="700">
              <a:latin typeface="Arial Unicode MS"/>
              <a:cs typeface="Arial Unicode MS"/>
            </a:endParaRPr>
          </a:p>
          <a:p>
            <a:pPr marL="124460" marR="1901825">
              <a:lnSpc>
                <a:spcPct val="122400"/>
              </a:lnSpc>
              <a:spcBef>
                <a:spcPts val="55"/>
              </a:spcBef>
            </a:pPr>
            <a:r>
              <a:rPr sz="850" dirty="0">
                <a:latin typeface="Arial Unicode MS"/>
                <a:cs typeface="Arial Unicode MS"/>
              </a:rPr>
              <a:t>Estación:</a:t>
            </a:r>
            <a:r>
              <a:rPr sz="850" spc="-5" dirty="0">
                <a:latin typeface="Arial Unicode MS"/>
                <a:cs typeface="Arial Unicode MS"/>
              </a:rPr>
              <a:t> </a:t>
            </a:r>
            <a:r>
              <a:rPr sz="850" spc="-60" dirty="0">
                <a:latin typeface="Arial Unicode MS"/>
                <a:cs typeface="Arial Unicode MS"/>
              </a:rPr>
              <a:t>EJEMPLO</a:t>
            </a:r>
            <a:r>
              <a:rPr sz="850" spc="-5" dirty="0">
                <a:latin typeface="Arial Unicode MS"/>
                <a:cs typeface="Arial Unicode MS"/>
              </a:rPr>
              <a:t> </a:t>
            </a:r>
            <a:r>
              <a:rPr sz="850" spc="-35" dirty="0">
                <a:latin typeface="Arial Unicode MS"/>
                <a:cs typeface="Arial Unicode MS"/>
              </a:rPr>
              <a:t>ESTACIÓN</a:t>
            </a:r>
            <a:r>
              <a:rPr sz="850" dirty="0">
                <a:latin typeface="Arial Unicode MS"/>
                <a:cs typeface="Arial Unicode MS"/>
              </a:rPr>
              <a:t> NO.</a:t>
            </a:r>
            <a:r>
              <a:rPr sz="850" spc="-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1</a:t>
            </a:r>
            <a:r>
              <a:rPr sz="850" spc="-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DAU 32</a:t>
            </a:r>
            <a:r>
              <a:rPr sz="850" spc="-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</a:t>
            </a:r>
            <a:r>
              <a:rPr sz="850" spc="-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Tiempo </a:t>
            </a:r>
            <a:r>
              <a:rPr sz="850" dirty="0">
                <a:latin typeface="Arial Unicode MS"/>
                <a:cs typeface="Arial Unicode MS"/>
              </a:rPr>
              <a:t>previo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falla: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18/01/1992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10:02:02.191</a:t>
            </a:r>
            <a:endParaRPr sz="850">
              <a:latin typeface="Arial Unicode MS"/>
              <a:cs typeface="Arial Unicode MS"/>
            </a:endParaRPr>
          </a:p>
          <a:p>
            <a:pPr marL="124460" marR="2725420">
              <a:lnSpc>
                <a:spcPts val="1260"/>
              </a:lnSpc>
              <a:spcBef>
                <a:spcPts val="95"/>
              </a:spcBef>
            </a:pPr>
            <a:r>
              <a:rPr sz="750" dirty="0">
                <a:latin typeface="Arial Unicode MS"/>
                <a:cs typeface="Arial Unicode MS"/>
              </a:rPr>
              <a:t>Tiempo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falla: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18/01/1992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10:02:02.270</a:t>
            </a:r>
            <a:r>
              <a:rPr sz="750" dirty="0">
                <a:latin typeface="Arial Unicode MS"/>
                <a:cs typeface="Arial Unicode MS"/>
              </a:rPr>
              <a:t> Tiempo</a:t>
            </a:r>
            <a:r>
              <a:rPr sz="750" spc="15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5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guardado:</a:t>
            </a:r>
            <a:r>
              <a:rPr sz="750" spc="15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28/06/1995</a:t>
            </a:r>
            <a:r>
              <a:rPr sz="750" spc="150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02:35:12</a:t>
            </a:r>
            <a:r>
              <a:rPr sz="750" dirty="0">
                <a:latin typeface="Arial Unicode MS"/>
                <a:cs typeface="Arial Unicode MS"/>
              </a:rPr>
              <a:t> Tiempo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proceso: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07/04/1998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13:11:18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25"/>
              </a:spcBef>
            </a:pPr>
            <a:endParaRPr sz="900">
              <a:latin typeface="Arial Unicode MS"/>
              <a:cs typeface="Arial Unicode MS"/>
            </a:endParaRPr>
          </a:p>
          <a:p>
            <a:pPr marL="17780"/>
            <a:r>
              <a:rPr sz="700" dirty="0">
                <a:latin typeface="Arial Unicode MS"/>
                <a:cs typeface="Arial Unicode MS"/>
              </a:rPr>
              <a:t>Resumen</a:t>
            </a:r>
            <a:r>
              <a:rPr sz="700" spc="6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6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actividad</a:t>
            </a:r>
            <a:r>
              <a:rPr sz="700" spc="6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60" dirty="0">
                <a:latin typeface="Arial Unicode MS"/>
                <a:cs typeface="Arial Unicode MS"/>
              </a:rPr>
              <a:t> </a:t>
            </a:r>
            <a:r>
              <a:rPr sz="700" spc="-10" dirty="0">
                <a:latin typeface="Arial Unicode MS"/>
                <a:cs typeface="Arial Unicode MS"/>
              </a:rPr>
              <a:t>eventos/sensores:</a:t>
            </a:r>
            <a:endParaRPr sz="700">
              <a:latin typeface="Arial Unicode MS"/>
              <a:cs typeface="Arial Unicode MS"/>
            </a:endParaRPr>
          </a:p>
          <a:p>
            <a:pPr marL="17780">
              <a:spcBef>
                <a:spcPts val="204"/>
              </a:spcBef>
            </a:pPr>
            <a:r>
              <a:rPr sz="900" dirty="0">
                <a:latin typeface="Arial Unicode MS"/>
                <a:cs typeface="Arial Unicode MS"/>
              </a:rPr>
              <a:t>&gt;</a:t>
            </a:r>
            <a:r>
              <a:rPr sz="900" spc="2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Fst</a:t>
            </a:r>
            <a:r>
              <a:rPr sz="900" spc="2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Lst</a:t>
            </a:r>
            <a:r>
              <a:rPr sz="900" spc="20" dirty="0">
                <a:latin typeface="Arial Unicode MS"/>
                <a:cs typeface="Arial Unicode MS"/>
              </a:rPr>
              <a:t> </a:t>
            </a:r>
            <a:r>
              <a:rPr sz="900" spc="-20" dirty="0">
                <a:latin typeface="Arial Unicode MS"/>
                <a:cs typeface="Arial Unicode MS"/>
              </a:rPr>
              <a:t>Fst-</a:t>
            </a:r>
            <a:r>
              <a:rPr sz="900" dirty="0">
                <a:latin typeface="Arial Unicode MS"/>
                <a:cs typeface="Arial Unicode MS"/>
              </a:rPr>
              <a:t>Cambiar</a:t>
            </a:r>
            <a:r>
              <a:rPr sz="900" spc="2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N</a:t>
            </a:r>
            <a:r>
              <a:rPr sz="900" spc="325" dirty="0">
                <a:latin typeface="Arial Unicode MS"/>
                <a:cs typeface="Arial Unicode MS"/>
              </a:rPr>
              <a:t>  </a:t>
            </a:r>
            <a:r>
              <a:rPr sz="900" dirty="0">
                <a:latin typeface="Arial Unicode MS"/>
                <a:cs typeface="Arial Unicode MS"/>
              </a:rPr>
              <a:t>Lst-Change</a:t>
            </a:r>
            <a:r>
              <a:rPr sz="900" spc="2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Cambios</a:t>
            </a:r>
            <a:r>
              <a:rPr sz="900" spc="20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Descripción</a:t>
            </a:r>
            <a:endParaRPr sz="900">
              <a:latin typeface="Arial Unicode MS"/>
              <a:cs typeface="Arial Unicode MS"/>
            </a:endParaRPr>
          </a:p>
          <a:p>
            <a:pPr marL="332105">
              <a:spcBef>
                <a:spcPts val="45"/>
              </a:spcBef>
              <a:tabLst>
                <a:tab pos="2508250" algn="l"/>
              </a:tabLst>
            </a:pPr>
            <a:r>
              <a:rPr sz="1000" dirty="0">
                <a:latin typeface="Arial Unicode MS"/>
                <a:cs typeface="Arial Unicode MS"/>
              </a:rPr>
              <a:t>N</a:t>
            </a:r>
            <a:r>
              <a:rPr sz="1000" spc="3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10:02:02.279</a:t>
            </a:r>
            <a:r>
              <a:rPr sz="1000" spc="3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10:02:02.321</a:t>
            </a:r>
            <a:r>
              <a:rPr sz="1000" spc="30" dirty="0">
                <a:latin typeface="Arial Unicode MS"/>
                <a:cs typeface="Arial Unicode MS"/>
              </a:rPr>
              <a:t> </a:t>
            </a:r>
            <a:r>
              <a:rPr sz="1000" spc="-25" dirty="0">
                <a:latin typeface="Arial Unicode MS"/>
                <a:cs typeface="Arial Unicode MS"/>
              </a:rPr>
              <a:t>016</a:t>
            </a:r>
            <a:r>
              <a:rPr sz="1000" dirty="0">
                <a:latin typeface="Arial Unicode MS"/>
                <a:cs typeface="Arial Unicode MS"/>
              </a:rPr>
              <a:t>	</a:t>
            </a:r>
            <a:r>
              <a:rPr sz="1050" dirty="0">
                <a:latin typeface="Arial Unicode MS"/>
                <a:cs typeface="Arial Unicode MS"/>
              </a:rPr>
              <a:t>1-</a:t>
            </a:r>
            <a:r>
              <a:rPr sz="1050" spc="-70" dirty="0">
                <a:latin typeface="Arial Unicode MS"/>
                <a:cs typeface="Arial Unicode MS"/>
              </a:rPr>
              <a:t>PCB</a:t>
            </a:r>
            <a:r>
              <a:rPr sz="1050" spc="1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1216</a:t>
            </a:r>
            <a:r>
              <a:rPr sz="1050" spc="15" dirty="0">
                <a:latin typeface="Arial Unicode MS"/>
                <a:cs typeface="Arial Unicode MS"/>
              </a:rPr>
              <a:t> </a:t>
            </a:r>
            <a:r>
              <a:rPr sz="1050" spc="-80" dirty="0">
                <a:latin typeface="Arial Unicode MS"/>
                <a:cs typeface="Arial Unicode MS"/>
              </a:rPr>
              <a:t>EJEMPLO</a:t>
            </a:r>
            <a:r>
              <a:rPr sz="1050" spc="1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1</a:t>
            </a:r>
            <a:r>
              <a:rPr sz="1050" spc="1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2-</a:t>
            </a:r>
            <a:r>
              <a:rPr sz="1050" spc="-25" dirty="0">
                <a:latin typeface="Arial Unicode MS"/>
                <a:cs typeface="Arial Unicode MS"/>
              </a:rPr>
              <a:t>PCB</a:t>
            </a:r>
            <a:endParaRPr sz="1050">
              <a:latin typeface="Arial Unicode MS"/>
              <a:cs typeface="Arial Unicode MS"/>
            </a:endParaRPr>
          </a:p>
          <a:p>
            <a:pPr marL="124460">
              <a:spcBef>
                <a:spcPts val="10"/>
              </a:spcBef>
              <a:tabLst>
                <a:tab pos="2508250" algn="l"/>
              </a:tabLst>
            </a:pPr>
            <a:r>
              <a:rPr sz="450" dirty="0">
                <a:latin typeface="Arial Unicode MS"/>
                <a:cs typeface="Arial Unicode MS"/>
              </a:rPr>
              <a:t>norte</a:t>
            </a:r>
            <a:r>
              <a:rPr sz="450" spc="42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A</a:t>
            </a:r>
            <a:r>
              <a:rPr sz="1000" spc="2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10:02:02.321</a:t>
            </a:r>
            <a:r>
              <a:rPr sz="1000" spc="2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10:02:02.352</a:t>
            </a:r>
            <a:r>
              <a:rPr sz="1000" spc="20" dirty="0">
                <a:latin typeface="Arial Unicode MS"/>
                <a:cs typeface="Arial Unicode MS"/>
              </a:rPr>
              <a:t> </a:t>
            </a:r>
            <a:r>
              <a:rPr sz="1000" spc="-25" dirty="0">
                <a:latin typeface="Arial Unicode MS"/>
                <a:cs typeface="Arial Unicode MS"/>
              </a:rPr>
              <a:t>003</a:t>
            </a:r>
            <a:r>
              <a:rPr sz="1000" dirty="0">
                <a:latin typeface="Arial Unicode MS"/>
                <a:cs typeface="Arial Unicode MS"/>
              </a:rPr>
              <a:t>	</a:t>
            </a:r>
            <a:r>
              <a:rPr sz="1050" dirty="0">
                <a:latin typeface="Arial Unicode MS"/>
                <a:cs typeface="Arial Unicode MS"/>
              </a:rPr>
              <a:t>1226</a:t>
            </a:r>
            <a:r>
              <a:rPr sz="1050" spc="20" dirty="0">
                <a:latin typeface="Arial Unicode MS"/>
                <a:cs typeface="Arial Unicode MS"/>
              </a:rPr>
              <a:t> </a:t>
            </a:r>
            <a:r>
              <a:rPr sz="1050" spc="-80" dirty="0">
                <a:latin typeface="Arial Unicode MS"/>
                <a:cs typeface="Arial Unicode MS"/>
              </a:rPr>
              <a:t>EJEMPLO</a:t>
            </a:r>
            <a:r>
              <a:rPr sz="1050" spc="2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2</a:t>
            </a:r>
            <a:r>
              <a:rPr sz="1050" spc="20" dirty="0">
                <a:latin typeface="Arial Unicode MS"/>
                <a:cs typeface="Arial Unicode MS"/>
              </a:rPr>
              <a:t> </a:t>
            </a:r>
            <a:r>
              <a:rPr sz="1050" spc="-10" dirty="0">
                <a:latin typeface="Arial Unicode MS"/>
                <a:cs typeface="Arial Unicode MS"/>
              </a:rPr>
              <a:t>5-161KV</a:t>
            </a:r>
            <a:endParaRPr sz="1050">
              <a:latin typeface="Arial Unicode MS"/>
              <a:cs typeface="Arial Unicode MS"/>
            </a:endParaRPr>
          </a:p>
          <a:p>
            <a:pPr marL="124460">
              <a:lnSpc>
                <a:spcPts val="1255"/>
              </a:lnSpc>
              <a:spcBef>
                <a:spcPts val="15"/>
              </a:spcBef>
              <a:tabLst>
                <a:tab pos="2508250" algn="l"/>
              </a:tabLst>
            </a:pPr>
            <a:r>
              <a:rPr sz="450" dirty="0">
                <a:latin typeface="Arial Unicode MS"/>
                <a:cs typeface="Arial Unicode MS"/>
              </a:rPr>
              <a:t>norte</a:t>
            </a:r>
            <a:r>
              <a:rPr sz="450" spc="45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N</a:t>
            </a:r>
            <a:r>
              <a:rPr sz="1000" spc="3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10:02:02.262</a:t>
            </a:r>
            <a:r>
              <a:rPr sz="1000" spc="4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10:02:02.643</a:t>
            </a:r>
            <a:r>
              <a:rPr sz="1000" spc="35" dirty="0">
                <a:latin typeface="Arial Unicode MS"/>
                <a:cs typeface="Arial Unicode MS"/>
              </a:rPr>
              <a:t> </a:t>
            </a:r>
            <a:r>
              <a:rPr sz="1000" spc="-25" dirty="0">
                <a:latin typeface="Arial Unicode MS"/>
                <a:cs typeface="Arial Unicode MS"/>
              </a:rPr>
              <a:t>006</a:t>
            </a:r>
            <a:r>
              <a:rPr sz="1000" dirty="0">
                <a:latin typeface="Arial Unicode MS"/>
                <a:cs typeface="Arial Unicode MS"/>
              </a:rPr>
              <a:t>	</a:t>
            </a:r>
            <a:r>
              <a:rPr sz="1050" spc="-35" dirty="0">
                <a:latin typeface="Arial Unicode MS"/>
                <a:cs typeface="Arial Unicode MS"/>
              </a:rPr>
              <a:t>POTENCIAL </a:t>
            </a:r>
            <a:r>
              <a:rPr sz="1050" spc="-50" dirty="0">
                <a:latin typeface="Arial Unicode MS"/>
                <a:cs typeface="Arial Unicode MS"/>
              </a:rPr>
              <a:t>BUS</a:t>
            </a:r>
            <a:r>
              <a:rPr sz="1050" spc="-20" dirty="0">
                <a:latin typeface="Arial Unicode MS"/>
                <a:cs typeface="Arial Unicode MS"/>
              </a:rPr>
              <a:t> UV</a:t>
            </a:r>
            <a:r>
              <a:rPr sz="1050" spc="-30" dirty="0">
                <a:latin typeface="Arial Unicode MS"/>
                <a:cs typeface="Arial Unicode MS"/>
              </a:rPr>
              <a:t> </a:t>
            </a:r>
            <a:r>
              <a:rPr sz="1050" spc="-10" dirty="0">
                <a:latin typeface="Arial Unicode MS"/>
                <a:cs typeface="Arial Unicode MS"/>
              </a:rPr>
              <a:t>6-161KV</a:t>
            </a:r>
            <a:r>
              <a:rPr sz="1050" spc="-25" dirty="0">
                <a:latin typeface="Arial Unicode MS"/>
                <a:cs typeface="Arial Unicode MS"/>
              </a:rPr>
              <a:t> BUS</a:t>
            </a:r>
            <a:endParaRPr sz="1050">
              <a:latin typeface="Arial Unicode MS"/>
              <a:cs typeface="Arial Unicode MS"/>
            </a:endParaRPr>
          </a:p>
          <a:p>
            <a:pPr marL="124460">
              <a:lnSpc>
                <a:spcPts val="1255"/>
              </a:lnSpc>
              <a:tabLst>
                <a:tab pos="2508250" algn="l"/>
              </a:tabLst>
            </a:pPr>
            <a:r>
              <a:rPr sz="450" dirty="0">
                <a:latin typeface="Arial Unicode MS"/>
                <a:cs typeface="Arial Unicode MS"/>
              </a:rPr>
              <a:t>norte</a:t>
            </a:r>
            <a:r>
              <a:rPr sz="450" spc="434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N</a:t>
            </a:r>
            <a:r>
              <a:rPr sz="1000" spc="3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10:02:02.265</a:t>
            </a:r>
            <a:r>
              <a:rPr sz="1000" spc="3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10:02:02.325</a:t>
            </a:r>
            <a:r>
              <a:rPr sz="1000" spc="3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1</a:t>
            </a:r>
            <a:r>
              <a:rPr sz="1000" spc="25" dirty="0">
                <a:latin typeface="Arial Unicode MS"/>
                <a:cs typeface="Arial Unicode MS"/>
              </a:rPr>
              <a:t> </a:t>
            </a:r>
            <a:r>
              <a:rPr sz="1000" spc="-25" dirty="0">
                <a:latin typeface="Arial Unicode MS"/>
                <a:cs typeface="Arial Unicode MS"/>
              </a:rPr>
              <a:t>002</a:t>
            </a:r>
            <a:r>
              <a:rPr sz="1000" dirty="0">
                <a:latin typeface="Arial Unicode MS"/>
                <a:cs typeface="Arial Unicode MS"/>
              </a:rPr>
              <a:t>	</a:t>
            </a:r>
            <a:r>
              <a:rPr sz="1050" spc="-35" dirty="0">
                <a:latin typeface="Arial Unicode MS"/>
                <a:cs typeface="Arial Unicode MS"/>
              </a:rPr>
              <a:t>POTENCIAL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spc="-50" dirty="0">
                <a:latin typeface="Arial Unicode MS"/>
                <a:cs typeface="Arial Unicode MS"/>
              </a:rPr>
              <a:t>UF</a:t>
            </a:r>
            <a:r>
              <a:rPr sz="1050" spc="-10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8-</a:t>
            </a:r>
            <a:r>
              <a:rPr sz="1050" spc="-10" dirty="0">
                <a:latin typeface="Arial Unicode MS"/>
                <a:cs typeface="Arial Unicode MS"/>
              </a:rPr>
              <a:t>DATOS</a:t>
            </a:r>
            <a:endParaRPr sz="1050">
              <a:latin typeface="Arial Unicode MS"/>
              <a:cs typeface="Arial Unicode MS"/>
            </a:endParaRPr>
          </a:p>
          <a:p>
            <a:pPr marL="124460">
              <a:spcBef>
                <a:spcPts val="5"/>
              </a:spcBef>
              <a:tabLst>
                <a:tab pos="2508250" algn="l"/>
              </a:tabLst>
            </a:pPr>
            <a:r>
              <a:rPr sz="450" dirty="0">
                <a:latin typeface="Arial Unicode MS"/>
                <a:cs typeface="Arial Unicode MS"/>
              </a:rPr>
              <a:t>norte</a:t>
            </a:r>
            <a:r>
              <a:rPr sz="450" spc="44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N</a:t>
            </a:r>
            <a:r>
              <a:rPr sz="1000" spc="3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:02:02.374</a:t>
            </a:r>
            <a:r>
              <a:rPr sz="1000" spc="3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10:02:02.375</a:t>
            </a:r>
            <a:r>
              <a:rPr sz="1000" spc="35" dirty="0">
                <a:latin typeface="Arial Unicode MS"/>
                <a:cs typeface="Arial Unicode MS"/>
              </a:rPr>
              <a:t> </a:t>
            </a:r>
            <a:r>
              <a:rPr sz="1000" spc="-25" dirty="0">
                <a:latin typeface="Arial Unicode MS"/>
                <a:cs typeface="Arial Unicode MS"/>
              </a:rPr>
              <a:t>001</a:t>
            </a:r>
            <a:r>
              <a:rPr sz="1000" dirty="0">
                <a:latin typeface="Arial Unicode MS"/>
                <a:cs typeface="Arial Unicode MS"/>
              </a:rPr>
              <a:t>	</a:t>
            </a:r>
            <a:r>
              <a:rPr sz="1050" spc="-55" dirty="0">
                <a:latin typeface="Arial Unicode MS"/>
                <a:cs typeface="Arial Unicode MS"/>
              </a:rPr>
              <a:t>CHECKSUM</a:t>
            </a:r>
            <a:r>
              <a:rPr sz="1050" spc="10" dirty="0">
                <a:latin typeface="Arial Unicode MS"/>
                <a:cs typeface="Arial Unicode MS"/>
              </a:rPr>
              <a:t> </a:t>
            </a:r>
            <a:r>
              <a:rPr sz="1050" spc="-100" dirty="0">
                <a:latin typeface="Arial Unicode MS"/>
                <a:cs typeface="Arial Unicode MS"/>
              </a:rPr>
              <a:t>ERROR</a:t>
            </a:r>
            <a:r>
              <a:rPr sz="1050" spc="10" dirty="0">
                <a:latin typeface="Arial Unicode MS"/>
                <a:cs typeface="Arial Unicode MS"/>
              </a:rPr>
              <a:t> </a:t>
            </a:r>
            <a:r>
              <a:rPr sz="1050" spc="-25" dirty="0">
                <a:latin typeface="Arial Unicode MS"/>
                <a:cs typeface="Arial Unicode MS"/>
              </a:rPr>
              <a:t>N/C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56301" y="4389629"/>
            <a:ext cx="5981065" cy="3515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>
              <a:spcBef>
                <a:spcPts val="100"/>
              </a:spcBef>
            </a:pPr>
            <a:r>
              <a:rPr sz="1000" b="1" dirty="0">
                <a:latin typeface="Arial"/>
                <a:cs typeface="Arial"/>
              </a:rPr>
              <a:t>Figura</a:t>
            </a:r>
            <a:r>
              <a:rPr sz="1000" b="1" spc="4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2.1</a:t>
            </a:r>
            <a:r>
              <a:rPr sz="1000" b="1" spc="4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Archivo</a:t>
            </a:r>
            <a:r>
              <a:rPr sz="1000" b="1" spc="40" dirty="0">
                <a:latin typeface="Arial"/>
                <a:cs typeface="Arial"/>
              </a:rPr>
              <a:t> </a:t>
            </a:r>
            <a:r>
              <a:rPr sz="1000" b="1" spc="-25" dirty="0">
                <a:latin typeface="Arial"/>
                <a:cs typeface="Arial"/>
              </a:rPr>
              <a:t>COMTRADE</a:t>
            </a:r>
            <a:r>
              <a:rPr sz="1000" b="1" spc="45" dirty="0">
                <a:latin typeface="Arial"/>
                <a:cs typeface="Arial"/>
              </a:rPr>
              <a:t> </a:t>
            </a:r>
            <a:r>
              <a:rPr sz="1000" b="1" spc="-20" dirty="0">
                <a:latin typeface="Arial"/>
                <a:cs typeface="Arial"/>
              </a:rPr>
              <a:t>.HDR</a:t>
            </a:r>
            <a:endParaRPr sz="1000">
              <a:latin typeface="Arial"/>
              <a:cs typeface="Arial"/>
            </a:endParaRPr>
          </a:p>
          <a:p>
            <a:pPr>
              <a:spcBef>
                <a:spcPts val="15"/>
              </a:spcBef>
            </a:pPr>
            <a:endParaRPr sz="1250">
              <a:latin typeface="Arial"/>
              <a:cs typeface="Arial"/>
            </a:endParaRPr>
          </a:p>
          <a:p>
            <a:pPr marL="12700" marR="7620">
              <a:lnSpc>
                <a:spcPct val="127699"/>
              </a:lnSpc>
              <a:spcBef>
                <a:spcPts val="5"/>
              </a:spcBef>
            </a:pPr>
            <a:r>
              <a:rPr sz="900" spc="-30" dirty="0">
                <a:latin typeface="Arial Unicode MS"/>
                <a:cs typeface="Arial Unicode MS"/>
              </a:rPr>
              <a:t>El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archivo</a:t>
            </a:r>
            <a:r>
              <a:rPr sz="900" spc="12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12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configuración</a:t>
            </a:r>
            <a:r>
              <a:rPr sz="900" spc="12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es</a:t>
            </a:r>
            <a:r>
              <a:rPr sz="900" spc="120" dirty="0">
                <a:latin typeface="Arial Unicode MS"/>
                <a:cs typeface="Arial Unicode MS"/>
              </a:rPr>
              <a:t> </a:t>
            </a:r>
            <a:r>
              <a:rPr sz="900" spc="55" dirty="0">
                <a:latin typeface="Arial Unicode MS"/>
                <a:cs typeface="Arial Unicode MS"/>
              </a:rPr>
              <a:t>un</a:t>
            </a:r>
            <a:r>
              <a:rPr sz="900" spc="12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archivo</a:t>
            </a:r>
            <a:r>
              <a:rPr sz="900" spc="12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12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texto</a:t>
            </a:r>
            <a:r>
              <a:rPr sz="900" spc="120" dirty="0">
                <a:latin typeface="Arial Unicode MS"/>
                <a:cs typeface="Arial Unicode MS"/>
              </a:rPr>
              <a:t> </a:t>
            </a:r>
            <a:r>
              <a:rPr sz="900" spc="-25" dirty="0">
                <a:latin typeface="Arial Unicode MS"/>
                <a:cs typeface="Arial Unicode MS"/>
              </a:rPr>
              <a:t>ASCII</a:t>
            </a:r>
            <a:r>
              <a:rPr sz="900" spc="12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que</a:t>
            </a:r>
            <a:r>
              <a:rPr sz="900" spc="120" dirty="0">
                <a:latin typeface="Arial Unicode MS"/>
                <a:cs typeface="Arial Unicode MS"/>
              </a:rPr>
              <a:t> </a:t>
            </a:r>
            <a:r>
              <a:rPr sz="900" spc="55" dirty="0">
                <a:latin typeface="Arial Unicode MS"/>
                <a:cs typeface="Arial Unicode MS"/>
              </a:rPr>
              <a:t>un</a:t>
            </a:r>
            <a:r>
              <a:rPr sz="900" spc="12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programa</a:t>
            </a:r>
            <a:r>
              <a:rPr sz="900" spc="12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informático</a:t>
            </a:r>
            <a:r>
              <a:rPr sz="900" spc="12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crea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automáticamente.</a:t>
            </a:r>
            <a:r>
              <a:rPr sz="900" spc="400" dirty="0">
                <a:latin typeface="Arial Unicode MS"/>
                <a:cs typeface="Arial Unicode MS"/>
              </a:rPr>
              <a:t>  </a:t>
            </a:r>
            <a:r>
              <a:rPr sz="900" spc="-30" dirty="0">
                <a:latin typeface="Arial Unicode MS"/>
                <a:cs typeface="Arial Unicode MS"/>
              </a:rPr>
              <a:t>El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spc="50" dirty="0">
                <a:latin typeface="Arial Unicode MS"/>
                <a:cs typeface="Arial Unicode MS"/>
              </a:rPr>
              <a:t>nombre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del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archivo</a:t>
            </a:r>
            <a:r>
              <a:rPr sz="900" spc="7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se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designa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con</a:t>
            </a:r>
            <a:r>
              <a:rPr sz="900" spc="7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la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extensión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spc="-35" dirty="0">
                <a:latin typeface="Arial Unicode MS"/>
                <a:cs typeface="Arial Unicode MS"/>
              </a:rPr>
              <a:t>“.CFG”</a:t>
            </a:r>
            <a:r>
              <a:rPr sz="900" spc="7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y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el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contenido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del</a:t>
            </a:r>
            <a:r>
              <a:rPr sz="900" spc="7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archivo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se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organiza</a:t>
            </a:r>
            <a:r>
              <a:rPr sz="900" spc="7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en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cuatro </a:t>
            </a:r>
            <a:r>
              <a:rPr sz="900" dirty="0">
                <a:latin typeface="Arial Unicode MS"/>
                <a:cs typeface="Arial Unicode MS"/>
              </a:rPr>
              <a:t>secciones</a:t>
            </a:r>
            <a:r>
              <a:rPr sz="900" spc="9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formateadas.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La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primera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sección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define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el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spc="50" dirty="0">
                <a:latin typeface="Arial Unicode MS"/>
                <a:cs typeface="Arial Unicode MS"/>
              </a:rPr>
              <a:t>nombre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9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la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estación,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el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spc="50" dirty="0">
                <a:latin typeface="Arial Unicode MS"/>
                <a:cs typeface="Arial Unicode MS"/>
              </a:rPr>
              <a:t>número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identificación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spc="-25" dirty="0">
                <a:latin typeface="Arial Unicode MS"/>
                <a:cs typeface="Arial Unicode MS"/>
              </a:rPr>
              <a:t>del </a:t>
            </a:r>
            <a:r>
              <a:rPr sz="900" dirty="0">
                <a:latin typeface="Arial Unicode MS"/>
                <a:cs typeface="Arial Unicode MS"/>
              </a:rPr>
              <a:t>dispositivo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grabación</a:t>
            </a:r>
            <a:r>
              <a:rPr sz="900" spc="12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y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el</a:t>
            </a:r>
            <a:r>
              <a:rPr sz="900" spc="120" dirty="0">
                <a:latin typeface="Arial Unicode MS"/>
                <a:cs typeface="Arial Unicode MS"/>
              </a:rPr>
              <a:t> </a:t>
            </a:r>
            <a:r>
              <a:rPr sz="900" spc="50" dirty="0">
                <a:latin typeface="Arial Unicode MS"/>
                <a:cs typeface="Arial Unicode MS"/>
              </a:rPr>
              <a:t>número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total</a:t>
            </a:r>
            <a:r>
              <a:rPr sz="900" spc="12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canales</a:t>
            </a:r>
            <a:r>
              <a:rPr sz="900" spc="12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entrada</a:t>
            </a:r>
            <a:r>
              <a:rPr sz="900" spc="12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analógicos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y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digitales</a:t>
            </a:r>
            <a:r>
              <a:rPr sz="900" spc="12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en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el</a:t>
            </a:r>
            <a:r>
              <a:rPr sz="900" spc="12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registro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digital.</a:t>
            </a:r>
            <a:r>
              <a:rPr sz="900" spc="120" dirty="0">
                <a:latin typeface="Arial Unicode MS"/>
                <a:cs typeface="Arial Unicode MS"/>
              </a:rPr>
              <a:t> </a:t>
            </a:r>
            <a:r>
              <a:rPr sz="900" spc="-25" dirty="0">
                <a:latin typeface="Arial Unicode MS"/>
                <a:cs typeface="Arial Unicode MS"/>
              </a:rPr>
              <a:t>La </a:t>
            </a:r>
            <a:r>
              <a:rPr sz="900" dirty="0">
                <a:latin typeface="Arial Unicode MS"/>
                <a:cs typeface="Arial Unicode MS"/>
              </a:rPr>
              <a:t>segunda</a:t>
            </a:r>
            <a:r>
              <a:rPr sz="900" spc="10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sección</a:t>
            </a:r>
            <a:r>
              <a:rPr sz="900" spc="10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es</a:t>
            </a:r>
            <a:r>
              <a:rPr sz="900" spc="10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una</a:t>
            </a:r>
            <a:r>
              <a:rPr sz="900" spc="10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lista</a:t>
            </a:r>
            <a:r>
              <a:rPr sz="900" spc="10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10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información</a:t>
            </a:r>
            <a:r>
              <a:rPr sz="900" spc="10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analógica</a:t>
            </a:r>
            <a:r>
              <a:rPr sz="900" spc="10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que</a:t>
            </a:r>
            <a:r>
              <a:rPr sz="900" spc="10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define</a:t>
            </a:r>
            <a:r>
              <a:rPr sz="900" spc="10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el</a:t>
            </a:r>
            <a:r>
              <a:rPr sz="900" spc="10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título,</a:t>
            </a:r>
            <a:r>
              <a:rPr sz="900" spc="10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la</a:t>
            </a:r>
            <a:r>
              <a:rPr sz="900" spc="10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unidad,</a:t>
            </a:r>
            <a:r>
              <a:rPr sz="900" spc="10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el</a:t>
            </a:r>
            <a:r>
              <a:rPr sz="900" spc="10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valor</a:t>
            </a:r>
            <a:r>
              <a:rPr sz="900" spc="10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10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escala,</a:t>
            </a:r>
            <a:r>
              <a:rPr sz="900" spc="10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el</a:t>
            </a:r>
            <a:r>
              <a:rPr sz="900" spc="105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valor </a:t>
            </a:r>
            <a:r>
              <a:rPr sz="900" dirty="0">
                <a:latin typeface="Arial Unicode MS"/>
                <a:cs typeface="Arial Unicode MS"/>
              </a:rPr>
              <a:t>máximo</a:t>
            </a:r>
            <a:r>
              <a:rPr sz="900" spc="7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y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el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valor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mínimo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para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cada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spc="50" dirty="0">
                <a:latin typeface="Arial Unicode MS"/>
                <a:cs typeface="Arial Unicode MS"/>
              </a:rPr>
              <a:t>uno</a:t>
            </a:r>
            <a:r>
              <a:rPr sz="900" spc="7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los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canales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entrada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analógica.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La</a:t>
            </a:r>
            <a:r>
              <a:rPr sz="900" spc="7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tercera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sección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es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una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lista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spc="-25" dirty="0">
                <a:latin typeface="Arial Unicode MS"/>
                <a:cs typeface="Arial Unicode MS"/>
              </a:rPr>
              <a:t>de </a:t>
            </a:r>
            <a:r>
              <a:rPr sz="900" dirty="0">
                <a:latin typeface="Arial Unicode MS"/>
                <a:cs typeface="Arial Unicode MS"/>
              </a:rPr>
              <a:t>información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digital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que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define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el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título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y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el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estado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original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cada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spc="50" dirty="0">
                <a:latin typeface="Arial Unicode MS"/>
                <a:cs typeface="Arial Unicode MS"/>
              </a:rPr>
              <a:t>uno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los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canales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entrada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digital.</a:t>
            </a:r>
            <a:endParaRPr sz="900">
              <a:latin typeface="Arial Unicode MS"/>
              <a:cs typeface="Arial Unicode MS"/>
            </a:endParaRPr>
          </a:p>
          <a:p>
            <a:pPr marL="12700" marR="5080">
              <a:lnSpc>
                <a:spcPct val="127699"/>
              </a:lnSpc>
            </a:pPr>
            <a:r>
              <a:rPr sz="900" dirty="0">
                <a:latin typeface="Arial Unicode MS"/>
                <a:cs typeface="Arial Unicode MS"/>
              </a:rPr>
              <a:t>Finalmente,</a:t>
            </a:r>
            <a:r>
              <a:rPr sz="900" spc="8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la</a:t>
            </a:r>
            <a:r>
              <a:rPr sz="900" spc="8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cuarta</a:t>
            </a:r>
            <a:r>
              <a:rPr sz="900" spc="9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sección</a:t>
            </a:r>
            <a:r>
              <a:rPr sz="900" spc="8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define</a:t>
            </a:r>
            <a:r>
              <a:rPr sz="900" spc="8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la</a:t>
            </a:r>
            <a:r>
              <a:rPr sz="900" spc="9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frecuencia</a:t>
            </a:r>
            <a:r>
              <a:rPr sz="900" spc="8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8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línea,</a:t>
            </a:r>
            <a:r>
              <a:rPr sz="900" spc="9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la</a:t>
            </a:r>
            <a:r>
              <a:rPr sz="900" spc="8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tasa</a:t>
            </a:r>
            <a:r>
              <a:rPr sz="900" spc="8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9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muestreo,</a:t>
            </a:r>
            <a:r>
              <a:rPr sz="900" spc="8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el</a:t>
            </a:r>
            <a:r>
              <a:rPr sz="900" spc="85" dirty="0">
                <a:latin typeface="Arial Unicode MS"/>
                <a:cs typeface="Arial Unicode MS"/>
              </a:rPr>
              <a:t> </a:t>
            </a:r>
            <a:r>
              <a:rPr sz="900" spc="50" dirty="0">
                <a:latin typeface="Arial Unicode MS"/>
                <a:cs typeface="Arial Unicode MS"/>
              </a:rPr>
              <a:t>número</a:t>
            </a:r>
            <a:r>
              <a:rPr sz="900" spc="9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8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muestras,</a:t>
            </a:r>
            <a:r>
              <a:rPr sz="900" spc="8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la</a:t>
            </a:r>
            <a:r>
              <a:rPr sz="900" spc="90" dirty="0">
                <a:latin typeface="Arial Unicode MS"/>
                <a:cs typeface="Arial Unicode MS"/>
              </a:rPr>
              <a:t> </a:t>
            </a:r>
            <a:r>
              <a:rPr sz="900" spc="-20" dirty="0">
                <a:latin typeface="Arial Unicode MS"/>
                <a:cs typeface="Arial Unicode MS"/>
              </a:rPr>
              <a:t>hora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la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primera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muestra,</a:t>
            </a:r>
            <a:r>
              <a:rPr sz="900" spc="8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la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hora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del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spc="50" dirty="0">
                <a:latin typeface="Arial Unicode MS"/>
                <a:cs typeface="Arial Unicode MS"/>
              </a:rPr>
              <a:t>punto</a:t>
            </a:r>
            <a:r>
              <a:rPr sz="900" spc="8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disparo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y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el</a:t>
            </a:r>
            <a:r>
              <a:rPr sz="900" spc="85" dirty="0">
                <a:latin typeface="Arial Unicode MS"/>
                <a:cs typeface="Arial Unicode MS"/>
              </a:rPr>
              <a:t> </a:t>
            </a:r>
            <a:r>
              <a:rPr sz="900" spc="50" dirty="0">
                <a:latin typeface="Arial Unicode MS"/>
                <a:cs typeface="Arial Unicode MS"/>
              </a:rPr>
              <a:t>tipo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archivo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spc="-25" dirty="0">
                <a:latin typeface="Arial Unicode MS"/>
                <a:cs typeface="Arial Unicode MS"/>
              </a:rPr>
              <a:t>(ASCII</a:t>
            </a:r>
            <a:r>
              <a:rPr sz="900" spc="8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o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binario)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para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el</a:t>
            </a:r>
            <a:r>
              <a:rPr sz="900" spc="8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archivo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spc="-25" dirty="0">
                <a:latin typeface="Arial Unicode MS"/>
                <a:cs typeface="Arial Unicode MS"/>
              </a:rPr>
              <a:t>de</a:t>
            </a:r>
            <a:r>
              <a:rPr sz="900" spc="200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datos.</a:t>
            </a:r>
            <a:endParaRPr sz="900">
              <a:latin typeface="Arial Unicode MS"/>
              <a:cs typeface="Arial Unicode MS"/>
            </a:endParaRPr>
          </a:p>
          <a:p>
            <a:pPr>
              <a:spcBef>
                <a:spcPts val="60"/>
              </a:spcBef>
            </a:pPr>
            <a:endParaRPr sz="750">
              <a:latin typeface="Arial Unicode MS"/>
              <a:cs typeface="Arial Unicode MS"/>
            </a:endParaRPr>
          </a:p>
          <a:p>
            <a:pPr marL="12700" marR="62230">
              <a:lnSpc>
                <a:spcPct val="135500"/>
              </a:lnSpc>
            </a:pPr>
            <a:r>
              <a:rPr sz="850" spc="-30" dirty="0">
                <a:latin typeface="Arial Unicode MS"/>
                <a:cs typeface="Arial Unicode MS"/>
              </a:rPr>
              <a:t>El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datos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texto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ASCII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binario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comprimido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programa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computadora </a:t>
            </a:r>
            <a:r>
              <a:rPr sz="850" dirty="0">
                <a:latin typeface="Arial Unicode MS"/>
                <a:cs typeface="Arial Unicode MS"/>
              </a:rPr>
              <a:t>crea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automáticamente.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30" dirty="0">
                <a:latin typeface="Arial Unicode MS"/>
                <a:cs typeface="Arial Unicode MS"/>
              </a:rPr>
              <a:t>El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nombre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datos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designa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extensión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“.DAT”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contenido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archivo </a:t>
            </a:r>
            <a:r>
              <a:rPr sz="850" dirty="0">
                <a:latin typeface="Arial Unicode MS"/>
                <a:cs typeface="Arial Unicode MS"/>
              </a:rPr>
              <a:t>son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valores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datos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reales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canales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entrada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registro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digital.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contenidos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tienen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formato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de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tabla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valores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muestra.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Cada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fila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tabla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contiene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conjunto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valores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separados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por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comas.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dos </a:t>
            </a:r>
            <a:r>
              <a:rPr sz="850" dirty="0">
                <a:latin typeface="Arial Unicode MS"/>
                <a:cs typeface="Arial Unicode MS"/>
              </a:rPr>
              <a:t>primeros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valores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conjunto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son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número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fila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hora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registró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conjunto.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valores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restantes </a:t>
            </a:r>
            <a:r>
              <a:rPr sz="850" dirty="0">
                <a:latin typeface="Arial Unicode MS"/>
                <a:cs typeface="Arial Unicode MS"/>
              </a:rPr>
              <a:t>son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valores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muestra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cada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uno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canales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entrada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analógicos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digitales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registro.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En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figura</a:t>
            </a:r>
            <a:endParaRPr sz="850">
              <a:latin typeface="Arial Unicode MS"/>
              <a:cs typeface="Arial Unicode MS"/>
            </a:endParaRPr>
          </a:p>
          <a:p>
            <a:pPr marL="12700">
              <a:spcBef>
                <a:spcPts val="360"/>
              </a:spcBef>
            </a:pPr>
            <a:r>
              <a:rPr sz="850" dirty="0">
                <a:latin typeface="Arial Unicode MS"/>
                <a:cs typeface="Arial Unicode MS"/>
              </a:rPr>
              <a:t>2.3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muestra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sección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ejemplo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datos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ASCII.</a:t>
            </a:r>
            <a:endParaRPr sz="850">
              <a:latin typeface="Arial Unicode MS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25448809" y="9297569"/>
            <a:ext cx="60628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pc="-25" dirty="0"/>
              <a:t>7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0317989" y="442438"/>
            <a:ext cx="1517015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i="1" spc="-20" dirty="0">
                <a:latin typeface="Trebuchet MS"/>
                <a:cs typeface="Trebuchet MS"/>
              </a:rPr>
              <a:t>Capítulo</a:t>
            </a:r>
            <a:r>
              <a:rPr sz="1100" i="1" spc="-45" dirty="0">
                <a:latin typeface="Trebuchet MS"/>
                <a:cs typeface="Trebuchet MS"/>
              </a:rPr>
              <a:t> </a:t>
            </a:r>
            <a:r>
              <a:rPr sz="1100" i="1" dirty="0">
                <a:latin typeface="Trebuchet MS"/>
                <a:cs typeface="Trebuchet MS"/>
              </a:rPr>
              <a:t>2</a:t>
            </a:r>
            <a:r>
              <a:rPr sz="1100" i="1" spc="-40" dirty="0">
                <a:latin typeface="Trebuchet MS"/>
                <a:cs typeface="Trebuchet MS"/>
              </a:rPr>
              <a:t> </a:t>
            </a:r>
            <a:r>
              <a:rPr sz="1100" i="1" spc="114" dirty="0">
                <a:latin typeface="Trebuchet MS"/>
                <a:cs typeface="Trebuchet MS"/>
              </a:rPr>
              <a:t>–</a:t>
            </a:r>
            <a:r>
              <a:rPr sz="1100" i="1" spc="-40" dirty="0">
                <a:latin typeface="Trebuchet MS"/>
                <a:cs typeface="Trebuchet MS"/>
              </a:rPr>
              <a:t> </a:t>
            </a:r>
            <a:r>
              <a:rPr sz="1100" i="1" spc="-10" dirty="0">
                <a:latin typeface="Trebuchet MS"/>
                <a:cs typeface="Trebuchet MS"/>
              </a:rPr>
              <a:t>COMTRADE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69000" y="914400"/>
            <a:ext cx="4754880" cy="374904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8255" rIns="0" bIns="0" rtlCol="0">
            <a:spAutoFit/>
          </a:bodyPr>
          <a:lstStyle/>
          <a:p>
            <a:pPr marL="17780" marR="2279015">
              <a:lnSpc>
                <a:spcPct val="101000"/>
              </a:lnSpc>
              <a:spcBef>
                <a:spcPts val="65"/>
              </a:spcBef>
            </a:pPr>
            <a:r>
              <a:rPr sz="1050" spc="-80" dirty="0">
                <a:latin typeface="Arial Unicode MS"/>
                <a:cs typeface="Arial Unicode MS"/>
              </a:rPr>
              <a:t>EJEMPLO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-40" dirty="0">
                <a:latin typeface="Arial Unicode MS"/>
                <a:cs typeface="Arial Unicode MS"/>
              </a:rPr>
              <a:t>ESTACIÓN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NO.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1 DAU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32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N,32 </a:t>
            </a:r>
            <a:r>
              <a:rPr sz="1050" spc="-10" dirty="0">
                <a:latin typeface="Arial Unicode MS"/>
                <a:cs typeface="Arial Unicode MS"/>
              </a:rPr>
              <a:t>15,7A,8D</a:t>
            </a:r>
            <a:endParaRPr sz="1050">
              <a:latin typeface="Arial Unicode MS"/>
              <a:cs typeface="Arial Unicode MS"/>
            </a:endParaRPr>
          </a:p>
          <a:p>
            <a:pPr marL="17780">
              <a:spcBef>
                <a:spcPts val="185"/>
              </a:spcBef>
            </a:pPr>
            <a:r>
              <a:rPr sz="850" spc="-10" dirty="0">
                <a:latin typeface="Arial Unicode MS"/>
                <a:cs typeface="Arial Unicode MS"/>
              </a:rPr>
              <a:t>1,161KV</a:t>
            </a:r>
            <a:r>
              <a:rPr sz="850" spc="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01-</a:t>
            </a:r>
            <a:r>
              <a:rPr sz="850" spc="-50" dirty="0">
                <a:latin typeface="Arial Unicode MS"/>
                <a:cs typeface="Arial Unicode MS"/>
              </a:rPr>
              <a:t>G</a:t>
            </a:r>
            <a:r>
              <a:rPr sz="850" spc="25" dirty="0">
                <a:latin typeface="Arial Unicode MS"/>
                <a:cs typeface="Arial Unicode MS"/>
              </a:rPr>
              <a:t> </a:t>
            </a:r>
            <a:r>
              <a:rPr sz="850" spc="-30" dirty="0">
                <a:latin typeface="Arial Unicode MS"/>
                <a:cs typeface="Arial Unicode MS"/>
              </a:rPr>
              <a:t>POTENCIAL</a:t>
            </a:r>
            <a:r>
              <a:rPr sz="850" spc="25" dirty="0">
                <a:latin typeface="Arial Unicode MS"/>
                <a:cs typeface="Arial Unicode MS"/>
              </a:rPr>
              <a:t> </a:t>
            </a:r>
            <a:r>
              <a:rPr sz="850" spc="-45" dirty="0">
                <a:latin typeface="Arial Unicode MS"/>
                <a:cs typeface="Arial Unicode MS"/>
              </a:rPr>
              <a:t>DEL</a:t>
            </a:r>
            <a:r>
              <a:rPr sz="850" spc="2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AUTOBÚS,,,kV,</a:t>
            </a:r>
            <a:r>
              <a:rPr sz="850" spc="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0.479615,0.0,0.0,-</a:t>
            </a:r>
            <a:r>
              <a:rPr sz="850" spc="-10" dirty="0">
                <a:latin typeface="Arial Unicode MS"/>
                <a:cs typeface="Arial Unicode MS"/>
              </a:rPr>
              <a:t>511,511</a:t>
            </a:r>
            <a:endParaRPr sz="850">
              <a:latin typeface="Arial Unicode MS"/>
              <a:cs typeface="Arial Unicode MS"/>
            </a:endParaRPr>
          </a:p>
          <a:p>
            <a:pPr marL="17780">
              <a:spcBef>
                <a:spcPts val="254"/>
              </a:spcBef>
            </a:pPr>
            <a:r>
              <a:rPr sz="850" spc="-10" dirty="0">
                <a:latin typeface="Arial Unicode MS"/>
                <a:cs typeface="Arial Unicode MS"/>
              </a:rPr>
              <a:t>2,161KV</a:t>
            </a:r>
            <a:r>
              <a:rPr sz="850" spc="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02-</a:t>
            </a:r>
            <a:r>
              <a:rPr sz="850" spc="-50" dirty="0">
                <a:latin typeface="Arial Unicode MS"/>
                <a:cs typeface="Arial Unicode MS"/>
              </a:rPr>
              <a:t>G</a:t>
            </a:r>
            <a:r>
              <a:rPr sz="850" spc="25" dirty="0">
                <a:latin typeface="Arial Unicode MS"/>
                <a:cs typeface="Arial Unicode MS"/>
              </a:rPr>
              <a:t> </a:t>
            </a:r>
            <a:r>
              <a:rPr sz="850" spc="-30" dirty="0">
                <a:latin typeface="Arial Unicode MS"/>
                <a:cs typeface="Arial Unicode MS"/>
              </a:rPr>
              <a:t>POTENCIAL</a:t>
            </a:r>
            <a:r>
              <a:rPr sz="850" spc="25" dirty="0">
                <a:latin typeface="Arial Unicode MS"/>
                <a:cs typeface="Arial Unicode MS"/>
              </a:rPr>
              <a:t> </a:t>
            </a:r>
            <a:r>
              <a:rPr sz="850" spc="-45" dirty="0">
                <a:latin typeface="Arial Unicode MS"/>
                <a:cs typeface="Arial Unicode MS"/>
              </a:rPr>
              <a:t>DEL</a:t>
            </a:r>
            <a:r>
              <a:rPr sz="850" spc="2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AUTOBÚS,,,kV,</a:t>
            </a:r>
            <a:r>
              <a:rPr sz="850" spc="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0.479615,0.0,0.0,-</a:t>
            </a:r>
            <a:r>
              <a:rPr sz="850" spc="-10" dirty="0">
                <a:latin typeface="Arial Unicode MS"/>
                <a:cs typeface="Arial Unicode MS"/>
              </a:rPr>
              <a:t>511,511</a:t>
            </a:r>
            <a:endParaRPr sz="850">
              <a:latin typeface="Arial Unicode MS"/>
              <a:cs typeface="Arial Unicode MS"/>
            </a:endParaRPr>
          </a:p>
          <a:p>
            <a:pPr marL="17780">
              <a:spcBef>
                <a:spcPts val="250"/>
              </a:spcBef>
            </a:pPr>
            <a:r>
              <a:rPr sz="850" spc="-10" dirty="0">
                <a:latin typeface="Arial Unicode MS"/>
                <a:cs typeface="Arial Unicode MS"/>
              </a:rPr>
              <a:t>3,161KV</a:t>
            </a:r>
            <a:r>
              <a:rPr sz="850" spc="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03-</a:t>
            </a:r>
            <a:r>
              <a:rPr sz="850" spc="-50" dirty="0">
                <a:latin typeface="Arial Unicode MS"/>
                <a:cs typeface="Arial Unicode MS"/>
              </a:rPr>
              <a:t>G</a:t>
            </a:r>
            <a:r>
              <a:rPr sz="850" spc="25" dirty="0">
                <a:latin typeface="Arial Unicode MS"/>
                <a:cs typeface="Arial Unicode MS"/>
              </a:rPr>
              <a:t> </a:t>
            </a:r>
            <a:r>
              <a:rPr sz="850" spc="-30" dirty="0">
                <a:latin typeface="Arial Unicode MS"/>
                <a:cs typeface="Arial Unicode MS"/>
              </a:rPr>
              <a:t>POTENCIAL</a:t>
            </a:r>
            <a:r>
              <a:rPr sz="850" spc="25" dirty="0">
                <a:latin typeface="Arial Unicode MS"/>
                <a:cs typeface="Arial Unicode MS"/>
              </a:rPr>
              <a:t> </a:t>
            </a:r>
            <a:r>
              <a:rPr sz="850" spc="-45" dirty="0">
                <a:latin typeface="Arial Unicode MS"/>
                <a:cs typeface="Arial Unicode MS"/>
              </a:rPr>
              <a:t>DEL</a:t>
            </a:r>
            <a:r>
              <a:rPr sz="850" spc="2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AUTOBÚS,,,kV,</a:t>
            </a:r>
            <a:r>
              <a:rPr sz="850" spc="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0.479615,0.0,0.0,-</a:t>
            </a:r>
            <a:r>
              <a:rPr sz="850" spc="-10" dirty="0">
                <a:latin typeface="Arial Unicode MS"/>
                <a:cs typeface="Arial Unicode MS"/>
              </a:rPr>
              <a:t>511,511</a:t>
            </a:r>
            <a:endParaRPr sz="850">
              <a:latin typeface="Arial Unicode MS"/>
              <a:cs typeface="Arial Unicode MS"/>
            </a:endParaRPr>
          </a:p>
          <a:p>
            <a:pPr marL="17780">
              <a:spcBef>
                <a:spcPts val="130"/>
              </a:spcBef>
            </a:pPr>
            <a:r>
              <a:rPr sz="950" spc="-10" dirty="0">
                <a:latin typeface="Arial Unicode MS"/>
                <a:cs typeface="Arial Unicode MS"/>
              </a:rPr>
              <a:t>4,161KV</a:t>
            </a:r>
            <a:r>
              <a:rPr sz="950" dirty="0">
                <a:latin typeface="Arial Unicode MS"/>
                <a:cs typeface="Arial Unicode MS"/>
              </a:rPr>
              <a:t> 01 </a:t>
            </a:r>
            <a:r>
              <a:rPr sz="950" spc="-45" dirty="0">
                <a:latin typeface="Arial Unicode MS"/>
                <a:cs typeface="Arial Unicode MS"/>
              </a:rPr>
              <a:t>CORRIENTE,,,</a:t>
            </a:r>
            <a:r>
              <a:rPr sz="950" dirty="0">
                <a:latin typeface="Arial Unicode MS"/>
                <a:cs typeface="Arial Unicode MS"/>
              </a:rPr>
              <a:t> A, 43.187479,0.0,0.0,-</a:t>
            </a:r>
            <a:r>
              <a:rPr sz="950" spc="-10" dirty="0">
                <a:latin typeface="Arial Unicode MS"/>
                <a:cs typeface="Arial Unicode MS"/>
              </a:rPr>
              <a:t>511,511</a:t>
            </a:r>
            <a:endParaRPr sz="950">
              <a:latin typeface="Arial Unicode MS"/>
              <a:cs typeface="Arial Unicode MS"/>
            </a:endParaRPr>
          </a:p>
          <a:p>
            <a:pPr marL="17780">
              <a:spcBef>
                <a:spcPts val="130"/>
              </a:spcBef>
            </a:pPr>
            <a:r>
              <a:rPr sz="950" spc="-10" dirty="0">
                <a:latin typeface="Arial Unicode MS"/>
                <a:cs typeface="Arial Unicode MS"/>
              </a:rPr>
              <a:t>5,161KV</a:t>
            </a:r>
            <a:r>
              <a:rPr sz="950" dirty="0">
                <a:latin typeface="Arial Unicode MS"/>
                <a:cs typeface="Arial Unicode MS"/>
              </a:rPr>
              <a:t> 02 </a:t>
            </a:r>
            <a:r>
              <a:rPr sz="950" spc="-45" dirty="0">
                <a:latin typeface="Arial Unicode MS"/>
                <a:cs typeface="Arial Unicode MS"/>
              </a:rPr>
              <a:t>CORRIENTE,,,</a:t>
            </a:r>
            <a:r>
              <a:rPr sz="950" dirty="0">
                <a:latin typeface="Arial Unicode MS"/>
                <a:cs typeface="Arial Unicode MS"/>
              </a:rPr>
              <a:t> A, 43.187479,0.0,0.0,-</a:t>
            </a:r>
            <a:r>
              <a:rPr sz="950" spc="-10" dirty="0">
                <a:latin typeface="Arial Unicode MS"/>
                <a:cs typeface="Arial Unicode MS"/>
              </a:rPr>
              <a:t>511,511</a:t>
            </a:r>
            <a:endParaRPr sz="950">
              <a:latin typeface="Arial Unicode MS"/>
              <a:cs typeface="Arial Unicode MS"/>
            </a:endParaRPr>
          </a:p>
          <a:p>
            <a:pPr marL="17780">
              <a:spcBef>
                <a:spcPts val="135"/>
              </a:spcBef>
            </a:pPr>
            <a:r>
              <a:rPr sz="950" spc="-10" dirty="0">
                <a:latin typeface="Arial Unicode MS"/>
                <a:cs typeface="Arial Unicode MS"/>
              </a:rPr>
              <a:t>6,161KV</a:t>
            </a:r>
            <a:r>
              <a:rPr sz="950" dirty="0">
                <a:latin typeface="Arial Unicode MS"/>
                <a:cs typeface="Arial Unicode MS"/>
              </a:rPr>
              <a:t> 03 </a:t>
            </a:r>
            <a:r>
              <a:rPr sz="950" spc="-45" dirty="0">
                <a:latin typeface="Arial Unicode MS"/>
                <a:cs typeface="Arial Unicode MS"/>
              </a:rPr>
              <a:t>CORRIENTE,,,</a:t>
            </a:r>
            <a:r>
              <a:rPr sz="950" dirty="0">
                <a:latin typeface="Arial Unicode MS"/>
                <a:cs typeface="Arial Unicode MS"/>
              </a:rPr>
              <a:t> A, 43.187479,0.0,0.0,-</a:t>
            </a:r>
            <a:r>
              <a:rPr sz="950" spc="-10" dirty="0">
                <a:latin typeface="Arial Unicode MS"/>
                <a:cs typeface="Arial Unicode MS"/>
              </a:rPr>
              <a:t>511,511</a:t>
            </a:r>
            <a:endParaRPr sz="950">
              <a:latin typeface="Arial Unicode MS"/>
              <a:cs typeface="Arial Unicode MS"/>
            </a:endParaRPr>
          </a:p>
          <a:p>
            <a:pPr marL="17780">
              <a:spcBef>
                <a:spcPts val="55"/>
              </a:spcBef>
            </a:pPr>
            <a:r>
              <a:rPr sz="1000" spc="-10" dirty="0">
                <a:latin typeface="Arial Unicode MS"/>
                <a:cs typeface="Arial Unicode MS"/>
              </a:rPr>
              <a:t>7,161KV</a:t>
            </a:r>
            <a:r>
              <a:rPr sz="1000" spc="-5" dirty="0">
                <a:latin typeface="Arial Unicode MS"/>
                <a:cs typeface="Arial Unicode MS"/>
              </a:rPr>
              <a:t> </a:t>
            </a:r>
            <a:r>
              <a:rPr sz="1000" spc="-125" dirty="0">
                <a:latin typeface="Arial Unicode MS"/>
                <a:cs typeface="Arial Unicode MS"/>
              </a:rPr>
              <a:t>RES</a:t>
            </a:r>
            <a:r>
              <a:rPr sz="1000" dirty="0">
                <a:latin typeface="Arial Unicode MS"/>
                <a:cs typeface="Arial Unicode MS"/>
              </a:rPr>
              <a:t> </a:t>
            </a:r>
            <a:r>
              <a:rPr sz="1000" spc="-35" dirty="0">
                <a:latin typeface="Arial Unicode MS"/>
                <a:cs typeface="Arial Unicode MS"/>
              </a:rPr>
              <a:t>CUR.,,,</a:t>
            </a:r>
            <a:r>
              <a:rPr sz="1000" dirty="0">
                <a:latin typeface="Arial Unicode MS"/>
                <a:cs typeface="Arial Unicode MS"/>
              </a:rPr>
              <a:t> A,</a:t>
            </a:r>
            <a:r>
              <a:rPr sz="1000" spc="-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43.187479,0.0,0.0,-</a:t>
            </a:r>
            <a:r>
              <a:rPr sz="1000" spc="-10" dirty="0">
                <a:latin typeface="Arial Unicode MS"/>
                <a:cs typeface="Arial Unicode MS"/>
              </a:rPr>
              <a:t>511,511</a:t>
            </a:r>
            <a:endParaRPr sz="1000">
              <a:latin typeface="Arial Unicode MS"/>
              <a:cs typeface="Arial Unicode MS"/>
            </a:endParaRPr>
          </a:p>
          <a:p>
            <a:pPr marL="17780">
              <a:spcBef>
                <a:spcPts val="25"/>
              </a:spcBef>
            </a:pPr>
            <a:r>
              <a:rPr sz="1050" spc="-35" dirty="0">
                <a:latin typeface="Arial Unicode MS"/>
                <a:cs typeface="Arial Unicode MS"/>
              </a:rPr>
              <a:t>1,PCB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1216 </a:t>
            </a:r>
            <a:r>
              <a:rPr sz="1050" spc="-10" dirty="0">
                <a:latin typeface="Arial Unicode MS"/>
                <a:cs typeface="Arial Unicode MS"/>
              </a:rPr>
              <a:t>EJEMPLO,1</a:t>
            </a:r>
            <a:endParaRPr sz="1050">
              <a:latin typeface="Arial Unicode MS"/>
              <a:cs typeface="Arial Unicode MS"/>
            </a:endParaRPr>
          </a:p>
          <a:p>
            <a:pPr marL="17780">
              <a:spcBef>
                <a:spcPts val="10"/>
              </a:spcBef>
            </a:pPr>
            <a:r>
              <a:rPr sz="1050" dirty="0">
                <a:latin typeface="Arial Unicode MS"/>
                <a:cs typeface="Arial Unicode MS"/>
              </a:rPr>
              <a:t>2,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-70" dirty="0">
                <a:latin typeface="Arial Unicode MS"/>
                <a:cs typeface="Arial Unicode MS"/>
              </a:rPr>
              <a:t>PCB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1226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-65" dirty="0">
                <a:latin typeface="Arial Unicode MS"/>
                <a:cs typeface="Arial Unicode MS"/>
              </a:rPr>
              <a:t>EJEMPLO,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-50" dirty="0">
                <a:latin typeface="Arial Unicode MS"/>
                <a:cs typeface="Arial Unicode MS"/>
              </a:rPr>
              <a:t>1</a:t>
            </a:r>
            <a:endParaRPr sz="1050">
              <a:latin typeface="Arial Unicode MS"/>
              <a:cs typeface="Arial Unicode MS"/>
            </a:endParaRPr>
          </a:p>
          <a:p>
            <a:pPr marL="17780">
              <a:spcBef>
                <a:spcPts val="10"/>
              </a:spcBef>
            </a:pPr>
            <a:r>
              <a:rPr sz="1050" dirty="0">
                <a:latin typeface="Arial Unicode MS"/>
                <a:cs typeface="Arial Unicode MS"/>
              </a:rPr>
              <a:t>3,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-70" dirty="0">
                <a:latin typeface="Arial Unicode MS"/>
                <a:cs typeface="Arial Unicode MS"/>
              </a:rPr>
              <a:t>PCB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1236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-65" dirty="0">
                <a:latin typeface="Arial Unicode MS"/>
                <a:cs typeface="Arial Unicode MS"/>
              </a:rPr>
              <a:t>EJEMPLO,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-50" dirty="0">
                <a:latin typeface="Arial Unicode MS"/>
                <a:cs typeface="Arial Unicode MS"/>
              </a:rPr>
              <a:t>1</a:t>
            </a:r>
            <a:endParaRPr sz="1050">
              <a:latin typeface="Arial Unicode MS"/>
              <a:cs typeface="Arial Unicode MS"/>
            </a:endParaRPr>
          </a:p>
          <a:p>
            <a:pPr marL="17780">
              <a:spcBef>
                <a:spcPts val="140"/>
              </a:spcBef>
            </a:pPr>
            <a:r>
              <a:rPr sz="900" spc="-60" dirty="0">
                <a:latin typeface="Arial Unicode MS"/>
                <a:cs typeface="Arial Unicode MS"/>
              </a:rPr>
              <a:t>COCHE</a:t>
            </a:r>
            <a:r>
              <a:rPr sz="900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4.161KV.</a:t>
            </a:r>
            <a:r>
              <a:rPr sz="900" spc="5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REC,1</a:t>
            </a:r>
            <a:endParaRPr sz="900">
              <a:latin typeface="Arial Unicode MS"/>
              <a:cs typeface="Arial Unicode MS"/>
            </a:endParaRPr>
          </a:p>
          <a:p>
            <a:pPr marL="17780">
              <a:spcBef>
                <a:spcPts val="290"/>
              </a:spcBef>
            </a:pPr>
            <a:r>
              <a:rPr sz="800" spc="-10" dirty="0">
                <a:latin typeface="Arial Unicode MS"/>
                <a:cs typeface="Arial Unicode MS"/>
              </a:rPr>
              <a:t>5,161KV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-30" dirty="0">
                <a:latin typeface="Arial Unicode MS"/>
                <a:cs typeface="Arial Unicode MS"/>
              </a:rPr>
              <a:t>POTENCIAL</a:t>
            </a:r>
            <a:r>
              <a:rPr sz="800" spc="5" dirty="0">
                <a:latin typeface="Arial Unicode MS"/>
                <a:cs typeface="Arial Unicode MS"/>
              </a:rPr>
              <a:t> </a:t>
            </a:r>
            <a:r>
              <a:rPr sz="800" spc="-40" dirty="0">
                <a:latin typeface="Arial Unicode MS"/>
                <a:cs typeface="Arial Unicode MS"/>
              </a:rPr>
              <a:t>DEL</a:t>
            </a:r>
            <a:r>
              <a:rPr sz="800" spc="5" dirty="0">
                <a:latin typeface="Arial Unicode MS"/>
                <a:cs typeface="Arial Unicode MS"/>
              </a:rPr>
              <a:t> </a:t>
            </a:r>
            <a:r>
              <a:rPr sz="800" spc="-30" dirty="0">
                <a:latin typeface="Arial Unicode MS"/>
                <a:cs typeface="Arial Unicode MS"/>
              </a:rPr>
              <a:t>AUTOBÚS</a:t>
            </a:r>
            <a:r>
              <a:rPr sz="800" spc="5" dirty="0">
                <a:latin typeface="Arial Unicode MS"/>
                <a:cs typeface="Arial Unicode MS"/>
              </a:rPr>
              <a:t> </a:t>
            </a:r>
            <a:r>
              <a:rPr sz="800" spc="-20" dirty="0">
                <a:latin typeface="Arial Unicode MS"/>
                <a:cs typeface="Arial Unicode MS"/>
              </a:rPr>
              <a:t>UV,1</a:t>
            </a:r>
            <a:endParaRPr sz="800">
              <a:latin typeface="Arial Unicode MS"/>
              <a:cs typeface="Arial Unicode MS"/>
            </a:endParaRPr>
          </a:p>
          <a:p>
            <a:pPr marL="17780">
              <a:spcBef>
                <a:spcPts val="65"/>
              </a:spcBef>
            </a:pPr>
            <a:r>
              <a:rPr sz="1050" spc="-35" dirty="0">
                <a:latin typeface="Arial Unicode MS"/>
                <a:cs typeface="Arial Unicode MS"/>
              </a:rPr>
              <a:t>POTENCIAL</a:t>
            </a:r>
            <a:r>
              <a:rPr sz="1050" spc="-20" dirty="0">
                <a:latin typeface="Arial Unicode MS"/>
                <a:cs typeface="Arial Unicode MS"/>
              </a:rPr>
              <a:t> </a:t>
            </a:r>
            <a:r>
              <a:rPr sz="1050" spc="-50" dirty="0">
                <a:latin typeface="Arial Unicode MS"/>
                <a:cs typeface="Arial Unicode MS"/>
              </a:rPr>
              <a:t>BUS</a:t>
            </a:r>
            <a:r>
              <a:rPr sz="1050" spc="-20" dirty="0">
                <a:latin typeface="Arial Unicode MS"/>
                <a:cs typeface="Arial Unicode MS"/>
              </a:rPr>
              <a:t> </a:t>
            </a:r>
            <a:r>
              <a:rPr sz="1050" spc="-10" dirty="0">
                <a:latin typeface="Arial Unicode MS"/>
                <a:cs typeface="Arial Unicode MS"/>
              </a:rPr>
              <a:t>6,161KV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UF,1</a:t>
            </a:r>
            <a:endParaRPr sz="1050">
              <a:latin typeface="Arial Unicode MS"/>
              <a:cs typeface="Arial Unicode MS"/>
            </a:endParaRPr>
          </a:p>
          <a:p>
            <a:pPr marL="17780">
              <a:spcBef>
                <a:spcPts val="185"/>
              </a:spcBef>
            </a:pPr>
            <a:r>
              <a:rPr sz="850" dirty="0">
                <a:latin typeface="Arial Unicode MS"/>
                <a:cs typeface="Arial Unicode MS"/>
              </a:rPr>
              <a:t>7,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-40" dirty="0">
                <a:latin typeface="Arial Unicode MS"/>
                <a:cs typeface="Arial Unicode MS"/>
              </a:rPr>
              <a:t>ARRANQUE</a:t>
            </a:r>
            <a:r>
              <a:rPr sz="850" spc="-5" dirty="0">
                <a:latin typeface="Arial Unicode MS"/>
                <a:cs typeface="Arial Unicode MS"/>
              </a:rPr>
              <a:t> </a:t>
            </a:r>
            <a:r>
              <a:rPr sz="850" spc="-50" dirty="0">
                <a:latin typeface="Arial Unicode MS"/>
                <a:cs typeface="Arial Unicode MS"/>
              </a:rPr>
              <a:t>EXTERNO,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-50" dirty="0">
                <a:latin typeface="Arial Unicode MS"/>
                <a:cs typeface="Arial Unicode MS"/>
              </a:rPr>
              <a:t>1</a:t>
            </a:r>
            <a:endParaRPr sz="850">
              <a:latin typeface="Arial Unicode MS"/>
              <a:cs typeface="Arial Unicode MS"/>
            </a:endParaRPr>
          </a:p>
          <a:p>
            <a:pPr marL="17780">
              <a:spcBef>
                <a:spcPts val="455"/>
              </a:spcBef>
            </a:pPr>
            <a:r>
              <a:rPr sz="650" dirty="0">
                <a:latin typeface="Arial Unicode MS"/>
                <a:cs typeface="Arial Unicode MS"/>
              </a:rPr>
              <a:t>8,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-60" dirty="0">
                <a:latin typeface="Arial Unicode MS"/>
                <a:cs typeface="Arial Unicode MS"/>
              </a:rPr>
              <a:t>ERROR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-40" dirty="0">
                <a:latin typeface="Arial Unicode MS"/>
                <a:cs typeface="Arial Unicode MS"/>
              </a:rPr>
              <a:t>DE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-10" dirty="0">
                <a:latin typeface="Arial Unicode MS"/>
                <a:cs typeface="Arial Unicode MS"/>
              </a:rPr>
              <a:t>SUMA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-40" dirty="0">
                <a:latin typeface="Arial Unicode MS"/>
                <a:cs typeface="Arial Unicode MS"/>
              </a:rPr>
              <a:t>DE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-25" dirty="0">
                <a:latin typeface="Arial Unicode MS"/>
                <a:cs typeface="Arial Unicode MS"/>
              </a:rPr>
              <a:t>VERIFICACIÓN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-40" dirty="0">
                <a:latin typeface="Arial Unicode MS"/>
                <a:cs typeface="Arial Unicode MS"/>
              </a:rPr>
              <a:t>DE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-30" dirty="0">
                <a:latin typeface="Arial Unicode MS"/>
                <a:cs typeface="Arial Unicode MS"/>
              </a:rPr>
              <a:t>DATOS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N/C, 0 </a:t>
            </a:r>
            <a:r>
              <a:rPr sz="650" spc="-25" dirty="0">
                <a:latin typeface="Arial Unicode MS"/>
                <a:cs typeface="Arial Unicode MS"/>
              </a:rPr>
              <a:t>60</a:t>
            </a:r>
            <a:endParaRPr sz="650">
              <a:latin typeface="Arial Unicode MS"/>
              <a:cs typeface="Arial Unicode MS"/>
            </a:endParaRPr>
          </a:p>
          <a:p>
            <a:pPr>
              <a:spcBef>
                <a:spcPts val="5"/>
              </a:spcBef>
            </a:pPr>
            <a:endParaRPr sz="750">
              <a:latin typeface="Arial Unicode MS"/>
              <a:cs typeface="Arial Unicode MS"/>
            </a:endParaRPr>
          </a:p>
          <a:p>
            <a:pPr marL="17780"/>
            <a:r>
              <a:rPr sz="1100" spc="15" dirty="0">
                <a:latin typeface="Arial Unicode MS"/>
                <a:cs typeface="Arial Unicode MS"/>
              </a:rPr>
              <a:t>1</a:t>
            </a:r>
            <a:endParaRPr sz="1100">
              <a:latin typeface="Arial Unicode MS"/>
              <a:cs typeface="Arial Unicode MS"/>
            </a:endParaRPr>
          </a:p>
          <a:p>
            <a:pPr marL="17780">
              <a:spcBef>
                <a:spcPts val="130"/>
              </a:spcBef>
            </a:pPr>
            <a:r>
              <a:rPr sz="900" spc="-10" dirty="0">
                <a:latin typeface="Arial Unicode MS"/>
                <a:cs typeface="Arial Unicode MS"/>
              </a:rPr>
              <a:t>5184,47</a:t>
            </a:r>
            <a:endParaRPr sz="900">
              <a:latin typeface="Arial Unicode MS"/>
              <a:cs typeface="Arial Unicode MS"/>
            </a:endParaRPr>
          </a:p>
          <a:p>
            <a:pPr marL="17780">
              <a:spcBef>
                <a:spcPts val="190"/>
              </a:spcBef>
            </a:pPr>
            <a:r>
              <a:rPr sz="900" dirty="0">
                <a:latin typeface="Arial Unicode MS"/>
                <a:cs typeface="Arial Unicode MS"/>
              </a:rPr>
              <a:t>18/01/1992,10:</a:t>
            </a:r>
            <a:r>
              <a:rPr sz="900" spc="10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2:</a:t>
            </a:r>
            <a:r>
              <a:rPr sz="900" spc="100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5.136</a:t>
            </a:r>
            <a:endParaRPr sz="900">
              <a:latin typeface="Arial Unicode MS"/>
              <a:cs typeface="Arial Unicode MS"/>
            </a:endParaRPr>
          </a:p>
          <a:p>
            <a:pPr marL="17780">
              <a:spcBef>
                <a:spcPts val="204"/>
              </a:spcBef>
            </a:pPr>
            <a:r>
              <a:rPr sz="900" dirty="0">
                <a:latin typeface="Arial Unicode MS"/>
                <a:cs typeface="Arial Unicode MS"/>
              </a:rPr>
              <a:t>18/01/1992,10:</a:t>
            </a:r>
            <a:r>
              <a:rPr sz="900" spc="10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2:</a:t>
            </a:r>
            <a:r>
              <a:rPr sz="900" spc="100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5.215</a:t>
            </a:r>
            <a:endParaRPr sz="900">
              <a:latin typeface="Arial Unicode MS"/>
              <a:cs typeface="Arial Unicode MS"/>
            </a:endParaRPr>
          </a:p>
          <a:p>
            <a:pPr marL="17780">
              <a:spcBef>
                <a:spcPts val="204"/>
              </a:spcBef>
            </a:pPr>
            <a:r>
              <a:rPr sz="900" spc="-10" dirty="0">
                <a:latin typeface="Arial Unicode MS"/>
                <a:cs typeface="Arial Unicode MS"/>
              </a:rPr>
              <a:t>ASCII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68491" y="4755388"/>
            <a:ext cx="221996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latin typeface="Arial"/>
                <a:cs typeface="Arial"/>
              </a:rPr>
              <a:t>Figura</a:t>
            </a:r>
            <a:r>
              <a:rPr sz="1000" b="1" spc="4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2.2</a:t>
            </a:r>
            <a:r>
              <a:rPr sz="1000" b="1" spc="4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Archivo</a:t>
            </a:r>
            <a:r>
              <a:rPr sz="1000" b="1" spc="40" dirty="0">
                <a:latin typeface="Arial"/>
                <a:cs typeface="Arial"/>
              </a:rPr>
              <a:t> </a:t>
            </a:r>
            <a:r>
              <a:rPr sz="1000" b="1" spc="-25" dirty="0">
                <a:latin typeface="Arial"/>
                <a:cs typeface="Arial"/>
              </a:rPr>
              <a:t>COMTRADE</a:t>
            </a:r>
            <a:r>
              <a:rPr sz="1000" b="1" spc="45" dirty="0">
                <a:latin typeface="Arial"/>
                <a:cs typeface="Arial"/>
              </a:rPr>
              <a:t> </a:t>
            </a:r>
            <a:r>
              <a:rPr sz="1000" b="1" spc="-30" dirty="0">
                <a:latin typeface="Arial"/>
                <a:cs typeface="Arial"/>
              </a:rPr>
              <a:t>.CFG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69000" y="5212079"/>
            <a:ext cx="4754880" cy="3030958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2225" rIns="0" bIns="0" rtlCol="0">
            <a:spAutoFit/>
          </a:bodyPr>
          <a:lstStyle/>
          <a:p>
            <a:pPr marL="17780">
              <a:spcBef>
                <a:spcPts val="175"/>
              </a:spcBef>
            </a:pPr>
            <a:r>
              <a:rPr sz="950" dirty="0">
                <a:latin typeface="Arial Unicode MS"/>
                <a:cs typeface="Arial Unicode MS"/>
              </a:rPr>
              <a:t>1,192,252,-233,-</a:t>
            </a:r>
            <a:r>
              <a:rPr sz="950" spc="-10" dirty="0">
                <a:latin typeface="Arial Unicode MS"/>
                <a:cs typeface="Arial Unicode MS"/>
              </a:rPr>
              <a:t>19,0,0,0,0,1,1,0,1,1,1,1,0</a:t>
            </a:r>
            <a:endParaRPr sz="950">
              <a:latin typeface="Arial Unicode MS"/>
              <a:cs typeface="Arial Unicode MS"/>
            </a:endParaRPr>
          </a:p>
          <a:p>
            <a:pPr marL="17780">
              <a:spcBef>
                <a:spcPts val="135"/>
              </a:spcBef>
            </a:pPr>
            <a:r>
              <a:rPr sz="950" dirty="0">
                <a:latin typeface="Arial Unicode MS"/>
                <a:cs typeface="Arial Unicode MS"/>
              </a:rPr>
              <a:t>2,384,243,-</a:t>
            </a:r>
            <a:r>
              <a:rPr sz="950" spc="-10" dirty="0">
                <a:latin typeface="Arial Unicode MS"/>
                <a:cs typeface="Arial Unicode MS"/>
              </a:rPr>
              <a:t>243,0,0,0,0,0,1,1,0,1,1,1,1,0</a:t>
            </a:r>
            <a:endParaRPr sz="950">
              <a:latin typeface="Arial Unicode MS"/>
              <a:cs typeface="Arial Unicode MS"/>
            </a:endParaRPr>
          </a:p>
          <a:p>
            <a:pPr marL="17780">
              <a:spcBef>
                <a:spcPts val="105"/>
              </a:spcBef>
            </a:pPr>
            <a:r>
              <a:rPr sz="950" dirty="0">
                <a:latin typeface="Arial Unicode MS"/>
                <a:cs typeface="Arial Unicode MS"/>
              </a:rPr>
              <a:t>3,576,232,-</a:t>
            </a:r>
            <a:r>
              <a:rPr sz="950" spc="-10" dirty="0">
                <a:latin typeface="Arial Unicode MS"/>
                <a:cs typeface="Arial Unicode MS"/>
              </a:rPr>
              <a:t>252,20,0,0,0,0,1,1,0,1,1,1,1,0</a:t>
            </a:r>
            <a:endParaRPr sz="950">
              <a:latin typeface="Arial Unicode MS"/>
              <a:cs typeface="Arial Unicode MS"/>
            </a:endParaRPr>
          </a:p>
          <a:p>
            <a:pPr marL="17780">
              <a:spcBef>
                <a:spcPts val="135"/>
              </a:spcBef>
            </a:pPr>
            <a:r>
              <a:rPr sz="950" dirty="0">
                <a:latin typeface="Arial Unicode MS"/>
                <a:cs typeface="Arial Unicode MS"/>
              </a:rPr>
              <a:t>4,768,220,-</a:t>
            </a:r>
            <a:r>
              <a:rPr sz="950" spc="-10" dirty="0">
                <a:latin typeface="Arial Unicode MS"/>
                <a:cs typeface="Arial Unicode MS"/>
              </a:rPr>
              <a:t>260,40,0,0,0,0,1,1,0,1,1,1,1,0</a:t>
            </a:r>
            <a:endParaRPr sz="950">
              <a:latin typeface="Arial Unicode MS"/>
              <a:cs typeface="Arial Unicode MS"/>
            </a:endParaRPr>
          </a:p>
          <a:p>
            <a:pPr marL="17780">
              <a:spcBef>
                <a:spcPts val="130"/>
              </a:spcBef>
            </a:pPr>
            <a:r>
              <a:rPr sz="950" dirty="0">
                <a:latin typeface="Arial Unicode MS"/>
                <a:cs typeface="Arial Unicode MS"/>
              </a:rPr>
              <a:t>5,960,207,-</a:t>
            </a:r>
            <a:r>
              <a:rPr sz="950" spc="-10" dirty="0">
                <a:latin typeface="Arial Unicode MS"/>
                <a:cs typeface="Arial Unicode MS"/>
              </a:rPr>
              <a:t>267,60,0,0,0,0,1,1,0,1,1,1,1,0</a:t>
            </a:r>
            <a:endParaRPr sz="950">
              <a:latin typeface="Arial Unicode MS"/>
              <a:cs typeface="Arial Unicode MS"/>
            </a:endParaRPr>
          </a:p>
          <a:p>
            <a:pPr marL="17780">
              <a:spcBef>
                <a:spcPts val="110"/>
              </a:spcBef>
            </a:pPr>
            <a:r>
              <a:rPr sz="950" dirty="0">
                <a:latin typeface="Arial Unicode MS"/>
                <a:cs typeface="Arial Unicode MS"/>
              </a:rPr>
              <a:t>6,1152,192,-</a:t>
            </a:r>
            <a:r>
              <a:rPr sz="950" spc="-10" dirty="0">
                <a:latin typeface="Arial Unicode MS"/>
                <a:cs typeface="Arial Unicode MS"/>
              </a:rPr>
              <a:t>273,79,0,0,0,0,1,1,0,1,1,1,1,0</a:t>
            </a:r>
            <a:endParaRPr sz="950">
              <a:latin typeface="Arial Unicode MS"/>
              <a:cs typeface="Arial Unicode MS"/>
            </a:endParaRPr>
          </a:p>
          <a:p>
            <a:pPr marL="17780">
              <a:spcBef>
                <a:spcPts val="130"/>
              </a:spcBef>
            </a:pPr>
            <a:r>
              <a:rPr sz="950" dirty="0">
                <a:latin typeface="Arial Unicode MS"/>
                <a:cs typeface="Arial Unicode MS"/>
              </a:rPr>
              <a:t>7,1344,176,-</a:t>
            </a:r>
            <a:r>
              <a:rPr sz="950" spc="-10" dirty="0">
                <a:latin typeface="Arial Unicode MS"/>
                <a:cs typeface="Arial Unicode MS"/>
              </a:rPr>
              <a:t>276,98,0,0,0,0,1,1,0,1,1,1,1,0</a:t>
            </a:r>
            <a:endParaRPr sz="950">
              <a:latin typeface="Arial Unicode MS"/>
              <a:cs typeface="Arial Unicode MS"/>
            </a:endParaRPr>
          </a:p>
          <a:p>
            <a:pPr marL="17780">
              <a:spcBef>
                <a:spcPts val="130"/>
              </a:spcBef>
            </a:pPr>
            <a:r>
              <a:rPr sz="950" dirty="0">
                <a:latin typeface="Arial Unicode MS"/>
                <a:cs typeface="Arial Unicode MS"/>
              </a:rPr>
              <a:t>8,1536,160,-</a:t>
            </a:r>
            <a:r>
              <a:rPr sz="950" spc="-10" dirty="0">
                <a:latin typeface="Arial Unicode MS"/>
                <a:cs typeface="Arial Unicode MS"/>
              </a:rPr>
              <a:t>279,117,0,0,0,0,1,1,0,1,1,1,1,0</a:t>
            </a:r>
            <a:endParaRPr sz="950">
              <a:latin typeface="Arial Unicode MS"/>
              <a:cs typeface="Arial Unicode MS"/>
            </a:endParaRPr>
          </a:p>
          <a:p>
            <a:pPr marL="17780">
              <a:spcBef>
                <a:spcPts val="110"/>
              </a:spcBef>
            </a:pPr>
            <a:r>
              <a:rPr sz="950" dirty="0">
                <a:latin typeface="Arial Unicode MS"/>
                <a:cs typeface="Arial Unicode MS"/>
              </a:rPr>
              <a:t>9,1728,142,-</a:t>
            </a:r>
            <a:r>
              <a:rPr sz="950" spc="-10" dirty="0">
                <a:latin typeface="Arial Unicode MS"/>
                <a:cs typeface="Arial Unicode MS"/>
              </a:rPr>
              <a:t>280,135,0,0,0,0,1,1,0,1,1,1,1,0</a:t>
            </a:r>
            <a:endParaRPr sz="950">
              <a:latin typeface="Arial Unicode MS"/>
              <a:cs typeface="Arial Unicode MS"/>
            </a:endParaRPr>
          </a:p>
          <a:p>
            <a:pPr marL="17780">
              <a:spcBef>
                <a:spcPts val="135"/>
              </a:spcBef>
            </a:pPr>
            <a:r>
              <a:rPr sz="950" dirty="0">
                <a:latin typeface="Arial Unicode MS"/>
                <a:cs typeface="Arial Unicode MS"/>
              </a:rPr>
              <a:t>10,1920,124,-</a:t>
            </a:r>
            <a:r>
              <a:rPr sz="950" spc="-10" dirty="0">
                <a:latin typeface="Arial Unicode MS"/>
                <a:cs typeface="Arial Unicode MS"/>
              </a:rPr>
              <a:t>279,153,0,0,0,0,1,1,0,1,1,1,1,0</a:t>
            </a:r>
            <a:endParaRPr sz="950">
              <a:latin typeface="Arial Unicode MS"/>
              <a:cs typeface="Arial Unicode MS"/>
            </a:endParaRPr>
          </a:p>
          <a:p>
            <a:pPr marL="17780">
              <a:spcBef>
                <a:spcPts val="130"/>
              </a:spcBef>
            </a:pPr>
            <a:r>
              <a:rPr sz="950" dirty="0">
                <a:latin typeface="Arial Unicode MS"/>
                <a:cs typeface="Arial Unicode MS"/>
              </a:rPr>
              <a:t>11,2112,105,-</a:t>
            </a:r>
            <a:r>
              <a:rPr sz="950" spc="-10" dirty="0">
                <a:latin typeface="Arial Unicode MS"/>
                <a:cs typeface="Arial Unicode MS"/>
              </a:rPr>
              <a:t>277,171,0,0,0,0,1,1,0,1,1,1,1,0</a:t>
            </a:r>
            <a:endParaRPr sz="950">
              <a:latin typeface="Arial Unicode MS"/>
              <a:cs typeface="Arial Unicode MS"/>
            </a:endParaRPr>
          </a:p>
          <a:p>
            <a:pPr marL="17780">
              <a:spcBef>
                <a:spcPts val="130"/>
              </a:spcBef>
            </a:pPr>
            <a:r>
              <a:rPr sz="950" dirty="0">
                <a:latin typeface="Arial Unicode MS"/>
                <a:cs typeface="Arial Unicode MS"/>
              </a:rPr>
              <a:t>12,2304,85,-</a:t>
            </a:r>
            <a:r>
              <a:rPr sz="950" spc="-10" dirty="0">
                <a:latin typeface="Arial Unicode MS"/>
                <a:cs typeface="Arial Unicode MS"/>
              </a:rPr>
              <a:t>274,187,0,0,0,0,1,1,0,1,1,1,1,0</a:t>
            </a:r>
            <a:endParaRPr sz="950">
              <a:latin typeface="Arial Unicode MS"/>
              <a:cs typeface="Arial Unicode MS"/>
            </a:endParaRPr>
          </a:p>
          <a:p>
            <a:pPr marL="17780">
              <a:spcBef>
                <a:spcPts val="110"/>
              </a:spcBef>
            </a:pPr>
            <a:r>
              <a:rPr sz="950" dirty="0">
                <a:latin typeface="Arial Unicode MS"/>
                <a:cs typeface="Arial Unicode MS"/>
              </a:rPr>
              <a:t>13,2496,65,-</a:t>
            </a:r>
            <a:r>
              <a:rPr sz="950" spc="-10" dirty="0">
                <a:latin typeface="Arial Unicode MS"/>
                <a:cs typeface="Arial Unicode MS"/>
              </a:rPr>
              <a:t>269,203,0,0,0,0,1,1,0,1,1,1,1,0</a:t>
            </a:r>
            <a:endParaRPr sz="950">
              <a:latin typeface="Arial Unicode MS"/>
              <a:cs typeface="Arial Unicode MS"/>
            </a:endParaRPr>
          </a:p>
          <a:p>
            <a:pPr marL="17780">
              <a:spcBef>
                <a:spcPts val="130"/>
              </a:spcBef>
            </a:pPr>
            <a:r>
              <a:rPr sz="950" dirty="0">
                <a:latin typeface="Arial Unicode MS"/>
                <a:cs typeface="Arial Unicode MS"/>
              </a:rPr>
              <a:t>14,2688,45,-</a:t>
            </a:r>
            <a:r>
              <a:rPr sz="950" spc="-10" dirty="0">
                <a:latin typeface="Arial Unicode MS"/>
                <a:cs typeface="Arial Unicode MS"/>
              </a:rPr>
              <a:t>263,218,0,0,0,0,1,1,0,1,1,1,1,0</a:t>
            </a:r>
            <a:endParaRPr sz="950">
              <a:latin typeface="Arial Unicode MS"/>
              <a:cs typeface="Arial Unicode MS"/>
            </a:endParaRPr>
          </a:p>
          <a:p>
            <a:pPr marL="17780">
              <a:spcBef>
                <a:spcPts val="135"/>
              </a:spcBef>
            </a:pPr>
            <a:r>
              <a:rPr sz="950" dirty="0">
                <a:latin typeface="Arial Unicode MS"/>
                <a:cs typeface="Arial Unicode MS"/>
              </a:rPr>
              <a:t>15,2880,25,-</a:t>
            </a:r>
            <a:r>
              <a:rPr sz="950" spc="-10" dirty="0">
                <a:latin typeface="Arial Unicode MS"/>
                <a:cs typeface="Arial Unicode MS"/>
              </a:rPr>
              <a:t>255,231,0,0,0,0,1,1,0,1,1,1,1,0</a:t>
            </a:r>
            <a:endParaRPr sz="950">
              <a:latin typeface="Arial Unicode MS"/>
              <a:cs typeface="Arial Unicode MS"/>
            </a:endParaRPr>
          </a:p>
          <a:p>
            <a:pPr marL="17780">
              <a:spcBef>
                <a:spcPts val="105"/>
              </a:spcBef>
            </a:pPr>
            <a:r>
              <a:rPr sz="950" dirty="0">
                <a:latin typeface="Arial Unicode MS"/>
                <a:cs typeface="Arial Unicode MS"/>
              </a:rPr>
              <a:t>16,3072,5,-</a:t>
            </a:r>
            <a:r>
              <a:rPr sz="950" spc="-10" dirty="0">
                <a:latin typeface="Arial Unicode MS"/>
                <a:cs typeface="Arial Unicode MS"/>
              </a:rPr>
              <a:t>246,243,0,0,0,0,1,1,0,1,1,1,1,0</a:t>
            </a:r>
            <a:endParaRPr sz="950">
              <a:latin typeface="Arial Unicode MS"/>
              <a:cs typeface="Arial Unicode MS"/>
            </a:endParaRPr>
          </a:p>
          <a:p>
            <a:pPr marL="17780">
              <a:spcBef>
                <a:spcPts val="135"/>
              </a:spcBef>
            </a:pPr>
            <a:r>
              <a:rPr sz="950" dirty="0">
                <a:latin typeface="Arial Unicode MS"/>
                <a:cs typeface="Arial Unicode MS"/>
              </a:rPr>
              <a:t>17,3264,-16,-</a:t>
            </a:r>
            <a:r>
              <a:rPr sz="950" spc="-10" dirty="0">
                <a:latin typeface="Arial Unicode MS"/>
                <a:cs typeface="Arial Unicode MS"/>
              </a:rPr>
              <a:t>235,253,0,0,0,0,1,1,0,1,1,1,1,0</a:t>
            </a:r>
            <a:endParaRPr sz="950">
              <a:latin typeface="Arial Unicode MS"/>
              <a:cs typeface="Arial Unicode MS"/>
            </a:endParaRPr>
          </a:p>
          <a:p>
            <a:pPr marL="17780">
              <a:spcBef>
                <a:spcPts val="130"/>
              </a:spcBef>
            </a:pPr>
            <a:r>
              <a:rPr sz="950" dirty="0">
                <a:latin typeface="Arial Unicode MS"/>
                <a:cs typeface="Arial Unicode MS"/>
              </a:rPr>
              <a:t>18,3456,-36,-</a:t>
            </a:r>
            <a:r>
              <a:rPr sz="950" spc="-10" dirty="0">
                <a:latin typeface="Arial Unicode MS"/>
                <a:cs typeface="Arial Unicode MS"/>
              </a:rPr>
              <a:t>223,262,0,0,0,0,1,1,0,1,1,1,1,0</a:t>
            </a:r>
            <a:endParaRPr sz="950">
              <a:latin typeface="Arial Unicode MS"/>
              <a:cs typeface="Arial Unicode MS"/>
            </a:endParaRPr>
          </a:p>
          <a:p>
            <a:pPr marL="17780">
              <a:spcBef>
                <a:spcPts val="135"/>
              </a:spcBef>
            </a:pPr>
            <a:r>
              <a:rPr sz="950" dirty="0">
                <a:latin typeface="Arial Unicode MS"/>
                <a:cs typeface="Arial Unicode MS"/>
              </a:rPr>
              <a:t>19,3648,-56,-</a:t>
            </a:r>
            <a:r>
              <a:rPr sz="950" spc="-10" dirty="0">
                <a:latin typeface="Arial Unicode MS"/>
                <a:cs typeface="Arial Unicode MS"/>
              </a:rPr>
              <a:t>210,269,0,0,0,0,1,1,0,1,1,1,1,0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68491" y="8504428"/>
            <a:ext cx="223266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latin typeface="Arial"/>
                <a:cs typeface="Arial"/>
              </a:rPr>
              <a:t>Figura</a:t>
            </a:r>
            <a:r>
              <a:rPr sz="1000" b="1" spc="4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2.3</a:t>
            </a:r>
            <a:r>
              <a:rPr sz="1000" b="1" spc="4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Archivo</a:t>
            </a:r>
            <a:r>
              <a:rPr sz="1000" b="1" spc="40" dirty="0">
                <a:latin typeface="Arial"/>
                <a:cs typeface="Arial"/>
              </a:rPr>
              <a:t> </a:t>
            </a:r>
            <a:r>
              <a:rPr sz="1000" b="1" spc="-25" dirty="0">
                <a:latin typeface="Arial"/>
                <a:cs typeface="Arial"/>
              </a:rPr>
              <a:t>COMTRADE</a:t>
            </a:r>
            <a:r>
              <a:rPr sz="1000" b="1" spc="45" dirty="0">
                <a:latin typeface="Arial"/>
                <a:cs typeface="Arial"/>
              </a:rPr>
              <a:t> </a:t>
            </a:r>
            <a:r>
              <a:rPr sz="1000" b="1" spc="-20" dirty="0">
                <a:latin typeface="Arial"/>
                <a:cs typeface="Arial"/>
              </a:rPr>
              <a:t>.DAT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25448809" y="9297569"/>
            <a:ext cx="60628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pc="-25" dirty="0"/>
              <a:t>8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5956300" y="442438"/>
            <a:ext cx="5919470" cy="1846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45720" algn="r">
              <a:spcBef>
                <a:spcPts val="95"/>
              </a:spcBef>
            </a:pPr>
            <a:r>
              <a:rPr sz="1100" i="1" spc="-20" dirty="0">
                <a:latin typeface="Trebuchet MS"/>
                <a:cs typeface="Trebuchet MS"/>
              </a:rPr>
              <a:t>Capítulo</a:t>
            </a:r>
            <a:r>
              <a:rPr sz="1100" i="1" spc="-45" dirty="0">
                <a:latin typeface="Trebuchet MS"/>
                <a:cs typeface="Trebuchet MS"/>
              </a:rPr>
              <a:t> </a:t>
            </a:r>
            <a:r>
              <a:rPr sz="1100" i="1" dirty="0">
                <a:latin typeface="Trebuchet MS"/>
                <a:cs typeface="Trebuchet MS"/>
              </a:rPr>
              <a:t>2</a:t>
            </a:r>
            <a:r>
              <a:rPr sz="1100" i="1" spc="-40" dirty="0">
                <a:latin typeface="Trebuchet MS"/>
                <a:cs typeface="Trebuchet MS"/>
              </a:rPr>
              <a:t> </a:t>
            </a:r>
            <a:r>
              <a:rPr sz="1100" i="1" spc="114" dirty="0">
                <a:latin typeface="Trebuchet MS"/>
                <a:cs typeface="Trebuchet MS"/>
              </a:rPr>
              <a:t>–</a:t>
            </a:r>
            <a:r>
              <a:rPr sz="1100" i="1" spc="-40" dirty="0">
                <a:latin typeface="Trebuchet MS"/>
                <a:cs typeface="Trebuchet MS"/>
              </a:rPr>
              <a:t> </a:t>
            </a:r>
            <a:r>
              <a:rPr sz="1100" i="1" spc="-10" dirty="0">
                <a:latin typeface="Trebuchet MS"/>
                <a:cs typeface="Trebuchet MS"/>
              </a:rPr>
              <a:t>COMTRADE</a:t>
            </a:r>
            <a:endParaRPr sz="1100">
              <a:latin typeface="Trebuchet MS"/>
              <a:cs typeface="Trebuchet MS"/>
            </a:endParaRPr>
          </a:p>
          <a:p>
            <a:pPr>
              <a:spcBef>
                <a:spcPts val="15"/>
              </a:spcBef>
            </a:pPr>
            <a:endParaRPr sz="2050">
              <a:latin typeface="Trebuchet MS"/>
              <a:cs typeface="Trebuchet MS"/>
            </a:endParaRPr>
          </a:p>
          <a:p>
            <a:pPr marL="12700"/>
            <a:r>
              <a:rPr sz="1200" b="1" dirty="0">
                <a:latin typeface="Arial"/>
                <a:cs typeface="Arial"/>
              </a:rPr>
              <a:t>2.3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Aplicaciones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24100"/>
              </a:lnSpc>
              <a:spcBef>
                <a:spcPts val="1145"/>
              </a:spcBef>
            </a:pPr>
            <a:r>
              <a:rPr sz="900" spc="-30" dirty="0">
                <a:latin typeface="Arial Unicode MS"/>
                <a:cs typeface="Arial Unicode MS"/>
              </a:rPr>
              <a:t>El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estándar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spc="-40" dirty="0">
                <a:latin typeface="Arial Unicode MS"/>
                <a:cs typeface="Arial Unicode MS"/>
              </a:rPr>
              <a:t>COMTRADE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tiene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una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serie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aplicaciones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útiles.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La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capacidad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procesar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registros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digitales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spc="-25" dirty="0">
                <a:latin typeface="Arial Unicode MS"/>
                <a:cs typeface="Arial Unicode MS"/>
              </a:rPr>
              <a:t>que </a:t>
            </a:r>
            <a:r>
              <a:rPr sz="900" dirty="0">
                <a:latin typeface="Arial Unicode MS"/>
                <a:cs typeface="Arial Unicode MS"/>
              </a:rPr>
              <a:t>se</a:t>
            </a:r>
            <a:r>
              <a:rPr sz="900" spc="12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generan</a:t>
            </a:r>
            <a:r>
              <a:rPr sz="900" spc="13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a</a:t>
            </a:r>
            <a:r>
              <a:rPr sz="900" spc="130" dirty="0">
                <a:latin typeface="Arial Unicode MS"/>
                <a:cs typeface="Arial Unicode MS"/>
              </a:rPr>
              <a:t> </a:t>
            </a:r>
            <a:r>
              <a:rPr sz="900" spc="50" dirty="0">
                <a:latin typeface="Arial Unicode MS"/>
                <a:cs typeface="Arial Unicode MS"/>
              </a:rPr>
              <a:t>partir</a:t>
            </a:r>
            <a:r>
              <a:rPr sz="900" spc="12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13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distintos</a:t>
            </a:r>
            <a:r>
              <a:rPr sz="900" spc="13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tipos</a:t>
            </a:r>
            <a:r>
              <a:rPr sz="900" spc="12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13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dispositivos</a:t>
            </a:r>
            <a:r>
              <a:rPr sz="900" spc="13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12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grabación</a:t>
            </a:r>
            <a:r>
              <a:rPr sz="900" spc="13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utilizando</a:t>
            </a:r>
            <a:r>
              <a:rPr sz="900" spc="13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el</a:t>
            </a:r>
            <a:r>
              <a:rPr sz="900" spc="13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mismo</a:t>
            </a:r>
            <a:r>
              <a:rPr sz="900" spc="12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programa</a:t>
            </a:r>
            <a:r>
              <a:rPr sz="900" spc="13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es</a:t>
            </a:r>
            <a:r>
              <a:rPr sz="900" spc="130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clave</a:t>
            </a:r>
            <a:r>
              <a:rPr sz="900" spc="40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entre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las</a:t>
            </a:r>
            <a:r>
              <a:rPr sz="900" spc="10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aplicaciones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útiles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10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este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estándar.</a:t>
            </a:r>
            <a:r>
              <a:rPr sz="900" spc="10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Usando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el</a:t>
            </a:r>
            <a:r>
              <a:rPr sz="900" spc="100" dirty="0">
                <a:latin typeface="Arial Unicode MS"/>
                <a:cs typeface="Arial Unicode MS"/>
              </a:rPr>
              <a:t> </a:t>
            </a:r>
            <a:r>
              <a:rPr sz="900" spc="50" dirty="0">
                <a:latin typeface="Arial Unicode MS"/>
                <a:cs typeface="Arial Unicode MS"/>
              </a:rPr>
              <a:t>formato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spc="-40" dirty="0">
                <a:latin typeface="Arial Unicode MS"/>
                <a:cs typeface="Arial Unicode MS"/>
              </a:rPr>
              <a:t>COMTRADE,</a:t>
            </a:r>
            <a:r>
              <a:rPr sz="900" spc="10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los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fabricantes</a:t>
            </a:r>
            <a:r>
              <a:rPr sz="900" spc="10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equipos</a:t>
            </a:r>
            <a:r>
              <a:rPr sz="900" spc="100" dirty="0">
                <a:latin typeface="Arial Unicode MS"/>
                <a:cs typeface="Arial Unicode MS"/>
              </a:rPr>
              <a:t> </a:t>
            </a:r>
            <a:r>
              <a:rPr sz="900" spc="-25" dirty="0">
                <a:latin typeface="Arial Unicode MS"/>
                <a:cs typeface="Arial Unicode MS"/>
              </a:rPr>
              <a:t>de </a:t>
            </a:r>
            <a:r>
              <a:rPr sz="900" dirty="0">
                <a:latin typeface="Arial Unicode MS"/>
                <a:cs typeface="Arial Unicode MS"/>
              </a:rPr>
              <a:t>grabación</a:t>
            </a:r>
            <a:r>
              <a:rPr sz="900" spc="15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pueden</a:t>
            </a:r>
            <a:r>
              <a:rPr sz="900" spc="15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concentrarse</a:t>
            </a:r>
            <a:r>
              <a:rPr sz="900" spc="16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en</a:t>
            </a:r>
            <a:r>
              <a:rPr sz="900" spc="15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el</a:t>
            </a:r>
            <a:r>
              <a:rPr sz="900" spc="15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negocio</a:t>
            </a:r>
            <a:r>
              <a:rPr sz="900" spc="16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15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fabricar</a:t>
            </a:r>
            <a:r>
              <a:rPr sz="900" spc="15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grabadoras</a:t>
            </a:r>
            <a:r>
              <a:rPr sz="900" spc="16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sin</a:t>
            </a:r>
            <a:r>
              <a:rPr sz="900" spc="15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tener</a:t>
            </a:r>
            <a:r>
              <a:rPr sz="900" spc="16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que</a:t>
            </a:r>
            <a:r>
              <a:rPr sz="900" spc="15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desarrollar</a:t>
            </a:r>
            <a:r>
              <a:rPr sz="900" spc="15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los</a:t>
            </a:r>
            <a:r>
              <a:rPr sz="900" spc="160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programas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16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computadora</a:t>
            </a:r>
            <a:r>
              <a:rPr sz="900" spc="1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para</a:t>
            </a:r>
            <a:r>
              <a:rPr sz="900" spc="1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procesar</a:t>
            </a:r>
            <a:r>
              <a:rPr sz="900" spc="1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y</a:t>
            </a:r>
            <a:r>
              <a:rPr sz="900" spc="1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mostrar</a:t>
            </a:r>
            <a:r>
              <a:rPr sz="900" spc="1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sus</a:t>
            </a:r>
            <a:r>
              <a:rPr sz="900" spc="1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registros</a:t>
            </a:r>
            <a:r>
              <a:rPr sz="900" spc="1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digitales.</a:t>
            </a:r>
            <a:r>
              <a:rPr sz="900" spc="1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Dichos</a:t>
            </a:r>
            <a:r>
              <a:rPr sz="900" spc="1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programas</a:t>
            </a:r>
            <a:r>
              <a:rPr sz="900" spc="16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pueden</a:t>
            </a:r>
            <a:r>
              <a:rPr sz="900" spc="1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ser</a:t>
            </a:r>
            <a:r>
              <a:rPr sz="900" spc="170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escritos </a:t>
            </a:r>
            <a:r>
              <a:rPr sz="900" dirty="0">
                <a:latin typeface="Arial Unicode MS"/>
                <a:cs typeface="Arial Unicode MS"/>
              </a:rPr>
              <a:t>independientemente</a:t>
            </a:r>
            <a:r>
              <a:rPr sz="900" spc="12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13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los</a:t>
            </a:r>
            <a:r>
              <a:rPr sz="900" spc="13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fabricantes</a:t>
            </a:r>
            <a:r>
              <a:rPr sz="900" spc="125" dirty="0">
                <a:latin typeface="Arial Unicode MS"/>
                <a:cs typeface="Arial Unicode MS"/>
              </a:rPr>
              <a:t> </a:t>
            </a:r>
            <a:r>
              <a:rPr sz="900" spc="50" dirty="0">
                <a:latin typeface="Arial Unicode MS"/>
                <a:cs typeface="Arial Unicode MS"/>
              </a:rPr>
              <a:t>por</a:t>
            </a:r>
            <a:r>
              <a:rPr sz="900" spc="13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otras</a:t>
            </a:r>
            <a:r>
              <a:rPr sz="900" spc="13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empresas</a:t>
            </a:r>
            <a:r>
              <a:rPr sz="900" spc="12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que</a:t>
            </a:r>
            <a:r>
              <a:rPr sz="900" spc="13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se</a:t>
            </a:r>
            <a:r>
              <a:rPr sz="900" spc="13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especializan</a:t>
            </a:r>
            <a:r>
              <a:rPr sz="900" spc="12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en</a:t>
            </a:r>
            <a:r>
              <a:rPr sz="900" spc="13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el</a:t>
            </a:r>
            <a:r>
              <a:rPr sz="900" spc="13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desarrollo</a:t>
            </a:r>
            <a:r>
              <a:rPr sz="900" spc="12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130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software.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56301" y="2602339"/>
            <a:ext cx="5901055" cy="4203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9300"/>
              </a:lnSpc>
              <a:spcBef>
                <a:spcPts val="100"/>
              </a:spcBef>
            </a:pPr>
            <a:r>
              <a:rPr sz="800" dirty="0">
                <a:latin typeface="Arial Unicode MS"/>
                <a:cs typeface="Arial Unicode MS"/>
              </a:rPr>
              <a:t>Otras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aplicaciones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útiles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del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formato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spc="-35" dirty="0">
                <a:latin typeface="Arial Unicode MS"/>
                <a:cs typeface="Arial Unicode MS"/>
              </a:rPr>
              <a:t>COMTRADE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son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simulación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modelado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del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sistema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potencia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condiciones</a:t>
            </a:r>
            <a:r>
              <a:rPr sz="800" spc="200" dirty="0">
                <a:latin typeface="Arial Unicode MS"/>
                <a:cs typeface="Arial Unicode MS"/>
              </a:rPr>
              <a:t> 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falla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perturbación.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datos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derivados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modelos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del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sistema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energía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o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eventos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reales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registrados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se</a:t>
            </a:r>
            <a:r>
              <a:rPr sz="800" dirty="0">
                <a:latin typeface="Arial Unicode MS"/>
                <a:cs typeface="Arial Unicode MS"/>
              </a:rPr>
              <a:t> pueden</a:t>
            </a:r>
            <a:r>
              <a:rPr sz="800" spc="1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utilizar</a:t>
            </a:r>
            <a:r>
              <a:rPr sz="800" spc="1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1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conducir</a:t>
            </a:r>
            <a:r>
              <a:rPr sz="800" spc="16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equipos</a:t>
            </a:r>
            <a:r>
              <a:rPr sz="800" spc="1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prueba,</a:t>
            </a:r>
            <a:r>
              <a:rPr sz="800" spc="1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proporcionando</a:t>
            </a:r>
            <a:r>
              <a:rPr sz="800" spc="16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así</a:t>
            </a:r>
            <a:r>
              <a:rPr sz="800" spc="1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detección</a:t>
            </a:r>
            <a:r>
              <a:rPr sz="800" spc="1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temprana</a:t>
            </a:r>
            <a:r>
              <a:rPr sz="800" spc="16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posibles</a:t>
            </a:r>
            <a:r>
              <a:rPr sz="800" spc="1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deficiencias</a:t>
            </a:r>
            <a:r>
              <a:rPr sz="800" spc="16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de</a:t>
            </a:r>
            <a:r>
              <a:rPr sz="800" dirty="0">
                <a:latin typeface="Arial Unicode MS"/>
                <a:cs typeface="Arial Unicode MS"/>
              </a:rPr>
              <a:t> protección</a:t>
            </a:r>
            <a:r>
              <a:rPr sz="800" spc="14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que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pueden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conducir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</a:t>
            </a:r>
            <a:r>
              <a:rPr sz="800" spc="14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mal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funcionamiento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del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equipo.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Por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ejemplo,</a:t>
            </a:r>
            <a:r>
              <a:rPr sz="800" spc="14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registro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digital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evento </a:t>
            </a:r>
            <a:r>
              <a:rPr sz="800" dirty="0">
                <a:latin typeface="Arial Unicode MS"/>
                <a:cs typeface="Arial Unicode MS"/>
              </a:rPr>
              <a:t>transitorio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puede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reproducir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relé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estudiar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respuesta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del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relé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esa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clase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evento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transitorio.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Además,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1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registros</a:t>
            </a:r>
            <a:r>
              <a:rPr sz="800" spc="1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digitales</a:t>
            </a:r>
            <a:r>
              <a:rPr sz="800" spc="1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también</a:t>
            </a:r>
            <a:r>
              <a:rPr sz="800" spc="1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1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pueden</a:t>
            </a:r>
            <a:r>
              <a:rPr sz="800" spc="1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crear</a:t>
            </a:r>
            <a:r>
              <a:rPr sz="800" spc="1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forma</a:t>
            </a:r>
            <a:r>
              <a:rPr sz="800" spc="1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interactiva</a:t>
            </a:r>
            <a:r>
              <a:rPr sz="800" spc="1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utilizando</a:t>
            </a:r>
            <a:r>
              <a:rPr sz="800" spc="1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programas</a:t>
            </a:r>
            <a:r>
              <a:rPr sz="800" spc="1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informáticos</a:t>
            </a:r>
            <a:r>
              <a:rPr sz="800" spc="1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modelado</a:t>
            </a:r>
            <a:r>
              <a:rPr sz="800" spc="18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de</a:t>
            </a:r>
            <a:r>
              <a:rPr sz="800" dirty="0">
                <a:latin typeface="Arial Unicode MS"/>
                <a:cs typeface="Arial Unicode MS"/>
              </a:rPr>
              <a:t> fallas.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registros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digitales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creados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por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computadora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pueden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usar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imitar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condiciones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transitorias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severas,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críticas </a:t>
            </a:r>
            <a:r>
              <a:rPr sz="800" dirty="0">
                <a:latin typeface="Arial Unicode MS"/>
                <a:cs typeface="Arial Unicode MS"/>
              </a:rPr>
              <a:t>o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anormales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del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sistema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energía.</a:t>
            </a:r>
            <a:endParaRPr sz="800">
              <a:latin typeface="Arial Unicode MS"/>
              <a:cs typeface="Arial Unicode MS"/>
            </a:endParaRPr>
          </a:p>
          <a:p>
            <a:pPr>
              <a:spcBef>
                <a:spcPts val="45"/>
              </a:spcBef>
            </a:pPr>
            <a:endParaRPr sz="1350">
              <a:latin typeface="Arial Unicode MS"/>
              <a:cs typeface="Arial Unicode MS"/>
            </a:endParaRPr>
          </a:p>
          <a:p>
            <a:pPr marL="12700"/>
            <a:r>
              <a:rPr sz="850" b="1" dirty="0">
                <a:latin typeface="Arial"/>
                <a:cs typeface="Arial"/>
              </a:rPr>
              <a:t>2.4 Resolución de </a:t>
            </a:r>
            <a:r>
              <a:rPr sz="850" b="1" spc="-10" dirty="0">
                <a:latin typeface="Arial"/>
                <a:cs typeface="Arial"/>
              </a:rPr>
              <a:t>problemas</a:t>
            </a:r>
            <a:endParaRPr sz="85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1050">
              <a:latin typeface="Arial"/>
              <a:cs typeface="Arial"/>
            </a:endParaRPr>
          </a:p>
          <a:p>
            <a:pPr marL="12700" marR="109220">
              <a:lnSpc>
                <a:spcPct val="132700"/>
              </a:lnSpc>
            </a:pPr>
            <a:r>
              <a:rPr sz="850" spc="-30" dirty="0">
                <a:latin typeface="Arial Unicode MS"/>
                <a:cs typeface="Arial Unicode MS"/>
              </a:rPr>
              <a:t>El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estándar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40" dirty="0">
                <a:latin typeface="Arial Unicode MS"/>
                <a:cs typeface="Arial Unicode MS"/>
              </a:rPr>
              <a:t>COMTRADE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está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libre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problemas.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registros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40" dirty="0">
                <a:latin typeface="Arial Unicode MS"/>
                <a:cs typeface="Arial Unicode MS"/>
              </a:rPr>
              <a:t>COMTRADE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creados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por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programa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no</a:t>
            </a:r>
            <a:r>
              <a:rPr sz="850" spc="51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siempre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pueden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ser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leídos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por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otro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programa.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spc="-30" dirty="0">
                <a:latin typeface="Arial Unicode MS"/>
                <a:cs typeface="Arial Unicode MS"/>
              </a:rPr>
              <a:t>El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problema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aparece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cuando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ocurren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múltiples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interpretaciones</a:t>
            </a:r>
            <a:r>
              <a:rPr sz="850" spc="400" dirty="0">
                <a:latin typeface="Arial Unicode MS"/>
                <a:cs typeface="Arial Unicode MS"/>
              </a:rPr>
              <a:t> 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formato.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Por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ejemplo,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algunos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programas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requieren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fecha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tenga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formato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8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caracteres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(es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decir, </a:t>
            </a:r>
            <a:r>
              <a:rPr sz="850" dirty="0">
                <a:latin typeface="Arial Unicode MS"/>
                <a:cs typeface="Arial Unicode MS"/>
              </a:rPr>
              <a:t>07/04/98),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mientras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otros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programas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pueden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crear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fecha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6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caracteres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(es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decir,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7/4/98).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programas </a:t>
            </a:r>
            <a:r>
              <a:rPr sz="850" dirty="0">
                <a:latin typeface="Arial Unicode MS"/>
                <a:cs typeface="Arial Unicode MS"/>
              </a:rPr>
              <a:t>informáticos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son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sensibles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las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variaciones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formatos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numéricos,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aparición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espacios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vacíos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uso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de </a:t>
            </a:r>
            <a:r>
              <a:rPr sz="850" dirty="0">
                <a:latin typeface="Arial Unicode MS"/>
                <a:cs typeface="Arial Unicode MS"/>
              </a:rPr>
              <a:t>separadores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reservados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campos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texto.</a:t>
            </a:r>
            <a:endParaRPr sz="850">
              <a:latin typeface="Arial Unicode MS"/>
              <a:cs typeface="Arial Unicode MS"/>
            </a:endParaRPr>
          </a:p>
          <a:p>
            <a:pPr>
              <a:spcBef>
                <a:spcPts val="30"/>
              </a:spcBef>
            </a:pPr>
            <a:endParaRPr sz="750">
              <a:latin typeface="Arial Unicode MS"/>
              <a:cs typeface="Arial Unicode MS"/>
            </a:endParaRPr>
          </a:p>
          <a:p>
            <a:pPr marL="12700" marR="25400">
              <a:lnSpc>
                <a:spcPct val="132500"/>
              </a:lnSpc>
            </a:pPr>
            <a:r>
              <a:rPr sz="850" spc="-20" dirty="0">
                <a:latin typeface="Arial Unicode MS"/>
                <a:cs typeface="Arial Unicode MS"/>
              </a:rPr>
              <a:t>En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general,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mayoría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problemas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al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intercambiar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registro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entre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programas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podrían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resolverse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usando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un </a:t>
            </a:r>
            <a:r>
              <a:rPr sz="850" dirty="0">
                <a:latin typeface="Arial Unicode MS"/>
                <a:cs typeface="Arial Unicode MS"/>
              </a:rPr>
              <a:t>editor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texto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ajustar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contenido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configuración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registro.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mejor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manera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solucionar </a:t>
            </a:r>
            <a:r>
              <a:rPr sz="850" dirty="0">
                <a:latin typeface="Arial Unicode MS"/>
                <a:cs typeface="Arial Unicode MS"/>
              </a:rPr>
              <a:t>estos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problemas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comparar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lado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lado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contenido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configuración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registro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problemático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el </a:t>
            </a:r>
            <a:r>
              <a:rPr sz="850" dirty="0">
                <a:latin typeface="Arial Unicode MS"/>
                <a:cs typeface="Arial Unicode MS"/>
              </a:rPr>
              <a:t>contenido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configuración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registro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válido.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En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ciertos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casos,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contenido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datos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del </a:t>
            </a:r>
            <a:r>
              <a:rPr sz="850" dirty="0">
                <a:latin typeface="Arial Unicode MS"/>
                <a:cs typeface="Arial Unicode MS"/>
              </a:rPr>
              <a:t>registro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problemático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podría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requerir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ajuste.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En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esos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casos,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datos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tipo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ASCII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ajusta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mediante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editor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texto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datos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tipo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binario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comprimido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ajusta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mediante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editor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hexadecimal.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56300" y="7220712"/>
            <a:ext cx="5962650" cy="1918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dirty="0">
                <a:latin typeface="Arial"/>
                <a:cs typeface="Arial"/>
              </a:rPr>
              <a:t>2.5</a:t>
            </a:r>
            <a:r>
              <a:rPr sz="1100" b="1" spc="10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Compatibilidad</a:t>
            </a:r>
            <a:endParaRPr sz="1100">
              <a:latin typeface="Arial"/>
              <a:cs typeface="Arial"/>
            </a:endParaRPr>
          </a:p>
          <a:p>
            <a:pPr marL="12700" marR="5080">
              <a:lnSpc>
                <a:spcPct val="135000"/>
              </a:lnSpc>
              <a:spcBef>
                <a:spcPts val="1185"/>
              </a:spcBef>
            </a:pPr>
            <a:r>
              <a:rPr sz="850" spc="-55" dirty="0">
                <a:latin typeface="Arial Unicode MS"/>
                <a:cs typeface="Arial Unicode MS"/>
              </a:rPr>
              <a:t>Se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revisan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normas.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hecho,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formato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estándar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spc="-40" dirty="0">
                <a:latin typeface="Arial Unicode MS"/>
                <a:cs typeface="Arial Unicode MS"/>
              </a:rPr>
              <a:t>COMTRADE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fue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revisado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recientemente.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Cuando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revisan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los </a:t>
            </a:r>
            <a:r>
              <a:rPr sz="850" dirty="0">
                <a:latin typeface="Arial Unicode MS"/>
                <a:cs typeface="Arial Unicode MS"/>
              </a:rPr>
              <a:t>estándares,</a:t>
            </a:r>
            <a:r>
              <a:rPr sz="850" spc="1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surgen</a:t>
            </a:r>
            <a:r>
              <a:rPr sz="850" spc="1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problemas</a:t>
            </a:r>
            <a:r>
              <a:rPr sz="850" spc="1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compatibilidad.</a:t>
            </a:r>
            <a:r>
              <a:rPr sz="850" spc="1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Hay</a:t>
            </a:r>
            <a:r>
              <a:rPr sz="850" spc="1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muchos</a:t>
            </a:r>
            <a:r>
              <a:rPr sz="850" spc="1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parámetros</a:t>
            </a:r>
            <a:r>
              <a:rPr sz="850" spc="1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afectan</a:t>
            </a:r>
            <a:r>
              <a:rPr sz="850" spc="1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compatibilidad.</a:t>
            </a:r>
            <a:r>
              <a:rPr sz="850" spc="18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La</a:t>
            </a:r>
            <a:r>
              <a:rPr sz="850" spc="200" dirty="0">
                <a:latin typeface="Arial Unicode MS"/>
                <a:cs typeface="Arial Unicode MS"/>
              </a:rPr>
              <a:t>  </a:t>
            </a:r>
            <a:r>
              <a:rPr sz="850" dirty="0">
                <a:latin typeface="Arial Unicode MS"/>
                <a:cs typeface="Arial Unicode MS"/>
              </a:rPr>
              <a:t>principal</a:t>
            </a:r>
            <a:r>
              <a:rPr sz="850" spc="1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preocupación</a:t>
            </a:r>
            <a:r>
              <a:rPr sz="850" spc="1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1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algunas</a:t>
            </a:r>
            <a:r>
              <a:rPr sz="850" spc="1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revisiones</a:t>
            </a:r>
            <a:r>
              <a:rPr sz="850" spc="1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pueden</a:t>
            </a:r>
            <a:r>
              <a:rPr sz="850" spc="1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imponer</a:t>
            </a:r>
            <a:r>
              <a:rPr sz="850" spc="1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requisitos</a:t>
            </a:r>
            <a:r>
              <a:rPr sz="850" spc="1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adicionales</a:t>
            </a:r>
            <a:r>
              <a:rPr sz="850" spc="1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producen</a:t>
            </a:r>
            <a:r>
              <a:rPr sz="850" spc="18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problemas</a:t>
            </a:r>
            <a:r>
              <a:rPr sz="850" spc="400" dirty="0">
                <a:latin typeface="Arial Unicode MS"/>
                <a:cs typeface="Arial Unicode MS"/>
              </a:rPr>
              <a:t> 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compatibilidad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requieren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soporte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programación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sustancial.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estar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seguro,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programas</a:t>
            </a:r>
            <a:r>
              <a:rPr sz="850" spc="400" dirty="0">
                <a:latin typeface="Arial Unicode MS"/>
                <a:cs typeface="Arial Unicode MS"/>
              </a:rPr>
              <a:t>  </a:t>
            </a:r>
            <a:r>
              <a:rPr sz="850" dirty="0">
                <a:latin typeface="Arial Unicode MS"/>
                <a:cs typeface="Arial Unicode MS"/>
              </a:rPr>
              <a:t>desarrollados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admitir</a:t>
            </a:r>
            <a:r>
              <a:rPr sz="850" spc="160" dirty="0">
                <a:latin typeface="Arial Unicode MS"/>
                <a:cs typeface="Arial Unicode MS"/>
              </a:rPr>
              <a:t> </a:t>
            </a:r>
            <a:r>
              <a:rPr sz="850" spc="-40" dirty="0">
                <a:latin typeface="Arial Unicode MS"/>
                <a:cs typeface="Arial Unicode MS"/>
              </a:rPr>
              <a:t>COMTRADE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deben</a:t>
            </a:r>
            <a:r>
              <a:rPr sz="850" spc="1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imponer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restricciones</a:t>
            </a:r>
            <a:r>
              <a:rPr sz="850" spc="1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sobre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las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longitudes</a:t>
            </a:r>
            <a:r>
              <a:rPr sz="850" spc="1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máxima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mínima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los </a:t>
            </a:r>
            <a:r>
              <a:rPr sz="850" dirty="0">
                <a:latin typeface="Arial Unicode MS"/>
                <a:cs typeface="Arial Unicode MS"/>
              </a:rPr>
              <a:t>campos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datos.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30" dirty="0">
                <a:latin typeface="Arial Unicode MS"/>
                <a:cs typeface="Arial Unicode MS"/>
              </a:rPr>
              <a:t>El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estándar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actual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especifica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separador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principal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entre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campos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datos </a:t>
            </a:r>
            <a:r>
              <a:rPr sz="850" dirty="0">
                <a:latin typeface="Arial Unicode MS"/>
                <a:cs typeface="Arial Unicode MS"/>
              </a:rPr>
              <a:t>consecutivos.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Dichos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formatos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son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muy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flexibles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sentido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necesario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predefinir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longitud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mínima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spc="-50" dirty="0">
                <a:latin typeface="Arial Unicode MS"/>
                <a:cs typeface="Arial Unicode MS"/>
              </a:rPr>
              <a:t>o</a:t>
            </a:r>
            <a:r>
              <a:rPr sz="850" dirty="0">
                <a:latin typeface="Arial Unicode MS"/>
                <a:cs typeface="Arial Unicode MS"/>
              </a:rPr>
              <a:t> máxima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campo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datos.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longitud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campo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mide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simplemente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distancia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entre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dos</a:t>
            </a:r>
            <a:r>
              <a:rPr sz="850" spc="400" dirty="0">
                <a:latin typeface="Arial Unicode MS"/>
                <a:cs typeface="Arial Unicode MS"/>
              </a:rPr>
              <a:t>  </a:t>
            </a:r>
            <a:r>
              <a:rPr sz="850" dirty="0">
                <a:latin typeface="Arial Unicode MS"/>
                <a:cs typeface="Arial Unicode MS"/>
              </a:rPr>
              <a:t>separadores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consecutivos.</a:t>
            </a:r>
            <a:endParaRPr sz="8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50712" y="1624584"/>
            <a:ext cx="5977255" cy="3175"/>
          </a:xfrm>
          <a:custGeom>
            <a:avLst/>
            <a:gdLst/>
            <a:ahLst/>
            <a:cxnLst/>
            <a:rect l="l" t="t" r="r" b="b"/>
            <a:pathLst>
              <a:path w="5977255" h="3175">
                <a:moveTo>
                  <a:pt x="5977128" y="0"/>
                </a:moveTo>
                <a:lnTo>
                  <a:pt x="0" y="0"/>
                </a:lnTo>
                <a:lnTo>
                  <a:pt x="0" y="3048"/>
                </a:lnTo>
                <a:lnTo>
                  <a:pt x="5977128" y="3048"/>
                </a:lnTo>
                <a:lnTo>
                  <a:pt x="59771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421877" y="495476"/>
            <a:ext cx="2296795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50" i="1" dirty="0">
                <a:latin typeface="Trebuchet MS"/>
                <a:cs typeface="Trebuchet MS"/>
              </a:rPr>
              <a:t>Capítulo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3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spc="85" dirty="0">
                <a:latin typeface="Trebuchet MS"/>
                <a:cs typeface="Trebuchet MS"/>
              </a:rPr>
              <a:t>–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Esquemas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de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nombres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de</a:t>
            </a:r>
            <a:r>
              <a:rPr sz="650" i="1" spc="75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archivos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de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spc="-10" dirty="0">
                <a:latin typeface="Trebuchet MS"/>
                <a:cs typeface="Trebuchet MS"/>
              </a:rPr>
              <a:t>eventos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25448809" y="9297569"/>
            <a:ext cx="60628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pc="-25" dirty="0"/>
              <a:t>9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56301" y="885443"/>
            <a:ext cx="234886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87350" algn="l"/>
                <a:tab pos="768350" algn="l"/>
                <a:tab pos="1149350" algn="l"/>
                <a:tab pos="1865630" algn="l"/>
                <a:tab pos="2225040" algn="l"/>
              </a:tabLst>
            </a:pPr>
            <a:r>
              <a:rPr sz="1400" spc="-50" dirty="0">
                <a:latin typeface="Arial Unicode MS"/>
                <a:cs typeface="Arial Unicode MS"/>
              </a:rPr>
              <a:t>C</a:t>
            </a:r>
            <a:r>
              <a:rPr sz="1400" dirty="0">
                <a:latin typeface="Arial Unicode MS"/>
                <a:cs typeface="Arial Unicode MS"/>
              </a:rPr>
              <a:t>	</a:t>
            </a:r>
            <a:r>
              <a:rPr sz="1400" spc="-50" dirty="0">
                <a:latin typeface="Arial Unicode MS"/>
                <a:cs typeface="Arial Unicode MS"/>
              </a:rPr>
              <a:t>H</a:t>
            </a:r>
            <a:r>
              <a:rPr sz="1400" dirty="0">
                <a:latin typeface="Arial Unicode MS"/>
                <a:cs typeface="Arial Unicode MS"/>
              </a:rPr>
              <a:t>	</a:t>
            </a:r>
            <a:r>
              <a:rPr sz="1400" spc="-50" dirty="0">
                <a:latin typeface="Arial Unicode MS"/>
                <a:cs typeface="Arial Unicode MS"/>
              </a:rPr>
              <a:t>A</a:t>
            </a:r>
            <a:r>
              <a:rPr sz="1400" dirty="0">
                <a:latin typeface="Arial Unicode MS"/>
                <a:cs typeface="Arial Unicode MS"/>
              </a:rPr>
              <a:t>	</a:t>
            </a:r>
            <a:r>
              <a:rPr sz="1400" spc="145" dirty="0">
                <a:latin typeface="Arial Unicode MS"/>
                <a:cs typeface="Arial Unicode MS"/>
              </a:rPr>
              <a:t>PAG</a:t>
            </a:r>
            <a:r>
              <a:rPr sz="1400" spc="-705" dirty="0">
                <a:latin typeface="Arial Unicode MS"/>
                <a:cs typeface="Arial Unicode MS"/>
              </a:rPr>
              <a:t>S</a:t>
            </a:r>
            <a:r>
              <a:rPr sz="1400" spc="130" dirty="0">
                <a:latin typeface="Arial Unicode MS"/>
                <a:cs typeface="Arial Unicode MS"/>
              </a:rPr>
              <a:t>T</a:t>
            </a:r>
            <a:r>
              <a:rPr sz="1400" dirty="0">
                <a:latin typeface="Arial Unicode MS"/>
                <a:cs typeface="Arial Unicode MS"/>
              </a:rPr>
              <a:t>	</a:t>
            </a:r>
            <a:r>
              <a:rPr sz="1400" spc="70" dirty="0">
                <a:latin typeface="Arial Unicode MS"/>
                <a:cs typeface="Arial Unicode MS"/>
              </a:rPr>
              <a:t>mi</a:t>
            </a:r>
            <a:r>
              <a:rPr sz="1400" dirty="0">
                <a:latin typeface="Arial Unicode MS"/>
                <a:cs typeface="Arial Unicode MS"/>
              </a:rPr>
              <a:t>	</a:t>
            </a:r>
            <a:r>
              <a:rPr sz="1400" spc="-95" dirty="0">
                <a:latin typeface="Arial Unicode MS"/>
                <a:cs typeface="Arial Unicode MS"/>
              </a:rPr>
              <a:t>R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42756" y="885443"/>
            <a:ext cx="12763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20" dirty="0">
                <a:latin typeface="Arial Unicode MS"/>
                <a:cs typeface="Arial Unicode MS"/>
              </a:rPr>
              <a:t>3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56301" y="1433577"/>
            <a:ext cx="5884545" cy="2854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dirty="0">
                <a:solidFill>
                  <a:srgbClr val="00007F"/>
                </a:solidFill>
                <a:latin typeface="Arial"/>
                <a:cs typeface="Arial"/>
              </a:rPr>
              <a:t>Esquemas</a:t>
            </a:r>
            <a:r>
              <a:rPr sz="900" b="1" spc="35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7F"/>
                </a:solidFill>
                <a:latin typeface="Arial"/>
                <a:cs typeface="Arial"/>
              </a:rPr>
              <a:t>de</a:t>
            </a:r>
            <a:r>
              <a:rPr sz="900" b="1" spc="40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7F"/>
                </a:solidFill>
                <a:latin typeface="Arial"/>
                <a:cs typeface="Arial"/>
              </a:rPr>
              <a:t>nombres</a:t>
            </a:r>
            <a:r>
              <a:rPr sz="900" b="1" spc="40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7F"/>
                </a:solidFill>
                <a:latin typeface="Arial"/>
                <a:cs typeface="Arial"/>
              </a:rPr>
              <a:t>de</a:t>
            </a:r>
            <a:r>
              <a:rPr sz="900" b="1" spc="35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7F"/>
                </a:solidFill>
                <a:latin typeface="Arial"/>
                <a:cs typeface="Arial"/>
              </a:rPr>
              <a:t>archivos</a:t>
            </a:r>
            <a:r>
              <a:rPr sz="900" b="1" spc="40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7F"/>
                </a:solidFill>
                <a:latin typeface="Arial"/>
                <a:cs typeface="Arial"/>
              </a:rPr>
              <a:t>de</a:t>
            </a:r>
            <a:r>
              <a:rPr sz="900" b="1" spc="40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00007F"/>
                </a:solidFill>
                <a:latin typeface="Arial"/>
                <a:cs typeface="Arial"/>
              </a:rPr>
              <a:t>eventos</a:t>
            </a:r>
            <a:endParaRPr sz="90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1200">
              <a:latin typeface="Arial"/>
              <a:cs typeface="Arial"/>
            </a:endParaRPr>
          </a:p>
          <a:p>
            <a:pPr marL="12700" marR="48895">
              <a:lnSpc>
                <a:spcPct val="143600"/>
              </a:lnSpc>
            </a:pPr>
            <a:r>
              <a:rPr sz="800" dirty="0">
                <a:latin typeface="Arial Unicode MS"/>
                <a:cs typeface="Arial Unicode MS"/>
              </a:rPr>
              <a:t>Hay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varias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técnicas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disponibles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asignar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nombres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únicos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eventos.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información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típica </a:t>
            </a:r>
            <a:r>
              <a:rPr sz="800" dirty="0">
                <a:latin typeface="Arial Unicode MS"/>
                <a:cs typeface="Arial Unicode MS"/>
              </a:rPr>
              <a:t>utilizada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asignar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dichos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nombres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origina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subestación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afectada,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dispositivo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grabación,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spc="-20" dirty="0">
                <a:latin typeface="Arial Unicode MS"/>
                <a:cs typeface="Arial Unicode MS"/>
              </a:rPr>
              <a:t>tipo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dispositivo,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fabricante,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fecha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gravedad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del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evento.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información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utilizada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nombrar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archivos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eventos </a:t>
            </a:r>
            <a:r>
              <a:rPr sz="800" dirty="0">
                <a:latin typeface="Arial Unicode MS"/>
                <a:cs typeface="Arial Unicode MS"/>
              </a:rPr>
              <a:t>debe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representarse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una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secuencia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corta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caracteres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nombre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archivo.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Solo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hay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52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caracteres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disponibles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spc="-20" dirty="0">
                <a:latin typeface="Arial Unicode MS"/>
                <a:cs typeface="Arial Unicode MS"/>
              </a:rPr>
              <a:t>para </a:t>
            </a:r>
            <a:r>
              <a:rPr sz="800" dirty="0">
                <a:latin typeface="Arial Unicode MS"/>
                <a:cs typeface="Arial Unicode MS"/>
              </a:rPr>
              <a:t>nombrar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archivos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DOS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245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caracteres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Windows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NT.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nombre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puede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tener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hasta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11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caracteres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en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DOS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253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caracteres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Windows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NT.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Este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capítulo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proporciona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revisión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formatos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populares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codificar </a:t>
            </a:r>
            <a:r>
              <a:rPr sz="800" dirty="0">
                <a:latin typeface="Arial Unicode MS"/>
                <a:cs typeface="Arial Unicode MS"/>
              </a:rPr>
              <a:t>información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eventos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clave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del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archivo.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También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analizan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problemas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compatibilidad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entre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DOS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spc="-50" dirty="0">
                <a:latin typeface="Arial Unicode MS"/>
                <a:cs typeface="Arial Unicode MS"/>
              </a:rPr>
              <a:t>y</a:t>
            </a:r>
            <a:r>
              <a:rPr sz="800" dirty="0">
                <a:latin typeface="Arial Unicode MS"/>
                <a:cs typeface="Arial Unicode MS"/>
              </a:rPr>
              <a:t> Windows</a:t>
            </a:r>
            <a:r>
              <a:rPr sz="800" spc="14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NT.</a:t>
            </a:r>
            <a:endParaRPr sz="800">
              <a:latin typeface="Arial Unicode MS"/>
              <a:cs typeface="Arial Unicode MS"/>
            </a:endParaRPr>
          </a:p>
          <a:p>
            <a:pPr>
              <a:spcBef>
                <a:spcPts val="10"/>
              </a:spcBef>
            </a:pPr>
            <a:endParaRPr sz="1200">
              <a:latin typeface="Arial Unicode MS"/>
              <a:cs typeface="Arial Unicode MS"/>
            </a:endParaRPr>
          </a:p>
          <a:p>
            <a:pPr marL="12700"/>
            <a:r>
              <a:rPr sz="1150" b="1" dirty="0">
                <a:latin typeface="Arial"/>
                <a:cs typeface="Arial"/>
              </a:rPr>
              <a:t>3.1</a:t>
            </a:r>
            <a:r>
              <a:rPr sz="1150" b="1" spc="5" dirty="0">
                <a:latin typeface="Arial"/>
                <a:cs typeface="Arial"/>
              </a:rPr>
              <a:t> </a:t>
            </a:r>
            <a:r>
              <a:rPr sz="1150" b="1" spc="-10" dirty="0">
                <a:latin typeface="Arial"/>
                <a:cs typeface="Arial"/>
              </a:rPr>
              <a:t>Introducción</a:t>
            </a:r>
            <a:endParaRPr sz="1150">
              <a:latin typeface="Arial"/>
              <a:cs typeface="Arial"/>
            </a:endParaRPr>
          </a:p>
          <a:p>
            <a:pPr marL="12700" marR="5080">
              <a:lnSpc>
                <a:spcPct val="163800"/>
              </a:lnSpc>
              <a:spcBef>
                <a:spcPts val="1125"/>
              </a:spcBef>
            </a:pPr>
            <a:r>
              <a:rPr sz="700" spc="-30" dirty="0">
                <a:latin typeface="Arial Unicode MS"/>
                <a:cs typeface="Arial Unicode MS"/>
              </a:rPr>
              <a:t>El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conjunto</a:t>
            </a:r>
            <a:r>
              <a:rPr sz="700" spc="1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1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caracteres</a:t>
            </a:r>
            <a:r>
              <a:rPr sz="700" spc="1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que</a:t>
            </a:r>
            <a:r>
              <a:rPr sz="700" spc="1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componen</a:t>
            </a:r>
            <a:r>
              <a:rPr sz="700" spc="1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un</a:t>
            </a:r>
            <a:r>
              <a:rPr sz="700" spc="1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nombre</a:t>
            </a:r>
            <a:r>
              <a:rPr sz="700" spc="1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1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archivo</a:t>
            </a:r>
            <a:r>
              <a:rPr sz="700" spc="1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1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evento</a:t>
            </a:r>
            <a:r>
              <a:rPr sz="700" spc="1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es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esencial</a:t>
            </a:r>
            <a:r>
              <a:rPr sz="700" spc="1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para</a:t>
            </a:r>
            <a:r>
              <a:rPr sz="700" spc="1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la</a:t>
            </a:r>
            <a:r>
              <a:rPr sz="700" spc="1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computadora</a:t>
            </a:r>
            <a:r>
              <a:rPr sz="700" spc="1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y</a:t>
            </a:r>
            <a:r>
              <a:rPr sz="700" spc="1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para</a:t>
            </a:r>
            <a:r>
              <a:rPr sz="700" spc="1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el</a:t>
            </a:r>
            <a:r>
              <a:rPr sz="700" spc="1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usuario</a:t>
            </a:r>
            <a:r>
              <a:rPr sz="700" spc="1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frecuente.</a:t>
            </a:r>
            <a:r>
              <a:rPr sz="700" spc="100" dirty="0">
                <a:latin typeface="Arial Unicode MS"/>
                <a:cs typeface="Arial Unicode MS"/>
              </a:rPr>
              <a:t> </a:t>
            </a:r>
            <a:r>
              <a:rPr sz="700" spc="-25" dirty="0">
                <a:latin typeface="Arial Unicode MS"/>
                <a:cs typeface="Arial Unicode MS"/>
              </a:rPr>
              <a:t>El</a:t>
            </a:r>
            <a:r>
              <a:rPr sz="700" spc="2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nombre</a:t>
            </a:r>
            <a:r>
              <a:rPr sz="700" spc="9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del</a:t>
            </a:r>
            <a:r>
              <a:rPr sz="700" spc="9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archivo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del</a:t>
            </a:r>
            <a:r>
              <a:rPr sz="700" spc="9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evento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es</a:t>
            </a:r>
            <a:r>
              <a:rPr sz="700" spc="9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la</a:t>
            </a:r>
            <a:r>
              <a:rPr sz="700" spc="9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única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clave</a:t>
            </a:r>
            <a:r>
              <a:rPr sz="700" spc="9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para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que</a:t>
            </a:r>
            <a:r>
              <a:rPr sz="700" spc="9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tanto</a:t>
            </a:r>
            <a:r>
              <a:rPr sz="700" spc="9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la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computadora</a:t>
            </a:r>
            <a:r>
              <a:rPr sz="700" spc="9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como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el</a:t>
            </a:r>
            <a:r>
              <a:rPr sz="700" spc="9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usuario</a:t>
            </a:r>
            <a:r>
              <a:rPr sz="700" spc="9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accedan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al</a:t>
            </a:r>
            <a:r>
              <a:rPr sz="700" spc="9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contenido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del</a:t>
            </a:r>
            <a:r>
              <a:rPr sz="700" spc="9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archivo</a:t>
            </a:r>
            <a:r>
              <a:rPr sz="700" spc="9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del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spc="-10" dirty="0">
                <a:latin typeface="Arial Unicode MS"/>
                <a:cs typeface="Arial Unicode MS"/>
              </a:rPr>
              <a:t>evento.</a:t>
            </a:r>
            <a:r>
              <a:rPr sz="700" spc="2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Sin</a:t>
            </a:r>
            <a:r>
              <a:rPr sz="700" spc="12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nombres</a:t>
            </a:r>
            <a:r>
              <a:rPr sz="700" spc="12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12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archivo</a:t>
            </a:r>
            <a:r>
              <a:rPr sz="700" spc="12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amigables,</a:t>
            </a:r>
            <a:r>
              <a:rPr sz="700" spc="12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el</a:t>
            </a:r>
            <a:r>
              <a:rPr sz="700" spc="12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usuario</a:t>
            </a:r>
            <a:r>
              <a:rPr sz="700" spc="12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frecuente</a:t>
            </a:r>
            <a:r>
              <a:rPr sz="700" spc="12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tiene</a:t>
            </a:r>
            <a:r>
              <a:rPr sz="700" spc="12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problemas</a:t>
            </a:r>
            <a:r>
              <a:rPr sz="700" spc="12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para</a:t>
            </a:r>
            <a:r>
              <a:rPr sz="700" spc="12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manejar</a:t>
            </a:r>
            <a:r>
              <a:rPr sz="700" spc="12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grandes</a:t>
            </a:r>
            <a:r>
              <a:rPr sz="700" spc="12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cantidades</a:t>
            </a:r>
            <a:r>
              <a:rPr sz="700" spc="12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120" dirty="0">
                <a:latin typeface="Arial Unicode MS"/>
                <a:cs typeface="Arial Unicode MS"/>
              </a:rPr>
              <a:t> </a:t>
            </a:r>
            <a:r>
              <a:rPr sz="700" spc="-10" dirty="0">
                <a:latin typeface="Arial Unicode MS"/>
                <a:cs typeface="Arial Unicode MS"/>
              </a:rPr>
              <a:t>archivos.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56301" y="4615773"/>
            <a:ext cx="5956935" cy="1604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5400"/>
              </a:lnSpc>
              <a:spcBef>
                <a:spcPts val="100"/>
              </a:spcBef>
            </a:pP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programas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realizan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análisis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tendencias,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archivado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datos,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informes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remotos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aplicaciones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similares </a:t>
            </a:r>
            <a:r>
              <a:rPr sz="850" dirty="0">
                <a:latin typeface="Arial Unicode MS"/>
                <a:cs typeface="Arial Unicode MS"/>
              </a:rPr>
              <a:t>tienen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filtrar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acceder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gran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cantidad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directamente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desde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disco.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Acceder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al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contenido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un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directamente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desde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disco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mucho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más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lento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acceder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al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nombre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archivo.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spc="-30" dirty="0">
                <a:latin typeface="Arial Unicode MS"/>
                <a:cs typeface="Arial Unicode MS"/>
              </a:rPr>
              <a:t>El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uso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nombres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de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proporciona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respuesta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más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rápida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porque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almacenan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por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separado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sistema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se </a:t>
            </a:r>
            <a:r>
              <a:rPr sz="850" dirty="0">
                <a:latin typeface="Arial Unicode MS"/>
                <a:cs typeface="Arial Unicode MS"/>
              </a:rPr>
              <a:t>pueden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cargar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memoria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mediante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sola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operación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acceso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al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disco.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Específicamente,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todos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nombres</a:t>
            </a:r>
            <a:r>
              <a:rPr sz="850" spc="51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almacenados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directorio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disco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determinado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pueden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leer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mediante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sola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operación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de</a:t>
            </a:r>
            <a:r>
              <a:rPr sz="850" spc="2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acceso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al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disco,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mientras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acceder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al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contenido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archivos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requiere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sola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operación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acceso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al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disco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por </a:t>
            </a:r>
            <a:r>
              <a:rPr sz="850" dirty="0">
                <a:latin typeface="Arial Unicode MS"/>
                <a:cs typeface="Arial Unicode MS"/>
              </a:rPr>
              <a:t>archivo.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Por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tanto,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velocidad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procesamiento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programas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aplicación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puede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aumentar </a:t>
            </a:r>
            <a:r>
              <a:rPr sz="850" dirty="0">
                <a:latin typeface="Arial Unicode MS"/>
                <a:cs typeface="Arial Unicode MS"/>
              </a:rPr>
              <a:t>significativamente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diseñando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programas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leer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información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eventos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clave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nombres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archivo.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56301" y="6542785"/>
            <a:ext cx="5662295" cy="551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3300"/>
              </a:lnSpc>
              <a:spcBef>
                <a:spcPts val="100"/>
              </a:spcBef>
            </a:pPr>
            <a:r>
              <a:rPr sz="750" dirty="0">
                <a:latin typeface="Arial Unicode MS"/>
                <a:cs typeface="Arial Unicode MS"/>
              </a:rPr>
              <a:t>La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alternativa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leer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información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eventos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clave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del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nombre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archivo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es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desarrollar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una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base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datos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campos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de</a:t>
            </a:r>
            <a:r>
              <a:rPr sz="750" dirty="0">
                <a:latin typeface="Arial Unicode MS"/>
                <a:cs typeface="Arial Unicode MS"/>
              </a:rPr>
              <a:t> búsqueda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para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todos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los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archivos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eventos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en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el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disco.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Sin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embargo,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desarrollar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una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base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datos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es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costoso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y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requiere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un</a:t>
            </a:r>
            <a:r>
              <a:rPr sz="750" dirty="0">
                <a:latin typeface="Arial Unicode MS"/>
                <a:cs typeface="Arial Unicode MS"/>
              </a:rPr>
              <a:t> esfuerzo</a:t>
            </a:r>
            <a:r>
              <a:rPr sz="750" spc="1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programación</a:t>
            </a:r>
            <a:r>
              <a:rPr sz="750" spc="185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sustancial.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56301" y="7390383"/>
            <a:ext cx="5803265" cy="815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dirty="0">
                <a:latin typeface="Arial"/>
                <a:cs typeface="Arial"/>
              </a:rPr>
              <a:t>3.2</a:t>
            </a:r>
            <a:r>
              <a:rPr sz="700" b="1" spc="50" dirty="0">
                <a:latin typeface="Arial"/>
                <a:cs typeface="Arial"/>
              </a:rPr>
              <a:t> </a:t>
            </a:r>
            <a:r>
              <a:rPr sz="700" b="1" dirty="0">
                <a:latin typeface="Arial"/>
                <a:cs typeface="Arial"/>
              </a:rPr>
              <a:t>Nombres</a:t>
            </a:r>
            <a:r>
              <a:rPr sz="700" b="1" spc="55" dirty="0">
                <a:latin typeface="Arial"/>
                <a:cs typeface="Arial"/>
              </a:rPr>
              <a:t> </a:t>
            </a:r>
            <a:r>
              <a:rPr sz="700" b="1" dirty="0">
                <a:latin typeface="Arial"/>
                <a:cs typeface="Arial"/>
              </a:rPr>
              <a:t>de</a:t>
            </a:r>
            <a:r>
              <a:rPr sz="700" b="1" spc="50" dirty="0">
                <a:latin typeface="Arial"/>
                <a:cs typeface="Arial"/>
              </a:rPr>
              <a:t> </a:t>
            </a:r>
            <a:r>
              <a:rPr sz="700" b="1" spc="-10" dirty="0">
                <a:latin typeface="Arial"/>
                <a:cs typeface="Arial"/>
              </a:rPr>
              <a:t>archivo</a:t>
            </a:r>
            <a:endParaRPr sz="700">
              <a:latin typeface="Arial"/>
              <a:cs typeface="Arial"/>
            </a:endParaRPr>
          </a:p>
          <a:p>
            <a:pPr>
              <a:spcBef>
                <a:spcPts val="20"/>
              </a:spcBef>
            </a:pP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44200"/>
              </a:lnSpc>
            </a:pP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nombres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son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utilizados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por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sistema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operativo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asignación,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por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usuario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final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archivar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por</a:t>
            </a:r>
            <a:r>
              <a:rPr sz="800" dirty="0">
                <a:latin typeface="Arial Unicode MS"/>
                <a:cs typeface="Arial Unicode MS"/>
              </a:rPr>
              <a:t> los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programas</a:t>
            </a:r>
            <a:r>
              <a:rPr sz="800" spc="14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aplicación</a:t>
            </a:r>
            <a:r>
              <a:rPr sz="800" spc="14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14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procesamiento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4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archivos.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4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siguiente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tabla</a:t>
            </a:r>
            <a:r>
              <a:rPr sz="800" spc="14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contiene</a:t>
            </a:r>
            <a:r>
              <a:rPr sz="800" spc="14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información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sobre</a:t>
            </a:r>
            <a:r>
              <a:rPr sz="800" spc="14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la</a:t>
            </a:r>
            <a:r>
              <a:rPr sz="800" dirty="0">
                <a:latin typeface="Arial Unicode MS"/>
                <a:cs typeface="Arial Unicode MS"/>
              </a:rPr>
              <a:t> asignación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nombres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DOS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concurrente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spc="-35" dirty="0">
                <a:latin typeface="Arial Unicode MS"/>
                <a:cs typeface="Arial Unicode MS"/>
              </a:rPr>
              <a:t>(CDOS),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spc="-20" dirty="0">
                <a:latin typeface="Arial Unicode MS"/>
                <a:cs typeface="Arial Unicode MS"/>
              </a:rPr>
              <a:t>DOS,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Windows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3.x,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Windows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95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Windows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NT.</a:t>
            </a:r>
            <a:endParaRPr sz="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962904" y="1082040"/>
          <a:ext cx="5892165" cy="10610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62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27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96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2580">
                <a:tc>
                  <a:txBody>
                    <a:bodyPr/>
                    <a:lstStyle/>
                    <a:p>
                      <a:pPr marR="472440" algn="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Sistema</a:t>
                      </a:r>
                      <a:r>
                        <a:rPr sz="900" b="1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operativo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R="19050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Total</a:t>
                      </a:r>
                      <a:r>
                        <a:rPr sz="600" b="1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600" b="1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caracteres</a:t>
                      </a:r>
                      <a:r>
                        <a:rPr sz="600" b="1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600" b="1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nombre</a:t>
                      </a:r>
                      <a:r>
                        <a:rPr sz="600" b="1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600" b="1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archivo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47815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500" b="1" dirty="0">
                          <a:latin typeface="Arial"/>
                          <a:cs typeface="Arial"/>
                        </a:rPr>
                        <a:t>Longitud</a:t>
                      </a:r>
                      <a:r>
                        <a:rPr sz="500" b="1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del</a:t>
                      </a:r>
                      <a:r>
                        <a:rPr sz="500" b="1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nombre</a:t>
                      </a:r>
                      <a:r>
                        <a:rPr sz="500" b="1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500" b="1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spc="-10" dirty="0">
                          <a:latin typeface="Arial"/>
                          <a:cs typeface="Arial"/>
                        </a:rPr>
                        <a:t>archivo</a:t>
                      </a:r>
                      <a:endParaRPr sz="500">
                        <a:latin typeface="Arial"/>
                        <a:cs typeface="Arial"/>
                      </a:endParaRPr>
                    </a:p>
                    <a:p>
                      <a:pPr marL="39306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(Nombre</a:t>
                      </a:r>
                      <a:r>
                        <a:rPr sz="800" b="1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800" b="1" spc="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Extensión)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41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marL="13970" algn="ctr">
                        <a:lnSpc>
                          <a:spcPts val="1365"/>
                        </a:lnSpc>
                      </a:pPr>
                      <a:r>
                        <a:rPr sz="1200" spc="-20" dirty="0">
                          <a:latin typeface="Arial Unicode MS"/>
                          <a:cs typeface="Arial Unicode MS"/>
                        </a:rPr>
                        <a:t>CDOS</a:t>
                      </a:r>
                      <a:endParaRPr sz="1200">
                        <a:latin typeface="Arial Unicode MS"/>
                        <a:cs typeface="Arial Unicode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8419" algn="ctr">
                        <a:lnSpc>
                          <a:spcPts val="1360"/>
                        </a:lnSpc>
                      </a:pPr>
                      <a:r>
                        <a:rPr sz="1150" dirty="0">
                          <a:latin typeface="Arial Unicode MS"/>
                          <a:cs typeface="Arial Unicode MS"/>
                        </a:rPr>
                        <a:t>62</a:t>
                      </a:r>
                      <a:r>
                        <a:rPr sz="1150" spc="5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150" dirty="0">
                          <a:latin typeface="Arial Unicode MS"/>
                          <a:cs typeface="Arial Unicode MS"/>
                        </a:rPr>
                        <a:t>[0-</a:t>
                      </a:r>
                      <a:r>
                        <a:rPr sz="1150" spc="-10" dirty="0">
                          <a:latin typeface="Arial Unicode MS"/>
                          <a:cs typeface="Arial Unicode MS"/>
                        </a:rPr>
                        <a:t>9\AZ\az]</a:t>
                      </a:r>
                      <a:endParaRPr sz="1150">
                        <a:latin typeface="Arial Unicode MS"/>
                        <a:cs typeface="Arial Unicode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50" dirty="0">
                          <a:latin typeface="Arial Unicode MS"/>
                          <a:cs typeface="Arial Unicode MS"/>
                        </a:rPr>
                        <a:t>11 </a:t>
                      </a:r>
                      <a:r>
                        <a:rPr sz="1050" spc="-10" dirty="0">
                          <a:latin typeface="Arial Unicode MS"/>
                          <a:cs typeface="Arial Unicode MS"/>
                        </a:rPr>
                        <a:t>(8+3)</a:t>
                      </a:r>
                      <a:endParaRPr sz="1050">
                        <a:latin typeface="Arial Unicode MS"/>
                        <a:cs typeface="Arial Unicode MS"/>
                      </a:endParaRPr>
                    </a:p>
                  </a:txBody>
                  <a:tcPr marL="0" marR="0" marT="95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245">
                <a:tc>
                  <a:txBody>
                    <a:bodyPr/>
                    <a:lstStyle/>
                    <a:p>
                      <a:pPr marL="15240" algn="ctr">
                        <a:lnSpc>
                          <a:spcPts val="1340"/>
                        </a:lnSpc>
                      </a:pPr>
                      <a:r>
                        <a:rPr sz="1200" spc="-25" dirty="0">
                          <a:latin typeface="Arial Unicode MS"/>
                          <a:cs typeface="Arial Unicode MS"/>
                        </a:rPr>
                        <a:t>DOS</a:t>
                      </a:r>
                      <a:endParaRPr sz="1200">
                        <a:latin typeface="Arial Unicode MS"/>
                        <a:cs typeface="Arial Unicode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ts val="1340"/>
                        </a:lnSpc>
                      </a:pPr>
                      <a:r>
                        <a:rPr sz="1150" dirty="0">
                          <a:latin typeface="Arial Unicode MS"/>
                          <a:cs typeface="Arial Unicode MS"/>
                        </a:rPr>
                        <a:t>52</a:t>
                      </a:r>
                      <a:r>
                        <a:rPr sz="1150" spc="6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150" dirty="0">
                          <a:latin typeface="Arial Unicode MS"/>
                          <a:cs typeface="Arial Unicode MS"/>
                        </a:rPr>
                        <a:t>[0-</a:t>
                      </a:r>
                      <a:r>
                        <a:rPr sz="1150" spc="-10" dirty="0">
                          <a:latin typeface="Arial Unicode MS"/>
                          <a:cs typeface="Arial Unicode MS"/>
                        </a:rPr>
                        <a:t>9\AZ\+]</a:t>
                      </a:r>
                      <a:endParaRPr sz="1150">
                        <a:latin typeface="Arial Unicode MS"/>
                        <a:cs typeface="Arial Unicode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50" dirty="0">
                          <a:latin typeface="Arial Unicode MS"/>
                          <a:cs typeface="Arial Unicode MS"/>
                        </a:rPr>
                        <a:t>11 </a:t>
                      </a:r>
                      <a:r>
                        <a:rPr sz="1050" spc="-10" dirty="0">
                          <a:latin typeface="Arial Unicode MS"/>
                          <a:cs typeface="Arial Unicode MS"/>
                        </a:rPr>
                        <a:t>(8+3)</a:t>
                      </a:r>
                      <a:endParaRPr sz="1050">
                        <a:latin typeface="Arial Unicode MS"/>
                        <a:cs typeface="Arial Unicode MS"/>
                      </a:endParaRPr>
                    </a:p>
                  </a:txBody>
                  <a:tcPr marL="0" marR="0" marT="95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marL="57912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50" dirty="0">
                          <a:latin typeface="Arial Unicode MS"/>
                          <a:cs typeface="Arial Unicode MS"/>
                        </a:rPr>
                        <a:t>ventanas</a:t>
                      </a:r>
                      <a:r>
                        <a:rPr sz="1050" spc="19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050" spc="-25" dirty="0">
                          <a:latin typeface="Arial Unicode MS"/>
                          <a:cs typeface="Arial Unicode MS"/>
                        </a:rPr>
                        <a:t>3.x</a:t>
                      </a:r>
                      <a:endParaRPr sz="1050">
                        <a:latin typeface="Arial Unicode MS"/>
                        <a:cs typeface="Arial Unicode MS"/>
                      </a:endParaRPr>
                    </a:p>
                  </a:txBody>
                  <a:tcPr marL="0" marR="0" marT="95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ts val="1360"/>
                        </a:lnSpc>
                      </a:pPr>
                      <a:r>
                        <a:rPr sz="1150" dirty="0">
                          <a:latin typeface="Arial Unicode MS"/>
                          <a:cs typeface="Arial Unicode MS"/>
                        </a:rPr>
                        <a:t>52</a:t>
                      </a:r>
                      <a:r>
                        <a:rPr sz="1150" spc="6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150" dirty="0">
                          <a:latin typeface="Arial Unicode MS"/>
                          <a:cs typeface="Arial Unicode MS"/>
                        </a:rPr>
                        <a:t>[0-</a:t>
                      </a:r>
                      <a:r>
                        <a:rPr sz="1150" spc="-10" dirty="0">
                          <a:latin typeface="Arial Unicode MS"/>
                          <a:cs typeface="Arial Unicode MS"/>
                        </a:rPr>
                        <a:t>9\AZ\+]</a:t>
                      </a:r>
                      <a:endParaRPr sz="1150">
                        <a:latin typeface="Arial Unicode MS"/>
                        <a:cs typeface="Arial Unicode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50" dirty="0">
                          <a:latin typeface="Arial Unicode MS"/>
                          <a:cs typeface="Arial Unicode MS"/>
                        </a:rPr>
                        <a:t>11 </a:t>
                      </a:r>
                      <a:r>
                        <a:rPr sz="1050" spc="-10" dirty="0">
                          <a:latin typeface="Arial Unicode MS"/>
                          <a:cs typeface="Arial Unicode MS"/>
                        </a:rPr>
                        <a:t>(8+3)</a:t>
                      </a:r>
                      <a:endParaRPr sz="1050">
                        <a:latin typeface="Arial Unicode MS"/>
                        <a:cs typeface="Arial Unicode MS"/>
                      </a:endParaRPr>
                    </a:p>
                  </a:txBody>
                  <a:tcPr marL="0" marR="0" marT="95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marR="447040" algn="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000" dirty="0">
                          <a:latin typeface="Arial Unicode MS"/>
                          <a:cs typeface="Arial Unicode MS"/>
                        </a:rPr>
                        <a:t>Windows</a:t>
                      </a:r>
                      <a:r>
                        <a:rPr sz="1000" spc="18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000" spc="-10" dirty="0">
                          <a:latin typeface="Arial Unicode MS"/>
                          <a:cs typeface="Arial Unicode MS"/>
                        </a:rPr>
                        <a:t>95/98/NT</a:t>
                      </a:r>
                      <a:endParaRPr sz="1000">
                        <a:latin typeface="Arial Unicode MS"/>
                        <a:cs typeface="Arial Unicode MS"/>
                      </a:endParaRPr>
                    </a:p>
                  </a:txBody>
                  <a:tcPr marL="0" marR="0" marT="158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53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dirty="0">
                          <a:latin typeface="Arial Unicode MS"/>
                          <a:cs typeface="Arial Unicode MS"/>
                        </a:rPr>
                        <a:t>245</a:t>
                      </a:r>
                      <a:r>
                        <a:rPr sz="1100" spc="8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100" dirty="0">
                          <a:latin typeface="Arial Unicode MS"/>
                          <a:cs typeface="Arial Unicode MS"/>
                        </a:rPr>
                        <a:t>[0-</a:t>
                      </a:r>
                      <a:r>
                        <a:rPr sz="1100" spc="-10" dirty="0">
                          <a:latin typeface="Arial Unicode MS"/>
                          <a:cs typeface="Arial Unicode MS"/>
                        </a:rPr>
                        <a:t>9\Az\+]</a:t>
                      </a:r>
                      <a:endParaRPr sz="1100">
                        <a:latin typeface="Arial Unicode MS"/>
                        <a:cs typeface="Arial Unicode MS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50" dirty="0">
                          <a:latin typeface="Arial Unicode MS"/>
                          <a:cs typeface="Arial Unicode MS"/>
                        </a:rPr>
                        <a:t>253</a:t>
                      </a:r>
                      <a:r>
                        <a:rPr sz="1050" spc="1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050" spc="-10" dirty="0">
                          <a:latin typeface="Arial Unicode MS"/>
                          <a:cs typeface="Arial Unicode MS"/>
                        </a:rPr>
                        <a:t>(250+3)</a:t>
                      </a:r>
                      <a:endParaRPr sz="1050">
                        <a:latin typeface="Arial Unicode MS"/>
                        <a:cs typeface="Arial Unicode MS"/>
                      </a:endParaRPr>
                    </a:p>
                  </a:txBody>
                  <a:tcPr marL="0" marR="0" marT="95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5962905" y="1075943"/>
            <a:ext cx="5892165" cy="6350"/>
          </a:xfrm>
          <a:custGeom>
            <a:avLst/>
            <a:gdLst/>
            <a:ahLst/>
            <a:cxnLst/>
            <a:rect l="l" t="t" r="r" b="b"/>
            <a:pathLst>
              <a:path w="5892165" h="6350">
                <a:moveTo>
                  <a:pt x="6096" y="0"/>
                </a:moveTo>
                <a:lnTo>
                  <a:pt x="0" y="0"/>
                </a:lnTo>
                <a:lnTo>
                  <a:pt x="0" y="6096"/>
                </a:lnTo>
                <a:lnTo>
                  <a:pt x="6096" y="6096"/>
                </a:lnTo>
                <a:lnTo>
                  <a:pt x="6096" y="0"/>
                </a:lnTo>
                <a:close/>
              </a:path>
              <a:path w="5892165" h="6350">
                <a:moveTo>
                  <a:pt x="1959851" y="0"/>
                </a:moveTo>
                <a:lnTo>
                  <a:pt x="9144" y="0"/>
                </a:lnTo>
                <a:lnTo>
                  <a:pt x="9144" y="6096"/>
                </a:lnTo>
                <a:lnTo>
                  <a:pt x="1959851" y="6096"/>
                </a:lnTo>
                <a:lnTo>
                  <a:pt x="1959851" y="0"/>
                </a:lnTo>
                <a:close/>
              </a:path>
              <a:path w="5892165" h="6350">
                <a:moveTo>
                  <a:pt x="1969008" y="0"/>
                </a:moveTo>
                <a:lnTo>
                  <a:pt x="1962912" y="0"/>
                </a:lnTo>
                <a:lnTo>
                  <a:pt x="1962912" y="6096"/>
                </a:lnTo>
                <a:lnTo>
                  <a:pt x="1969008" y="6096"/>
                </a:lnTo>
                <a:lnTo>
                  <a:pt x="1969008" y="0"/>
                </a:lnTo>
                <a:close/>
              </a:path>
              <a:path w="5892165" h="6350">
                <a:moveTo>
                  <a:pt x="3922776" y="0"/>
                </a:moveTo>
                <a:lnTo>
                  <a:pt x="1972056" y="0"/>
                </a:lnTo>
                <a:lnTo>
                  <a:pt x="1972056" y="6096"/>
                </a:lnTo>
                <a:lnTo>
                  <a:pt x="3922776" y="6096"/>
                </a:lnTo>
                <a:lnTo>
                  <a:pt x="3922776" y="0"/>
                </a:lnTo>
                <a:close/>
              </a:path>
              <a:path w="5892165" h="6350">
                <a:moveTo>
                  <a:pt x="3931920" y="0"/>
                </a:moveTo>
                <a:lnTo>
                  <a:pt x="3925824" y="0"/>
                </a:lnTo>
                <a:lnTo>
                  <a:pt x="3925824" y="6096"/>
                </a:lnTo>
                <a:lnTo>
                  <a:pt x="3931920" y="6096"/>
                </a:lnTo>
                <a:lnTo>
                  <a:pt x="3931920" y="0"/>
                </a:lnTo>
                <a:close/>
              </a:path>
              <a:path w="5892165" h="6350">
                <a:moveTo>
                  <a:pt x="5882640" y="0"/>
                </a:moveTo>
                <a:lnTo>
                  <a:pt x="3934968" y="0"/>
                </a:lnTo>
                <a:lnTo>
                  <a:pt x="3934968" y="6096"/>
                </a:lnTo>
                <a:lnTo>
                  <a:pt x="5882640" y="6096"/>
                </a:lnTo>
                <a:lnTo>
                  <a:pt x="5882640" y="0"/>
                </a:lnTo>
                <a:close/>
              </a:path>
              <a:path w="5892165" h="6350">
                <a:moveTo>
                  <a:pt x="5891784" y="0"/>
                </a:moveTo>
                <a:lnTo>
                  <a:pt x="5885688" y="0"/>
                </a:lnTo>
                <a:lnTo>
                  <a:pt x="5885688" y="6096"/>
                </a:lnTo>
                <a:lnTo>
                  <a:pt x="5891784" y="6096"/>
                </a:lnTo>
                <a:lnTo>
                  <a:pt x="58917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421877" y="495476"/>
            <a:ext cx="2296795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50" i="1" dirty="0">
                <a:latin typeface="Trebuchet MS"/>
                <a:cs typeface="Trebuchet MS"/>
              </a:rPr>
              <a:t>Capítulo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3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spc="85" dirty="0">
                <a:latin typeface="Trebuchet MS"/>
                <a:cs typeface="Trebuchet MS"/>
              </a:rPr>
              <a:t>–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Esquemas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de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nombres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de</a:t>
            </a:r>
            <a:r>
              <a:rPr sz="650" i="1" spc="75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archivos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de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spc="-10" dirty="0">
                <a:latin typeface="Trebuchet MS"/>
                <a:cs typeface="Trebuchet MS"/>
              </a:rPr>
              <a:t>eventos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25448809" y="9297569"/>
            <a:ext cx="60628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pc="-25" dirty="0"/>
              <a:t>10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956300" y="2263394"/>
            <a:ext cx="5928360" cy="311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dirty="0">
                <a:latin typeface="Arial"/>
                <a:cs typeface="Arial"/>
              </a:rPr>
              <a:t>Tabla</a:t>
            </a:r>
            <a:r>
              <a:rPr sz="750" b="1" spc="55" dirty="0">
                <a:latin typeface="Arial"/>
                <a:cs typeface="Arial"/>
              </a:rPr>
              <a:t> </a:t>
            </a:r>
            <a:r>
              <a:rPr sz="750" b="1" dirty="0">
                <a:latin typeface="Arial"/>
                <a:cs typeface="Arial"/>
              </a:rPr>
              <a:t>3.1</a:t>
            </a:r>
            <a:r>
              <a:rPr sz="750" b="1" spc="60" dirty="0">
                <a:latin typeface="Arial"/>
                <a:cs typeface="Arial"/>
              </a:rPr>
              <a:t> </a:t>
            </a:r>
            <a:r>
              <a:rPr sz="750" b="1" dirty="0">
                <a:latin typeface="Arial"/>
                <a:cs typeface="Arial"/>
              </a:rPr>
              <a:t>Formatos</a:t>
            </a:r>
            <a:r>
              <a:rPr sz="750" b="1" spc="60" dirty="0">
                <a:latin typeface="Arial"/>
                <a:cs typeface="Arial"/>
              </a:rPr>
              <a:t> </a:t>
            </a:r>
            <a:r>
              <a:rPr sz="750" b="1" dirty="0">
                <a:latin typeface="Arial"/>
                <a:cs typeface="Arial"/>
              </a:rPr>
              <a:t>de</a:t>
            </a:r>
            <a:r>
              <a:rPr sz="750" b="1" spc="55" dirty="0">
                <a:latin typeface="Arial"/>
                <a:cs typeface="Arial"/>
              </a:rPr>
              <a:t> </a:t>
            </a:r>
            <a:r>
              <a:rPr sz="750" b="1" dirty="0">
                <a:latin typeface="Arial"/>
                <a:cs typeface="Arial"/>
              </a:rPr>
              <a:t>nombres</a:t>
            </a:r>
            <a:r>
              <a:rPr sz="750" b="1" spc="60" dirty="0">
                <a:latin typeface="Arial"/>
                <a:cs typeface="Arial"/>
              </a:rPr>
              <a:t> </a:t>
            </a:r>
            <a:r>
              <a:rPr sz="750" b="1" dirty="0">
                <a:latin typeface="Arial"/>
                <a:cs typeface="Arial"/>
              </a:rPr>
              <a:t>de</a:t>
            </a:r>
            <a:r>
              <a:rPr sz="750" b="1" spc="60" dirty="0">
                <a:latin typeface="Arial"/>
                <a:cs typeface="Arial"/>
              </a:rPr>
              <a:t> </a:t>
            </a:r>
            <a:r>
              <a:rPr sz="750" b="1" dirty="0">
                <a:latin typeface="Arial"/>
                <a:cs typeface="Arial"/>
              </a:rPr>
              <a:t>archivos</a:t>
            </a:r>
            <a:r>
              <a:rPr sz="750" b="1" spc="55" dirty="0">
                <a:latin typeface="Arial"/>
                <a:cs typeface="Arial"/>
              </a:rPr>
              <a:t> </a:t>
            </a:r>
            <a:r>
              <a:rPr sz="750" b="1" dirty="0">
                <a:latin typeface="Arial"/>
                <a:cs typeface="Arial"/>
              </a:rPr>
              <a:t>del</a:t>
            </a:r>
            <a:r>
              <a:rPr sz="750" b="1" spc="60" dirty="0">
                <a:latin typeface="Arial"/>
                <a:cs typeface="Arial"/>
              </a:rPr>
              <a:t> </a:t>
            </a:r>
            <a:r>
              <a:rPr sz="750" b="1" dirty="0">
                <a:latin typeface="Arial"/>
                <a:cs typeface="Arial"/>
              </a:rPr>
              <a:t>sistema</a:t>
            </a:r>
            <a:r>
              <a:rPr sz="750" b="1" spc="60" dirty="0">
                <a:latin typeface="Arial"/>
                <a:cs typeface="Arial"/>
              </a:rPr>
              <a:t> </a:t>
            </a:r>
            <a:r>
              <a:rPr sz="750" b="1" spc="-10" dirty="0">
                <a:latin typeface="Arial"/>
                <a:cs typeface="Arial"/>
              </a:rPr>
              <a:t>operativo</a:t>
            </a:r>
            <a:endParaRPr sz="75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1150">
              <a:latin typeface="Arial"/>
              <a:cs typeface="Arial"/>
            </a:endParaRPr>
          </a:p>
          <a:p>
            <a:pPr marL="12700" marR="5080">
              <a:lnSpc>
                <a:spcPct val="135300"/>
              </a:lnSpc>
            </a:pPr>
            <a:r>
              <a:rPr sz="850" dirty="0">
                <a:latin typeface="Arial Unicode MS"/>
                <a:cs typeface="Arial Unicode MS"/>
              </a:rPr>
              <a:t>Un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nombre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compone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dos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partes.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primera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parte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nombre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nombre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la </a:t>
            </a:r>
            <a:r>
              <a:rPr sz="850" dirty="0">
                <a:latin typeface="Arial Unicode MS"/>
                <a:cs typeface="Arial Unicode MS"/>
              </a:rPr>
              <a:t>segunda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parte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nombre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extensión.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extensión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usa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normalmente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especificar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tipo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de </a:t>
            </a:r>
            <a:r>
              <a:rPr sz="850" dirty="0">
                <a:latin typeface="Arial Unicode MS"/>
                <a:cs typeface="Arial Unicode MS"/>
              </a:rPr>
              <a:t>archivo.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En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general,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hay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tres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tipos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diferentes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archivos.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30" dirty="0">
                <a:latin typeface="Arial Unicode MS"/>
                <a:cs typeface="Arial Unicode MS"/>
              </a:rPr>
              <a:t>El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primer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tipo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ejecutables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programas </a:t>
            </a:r>
            <a:r>
              <a:rPr sz="850" spc="-40" dirty="0">
                <a:latin typeface="Arial Unicode MS"/>
                <a:cs typeface="Arial Unicode MS"/>
              </a:rPr>
              <a:t>“.EXE”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bibliotecas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dinámicas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“.DLL”.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spc="-30" dirty="0">
                <a:latin typeface="Arial Unicode MS"/>
                <a:cs typeface="Arial Unicode MS"/>
              </a:rPr>
              <a:t>El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segundo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tipo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son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archivos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sistema,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como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directorios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“..”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los </a:t>
            </a:r>
            <a:r>
              <a:rPr sz="850" dirty="0">
                <a:latin typeface="Arial Unicode MS"/>
                <a:cs typeface="Arial Unicode MS"/>
              </a:rPr>
              <a:t>archivos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por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lotes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“.BAT”.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spc="-30" dirty="0">
                <a:latin typeface="Arial Unicode MS"/>
                <a:cs typeface="Arial Unicode MS"/>
              </a:rPr>
              <a:t>El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tercer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tipo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son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archivos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datos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como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texto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“.TXT”,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gráficos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“.DXF”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archivos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eventos </a:t>
            </a:r>
            <a:r>
              <a:rPr sz="850" spc="-25" dirty="0">
                <a:latin typeface="Arial Unicode MS"/>
                <a:cs typeface="Arial Unicode MS"/>
              </a:rPr>
              <a:t>“.CFG”.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desarrolladores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aplicaciones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usuarios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frecuentes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están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obligados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seguir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especificaciones </a:t>
            </a:r>
            <a:r>
              <a:rPr sz="850" dirty="0">
                <a:latin typeface="Arial Unicode MS"/>
                <a:cs typeface="Arial Unicode MS"/>
              </a:rPr>
              <a:t>anteriores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asignar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extensiones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libres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inventar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seguir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propias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reglas.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hecho,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usuario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podría </a:t>
            </a:r>
            <a:r>
              <a:rPr sz="850" dirty="0">
                <a:latin typeface="Arial Unicode MS"/>
                <a:cs typeface="Arial Unicode MS"/>
              </a:rPr>
              <a:t>crear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llamado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"cualquier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spc="-30" dirty="0">
                <a:latin typeface="Arial Unicode MS"/>
                <a:cs typeface="Arial Unicode MS"/>
              </a:rPr>
              <a:t>cosa.EXE"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usarlo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como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datos.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Mientras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le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pida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al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sistema </a:t>
            </a:r>
            <a:r>
              <a:rPr sz="850" dirty="0">
                <a:latin typeface="Arial Unicode MS"/>
                <a:cs typeface="Arial Unicode MS"/>
              </a:rPr>
              <a:t>operativo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ejecute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ejecutable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falso,</a:t>
            </a:r>
            <a:endParaRPr sz="850">
              <a:latin typeface="Arial Unicode MS"/>
              <a:cs typeface="Arial Unicode MS"/>
            </a:endParaRPr>
          </a:p>
          <a:p>
            <a:pPr>
              <a:spcBef>
                <a:spcPts val="70"/>
              </a:spcBef>
            </a:pPr>
            <a:endParaRPr sz="750">
              <a:latin typeface="Arial Unicode MS"/>
              <a:cs typeface="Arial Unicode MS"/>
            </a:endParaRPr>
          </a:p>
          <a:p>
            <a:pPr marL="12700" marR="43815">
              <a:lnSpc>
                <a:spcPct val="143500"/>
              </a:lnSpc>
            </a:pP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nombres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enumeran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del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sistema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denominado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tabla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asignación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(tabla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asignación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de</a:t>
            </a:r>
            <a:r>
              <a:rPr sz="800" dirty="0">
                <a:latin typeface="Arial Unicode MS"/>
                <a:cs typeface="Arial Unicode MS"/>
              </a:rPr>
              <a:t> archivos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spc="-20" dirty="0">
                <a:latin typeface="Arial Unicode MS"/>
                <a:cs typeface="Arial Unicode MS"/>
              </a:rPr>
              <a:t>“FAT”</a:t>
            </a:r>
            <a:r>
              <a:rPr sz="800" spc="4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DOS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sistema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archivos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NT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“NTFS”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Windows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NT).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tabla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asignación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almacena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disco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área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reservada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denominada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área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del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sistema.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tabla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puede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cargar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memoria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directamente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desde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disco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spc="-50" dirty="0">
                <a:latin typeface="Arial Unicode MS"/>
                <a:cs typeface="Arial Unicode MS"/>
              </a:rPr>
              <a:t>o</a:t>
            </a:r>
            <a:r>
              <a:rPr sz="800" dirty="0">
                <a:latin typeface="Arial Unicode MS"/>
                <a:cs typeface="Arial Unicode MS"/>
              </a:rPr>
              <a:t> se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puede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cargar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indirectamente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través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llamadas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al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sistema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operativo.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Cada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entrada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tabla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corresponde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spc="-20" dirty="0">
                <a:latin typeface="Arial Unicode MS"/>
                <a:cs typeface="Arial Unicode MS"/>
              </a:rPr>
              <a:t>solo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disco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tiene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archivo,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una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lista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atributos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(como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"A"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"H"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oculto)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la</a:t>
            </a:r>
            <a:r>
              <a:rPr sz="800" dirty="0">
                <a:latin typeface="Arial Unicode MS"/>
                <a:cs typeface="Arial Unicode MS"/>
              </a:rPr>
              <a:t> dirección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inicio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del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contenido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del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archivo.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56300" y="5664708"/>
            <a:ext cx="5900420" cy="223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dirty="0">
                <a:latin typeface="Arial"/>
                <a:cs typeface="Arial"/>
              </a:rPr>
              <a:t>3.3 Esquemas</a:t>
            </a:r>
            <a:r>
              <a:rPr sz="800" b="1" spc="5" dirty="0">
                <a:latin typeface="Arial"/>
                <a:cs typeface="Arial"/>
              </a:rPr>
              <a:t> </a:t>
            </a:r>
            <a:r>
              <a:rPr sz="800" b="1" dirty="0">
                <a:latin typeface="Arial"/>
                <a:cs typeface="Arial"/>
              </a:rPr>
              <a:t>de</a:t>
            </a:r>
            <a:r>
              <a:rPr sz="800" b="1" spc="5" dirty="0">
                <a:latin typeface="Arial"/>
                <a:cs typeface="Arial"/>
              </a:rPr>
              <a:t> </a:t>
            </a:r>
            <a:r>
              <a:rPr sz="800" b="1" spc="-10" dirty="0">
                <a:latin typeface="Arial"/>
                <a:cs typeface="Arial"/>
              </a:rPr>
              <a:t>codificación</a:t>
            </a:r>
            <a:endParaRPr sz="800"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43500"/>
              </a:lnSpc>
            </a:pP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nombres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tienen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</a:t>
            </a:r>
            <a:r>
              <a:rPr sz="800" spc="14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tamaño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limitado,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por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tanto,</a:t>
            </a:r>
            <a:r>
              <a:rPr sz="800" spc="14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colocar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máxima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cantidad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4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información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de</a:t>
            </a:r>
            <a:r>
              <a:rPr sz="800" spc="2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eventos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clave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archivo,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debe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comprimir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información.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compresión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o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codificación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arte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de</a:t>
            </a:r>
            <a:r>
              <a:rPr sz="800" dirty="0">
                <a:latin typeface="Arial Unicode MS"/>
                <a:cs typeface="Arial Unicode MS"/>
              </a:rPr>
              <a:t> representar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una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secuencia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larga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información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una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secuencia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breve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caracteres,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como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códigos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caracteres </a:t>
            </a:r>
            <a:r>
              <a:rPr sz="800" spc="-20" dirty="0">
                <a:latin typeface="Arial Unicode MS"/>
                <a:cs typeface="Arial Unicode MS"/>
              </a:rPr>
              <a:t>ASCII.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spc="-50" dirty="0">
                <a:latin typeface="Arial Unicode MS"/>
                <a:cs typeface="Arial Unicode MS"/>
              </a:rPr>
              <a:t>Se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han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documentado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varios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esquemas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compresión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datos.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Incluyen,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pero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limitan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a,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codificación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de</a:t>
            </a:r>
            <a:r>
              <a:rPr sz="800" spc="2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longitud</a:t>
            </a:r>
            <a:r>
              <a:rPr sz="800" spc="1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ejecución,</a:t>
            </a:r>
            <a:r>
              <a:rPr sz="800" spc="1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empaquetamiento</a:t>
            </a:r>
            <a:r>
              <a:rPr sz="800" spc="1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medio</a:t>
            </a:r>
            <a:r>
              <a:rPr sz="800" spc="1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byte,</a:t>
            </a:r>
            <a:r>
              <a:rPr sz="800" spc="1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codificación</a:t>
            </a:r>
            <a:r>
              <a:rPr sz="800" spc="1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Huffman,</a:t>
            </a:r>
            <a:r>
              <a:rPr sz="800" spc="1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codificación</a:t>
            </a:r>
            <a:r>
              <a:rPr sz="800" spc="1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diccionario</a:t>
            </a:r>
            <a:r>
              <a:rPr sz="800" spc="1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1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codificación</a:t>
            </a:r>
            <a:r>
              <a:rPr sz="800" spc="19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de</a:t>
            </a:r>
            <a:r>
              <a:rPr sz="800" dirty="0">
                <a:latin typeface="Arial Unicode MS"/>
                <a:cs typeface="Arial Unicode MS"/>
              </a:rPr>
              <a:t> diccionario</a:t>
            </a:r>
            <a:r>
              <a:rPr sz="800" spc="250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adaptable.</a:t>
            </a:r>
            <a:endParaRPr sz="800">
              <a:latin typeface="Arial Unicode MS"/>
              <a:cs typeface="Arial Unicode MS"/>
            </a:endParaRPr>
          </a:p>
          <a:p>
            <a:pPr>
              <a:spcBef>
                <a:spcPts val="60"/>
              </a:spcBef>
            </a:pPr>
            <a:endParaRPr sz="750">
              <a:latin typeface="Arial Unicode MS"/>
              <a:cs typeface="Arial Unicode MS"/>
            </a:endParaRPr>
          </a:p>
          <a:p>
            <a:pPr marL="12700" marR="398780">
              <a:lnSpc>
                <a:spcPct val="145000"/>
              </a:lnSpc>
              <a:spcBef>
                <a:spcPts val="5"/>
              </a:spcBef>
            </a:pP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codificación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longitud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ejecución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una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técnica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compresión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datos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que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símbolos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repetidos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se</a:t>
            </a:r>
            <a:r>
              <a:rPr sz="800" dirty="0">
                <a:latin typeface="Arial Unicode MS"/>
                <a:cs typeface="Arial Unicode MS"/>
              </a:rPr>
              <a:t> cuentan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luego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reemplazan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por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recuento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resultante.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Por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ejemplo,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información</a:t>
            </a:r>
            <a:endParaRPr sz="800">
              <a:latin typeface="Arial Unicode MS"/>
              <a:cs typeface="Arial Unicode MS"/>
            </a:endParaRPr>
          </a:p>
          <a:p>
            <a:pPr marL="12700" marR="33020">
              <a:lnSpc>
                <a:spcPct val="109500"/>
              </a:lnSpc>
              <a:spcBef>
                <a:spcPts val="35"/>
              </a:spcBef>
            </a:pPr>
            <a:r>
              <a:rPr sz="1050" spc="-45" dirty="0">
                <a:latin typeface="Arial Unicode MS"/>
                <a:cs typeface="Arial Unicode MS"/>
              </a:rPr>
              <a:t>CDEFFFFFGGGGGG333333333</a:t>
            </a:r>
            <a:r>
              <a:rPr sz="1050" spc="6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se</a:t>
            </a:r>
            <a:r>
              <a:rPr sz="1050" spc="70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reduce</a:t>
            </a:r>
            <a:r>
              <a:rPr sz="1050" spc="6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a</a:t>
            </a:r>
            <a:r>
              <a:rPr sz="1050" spc="70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CDE^F4^G7^39.</a:t>
            </a:r>
            <a:r>
              <a:rPr sz="1050" spc="6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Sin</a:t>
            </a:r>
            <a:r>
              <a:rPr sz="1050" spc="70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embargo,</a:t>
            </a:r>
            <a:r>
              <a:rPr sz="1050" spc="6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esta</a:t>
            </a:r>
            <a:r>
              <a:rPr sz="1050" spc="70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técnica</a:t>
            </a:r>
            <a:r>
              <a:rPr sz="1050" spc="65" dirty="0">
                <a:latin typeface="Arial Unicode MS"/>
                <a:cs typeface="Arial Unicode MS"/>
              </a:rPr>
              <a:t> </a:t>
            </a:r>
            <a:r>
              <a:rPr sz="1050" spc="25" dirty="0">
                <a:latin typeface="Arial Unicode MS"/>
                <a:cs typeface="Arial Unicode MS"/>
              </a:rPr>
              <a:t>no </a:t>
            </a:r>
            <a:r>
              <a:rPr sz="1050" dirty="0">
                <a:latin typeface="Arial Unicode MS"/>
                <a:cs typeface="Arial Unicode MS"/>
              </a:rPr>
              <a:t>siempre</a:t>
            </a:r>
            <a:r>
              <a:rPr sz="1050" spc="150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funciona.</a:t>
            </a:r>
            <a:r>
              <a:rPr sz="1050" spc="15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Por</a:t>
            </a:r>
            <a:r>
              <a:rPr sz="1050" spc="15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ejemplo,</a:t>
            </a:r>
            <a:r>
              <a:rPr sz="1050" spc="15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la</a:t>
            </a:r>
            <a:r>
              <a:rPr sz="1050" spc="15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información</a:t>
            </a:r>
            <a:r>
              <a:rPr sz="1050" spc="155" dirty="0">
                <a:latin typeface="Arial Unicode MS"/>
                <a:cs typeface="Arial Unicode MS"/>
              </a:rPr>
              <a:t> </a:t>
            </a:r>
            <a:r>
              <a:rPr sz="1050" spc="-30" dirty="0">
                <a:latin typeface="Arial Unicode MS"/>
                <a:cs typeface="Arial Unicode MS"/>
              </a:rPr>
              <a:t>ABCDEFGH...XYZ-</a:t>
            </a:r>
            <a:r>
              <a:rPr sz="1050" spc="-25" dirty="0">
                <a:latin typeface="Arial Unicode MS"/>
                <a:cs typeface="Arial Unicode MS"/>
              </a:rPr>
              <a:t>0123456789</a:t>
            </a:r>
            <a:r>
              <a:rPr sz="1050" spc="155" dirty="0">
                <a:latin typeface="Arial Unicode MS"/>
                <a:cs typeface="Arial Unicode MS"/>
              </a:rPr>
              <a:t> </a:t>
            </a:r>
            <a:r>
              <a:rPr sz="1050" spc="50" dirty="0">
                <a:latin typeface="Arial Unicode MS"/>
                <a:cs typeface="Arial Unicode MS"/>
              </a:rPr>
              <a:t>no</a:t>
            </a:r>
            <a:r>
              <a:rPr sz="1050" spc="15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se</a:t>
            </a:r>
            <a:r>
              <a:rPr sz="1050" spc="155" dirty="0">
                <a:latin typeface="Arial Unicode MS"/>
                <a:cs typeface="Arial Unicode MS"/>
              </a:rPr>
              <a:t> </a:t>
            </a:r>
            <a:r>
              <a:rPr sz="1050" spc="-10" dirty="0">
                <a:latin typeface="Arial Unicode MS"/>
                <a:cs typeface="Arial Unicode MS"/>
              </a:rPr>
              <a:t>comprime.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56301" y="8218678"/>
            <a:ext cx="5832475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5300"/>
              </a:lnSpc>
              <a:spcBef>
                <a:spcPts val="100"/>
              </a:spcBef>
            </a:pPr>
            <a:r>
              <a:rPr sz="850" spc="-30" dirty="0">
                <a:latin typeface="Arial Unicode MS"/>
                <a:cs typeface="Arial Unicode MS"/>
              </a:rPr>
              <a:t>El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empaquetado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medio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byte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procedimiento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utilizado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enmascarar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patrones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repetidos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bits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de </a:t>
            </a:r>
            <a:r>
              <a:rPr sz="850" dirty="0">
                <a:latin typeface="Arial Unicode MS"/>
                <a:cs typeface="Arial Unicode MS"/>
              </a:rPr>
              <a:t>caracteres.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Por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ejemplo,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caracteres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7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14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están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representados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por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patrones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bits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0000-0111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0000-</a:t>
            </a:r>
            <a:r>
              <a:rPr sz="850" spc="-10" dirty="0">
                <a:latin typeface="Arial Unicode MS"/>
                <a:cs typeface="Arial Unicode MS"/>
              </a:rPr>
              <a:t>1110,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pueden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empaquetar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byte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ocultando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4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bits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superiores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ambos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caracteres.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30" dirty="0">
                <a:latin typeface="Arial Unicode MS"/>
                <a:cs typeface="Arial Unicode MS"/>
              </a:rPr>
              <a:t>El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byte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resultante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tiene</a:t>
            </a:r>
            <a:r>
              <a:rPr sz="850" spc="51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patrón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bits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0111-1110.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embargo,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bits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caracteres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siempre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repetitivos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manipulación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de</a:t>
            </a:r>
            <a:r>
              <a:rPr sz="850" spc="2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bits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natural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máquina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basada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bytes.</a:t>
            </a:r>
            <a:endParaRPr sz="8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25448809" y="9297569"/>
            <a:ext cx="60628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pc="-25" dirty="0"/>
              <a:t>11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9421877" y="495476"/>
            <a:ext cx="2296795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50" i="1" dirty="0">
                <a:latin typeface="Trebuchet MS"/>
                <a:cs typeface="Trebuchet MS"/>
              </a:rPr>
              <a:t>Capítulo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3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spc="85" dirty="0">
                <a:latin typeface="Trebuchet MS"/>
                <a:cs typeface="Trebuchet MS"/>
              </a:rPr>
              <a:t>–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Esquemas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de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nombres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de</a:t>
            </a:r>
            <a:r>
              <a:rPr sz="650" i="1" spc="75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archivos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de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spc="-10" dirty="0">
                <a:latin typeface="Trebuchet MS"/>
                <a:cs typeface="Trebuchet MS"/>
              </a:rPr>
              <a:t>eventos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56300" y="1058925"/>
            <a:ext cx="5943600" cy="726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5300"/>
              </a:lnSpc>
              <a:spcBef>
                <a:spcPts val="100"/>
              </a:spcBef>
            </a:pP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codificación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Huffman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método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simple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donde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probabilidad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frecuencia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relativa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ocurrencia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cada </a:t>
            </a:r>
            <a:r>
              <a:rPr sz="850" dirty="0">
                <a:latin typeface="Arial Unicode MS"/>
                <a:cs typeface="Arial Unicode MS"/>
              </a:rPr>
              <a:t>símbolo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flujo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información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utiliza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comprimir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información.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símbolos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mayor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probabilidad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se </a:t>
            </a:r>
            <a:r>
              <a:rPr sz="850" dirty="0">
                <a:latin typeface="Arial Unicode MS"/>
                <a:cs typeface="Arial Unicode MS"/>
              </a:rPr>
              <a:t>asignan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códigos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menor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longitud.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Por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ejemplo,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dado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término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"nombre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archivo"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aparece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con </a:t>
            </a:r>
            <a:r>
              <a:rPr sz="850" dirty="0">
                <a:latin typeface="Arial Unicode MS"/>
                <a:cs typeface="Arial Unicode MS"/>
              </a:rPr>
              <a:t>frecuencia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documento,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puede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asignar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código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"$"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ahorra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7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caracteres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por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aparición.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56300" y="2110182"/>
            <a:ext cx="5963920" cy="2303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5500"/>
              </a:lnSpc>
              <a:spcBef>
                <a:spcPts val="100"/>
              </a:spcBef>
            </a:pP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codificación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diccionario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diccionario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adaptativo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son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métodos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compresión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similares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codificación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de </a:t>
            </a:r>
            <a:r>
              <a:rPr sz="850" dirty="0">
                <a:latin typeface="Arial Unicode MS"/>
                <a:cs typeface="Arial Unicode MS"/>
              </a:rPr>
              <a:t>Huffman.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En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lugar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asignar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códigos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cortos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términos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frases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frecuentes,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términos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reemplazan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por</a:t>
            </a:r>
            <a:r>
              <a:rPr sz="850" spc="400" dirty="0">
                <a:latin typeface="Arial Unicode MS"/>
                <a:cs typeface="Arial Unicode MS"/>
              </a:rPr>
              <a:t>  </a:t>
            </a:r>
            <a:r>
              <a:rPr sz="850" dirty="0">
                <a:latin typeface="Arial Unicode MS"/>
                <a:cs typeface="Arial Unicode MS"/>
              </a:rPr>
              <a:t>punteros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ubicación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diccionario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lista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entradas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únicas.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términos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repetidos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reducen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50" dirty="0">
                <a:latin typeface="Arial Unicode MS"/>
                <a:cs typeface="Arial Unicode MS"/>
              </a:rPr>
              <a:t>a</a:t>
            </a:r>
            <a:r>
              <a:rPr sz="850" spc="2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punteros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repetidos.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En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método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adaptativo,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términos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repetidos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reemplazan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punteros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lugar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inicial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de </a:t>
            </a:r>
            <a:r>
              <a:rPr sz="850" dirty="0">
                <a:latin typeface="Arial Unicode MS"/>
                <a:cs typeface="Arial Unicode MS"/>
              </a:rPr>
              <a:t>aparición.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Por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ejemplo,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-30" dirty="0">
                <a:latin typeface="Arial Unicode MS"/>
                <a:cs typeface="Arial Unicode MS"/>
              </a:rPr>
              <a:t>PKZIP,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popular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programa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compresión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archivos,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utiliza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técnica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adaptación similar.</a:t>
            </a:r>
            <a:endParaRPr sz="850">
              <a:latin typeface="Arial Unicode MS"/>
              <a:cs typeface="Arial Unicode MS"/>
            </a:endParaRPr>
          </a:p>
          <a:p>
            <a:pPr>
              <a:spcBef>
                <a:spcPts val="55"/>
              </a:spcBef>
            </a:pPr>
            <a:endParaRPr sz="750">
              <a:latin typeface="Arial Unicode MS"/>
              <a:cs typeface="Arial Unicode MS"/>
            </a:endParaRPr>
          </a:p>
          <a:p>
            <a:pPr marL="12700" marR="125095">
              <a:lnSpc>
                <a:spcPct val="153300"/>
              </a:lnSpc>
            </a:pPr>
            <a:r>
              <a:rPr sz="750" dirty="0">
                <a:latin typeface="Arial Unicode MS"/>
                <a:cs typeface="Arial Unicode MS"/>
              </a:rPr>
              <a:t>Los</a:t>
            </a:r>
            <a:r>
              <a:rPr sz="750" spc="15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métodos</a:t>
            </a:r>
            <a:r>
              <a:rPr sz="750" spc="15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anteriores</a:t>
            </a:r>
            <a:r>
              <a:rPr sz="750" spc="15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están</a:t>
            </a:r>
            <a:r>
              <a:rPr sz="750" spc="16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diseñados</a:t>
            </a:r>
            <a:r>
              <a:rPr sz="750" spc="15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para</a:t>
            </a:r>
            <a:r>
              <a:rPr sz="750" spc="15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comprimir</a:t>
            </a:r>
            <a:r>
              <a:rPr sz="750" spc="16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información</a:t>
            </a:r>
            <a:r>
              <a:rPr sz="750" spc="15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utilizando</a:t>
            </a:r>
            <a:r>
              <a:rPr sz="750" spc="15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el</a:t>
            </a:r>
            <a:r>
              <a:rPr sz="750" spc="15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conjunto</a:t>
            </a:r>
            <a:r>
              <a:rPr sz="750" spc="16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5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caracteres</a:t>
            </a:r>
            <a:r>
              <a:rPr sz="750" spc="155" dirty="0">
                <a:latin typeface="Arial Unicode MS"/>
                <a:cs typeface="Arial Unicode MS"/>
              </a:rPr>
              <a:t> </a:t>
            </a:r>
            <a:r>
              <a:rPr sz="750" spc="-20" dirty="0">
                <a:latin typeface="Arial Unicode MS"/>
                <a:cs typeface="Arial Unicode MS"/>
              </a:rPr>
              <a:t>ASCII</a:t>
            </a:r>
            <a:r>
              <a:rPr sz="750" spc="16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estándar.</a:t>
            </a:r>
            <a:r>
              <a:rPr sz="750" spc="155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Sin</a:t>
            </a:r>
            <a:r>
              <a:rPr sz="750" dirty="0">
                <a:latin typeface="Arial Unicode MS"/>
                <a:cs typeface="Arial Unicode MS"/>
              </a:rPr>
              <a:t> embargo,</a:t>
            </a:r>
            <a:r>
              <a:rPr sz="750" spc="6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ciertos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caracteres</a:t>
            </a:r>
            <a:r>
              <a:rPr sz="750" spc="60" dirty="0">
                <a:latin typeface="Arial Unicode MS"/>
                <a:cs typeface="Arial Unicode MS"/>
              </a:rPr>
              <a:t> </a:t>
            </a:r>
            <a:r>
              <a:rPr sz="750" spc="-20" dirty="0">
                <a:latin typeface="Arial Unicode MS"/>
                <a:cs typeface="Arial Unicode MS"/>
              </a:rPr>
              <a:t>ASCII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como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“,</a:t>
            </a:r>
            <a:r>
              <a:rPr sz="750" spc="60" dirty="0">
                <a:latin typeface="Arial Unicode MS"/>
                <a:cs typeface="Arial Unicode MS"/>
              </a:rPr>
              <a:t> </a:t>
            </a:r>
            <a:r>
              <a:rPr sz="750" spc="-55" dirty="0">
                <a:latin typeface="Arial Unicode MS"/>
                <a:cs typeface="Arial Unicode MS"/>
              </a:rPr>
              <a:t>?,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/,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\,</a:t>
            </a:r>
            <a:r>
              <a:rPr sz="750" spc="6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&lt;,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&gt;,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spc="55" dirty="0">
                <a:latin typeface="Arial Unicode MS"/>
                <a:cs typeface="Arial Unicode MS"/>
              </a:rPr>
              <a:t>*,</a:t>
            </a:r>
            <a:r>
              <a:rPr sz="750" spc="60" dirty="0">
                <a:latin typeface="Arial Unicode MS"/>
                <a:cs typeface="Arial Unicode MS"/>
              </a:rPr>
              <a:t> </a:t>
            </a:r>
            <a:r>
              <a:rPr sz="750" spc="215" dirty="0">
                <a:latin typeface="Arial Unicode MS"/>
                <a:cs typeface="Arial Unicode MS"/>
              </a:rPr>
              <a:t>|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y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:</a:t>
            </a:r>
            <a:r>
              <a:rPr sz="750" spc="6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no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se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pueden</a:t>
            </a:r>
            <a:r>
              <a:rPr sz="750" spc="6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usar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para</a:t>
            </a:r>
            <a:r>
              <a:rPr sz="750" spc="6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nombrar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archivos,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por</a:t>
            </a:r>
            <a:r>
              <a:rPr sz="750" spc="6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lo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que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</a:t>
            </a:r>
            <a:r>
              <a:rPr sz="750" spc="6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aplicación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de</a:t>
            </a:r>
            <a:r>
              <a:rPr sz="750" dirty="0">
                <a:latin typeface="Arial Unicode MS"/>
                <a:cs typeface="Arial Unicode MS"/>
              </a:rPr>
              <a:t> estos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métodos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podría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producir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nombres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archivo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no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válidos.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Para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eliminar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este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problema,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se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asigna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un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conjunto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códigos</a:t>
            </a:r>
            <a:r>
              <a:rPr sz="750" dirty="0">
                <a:latin typeface="Arial Unicode MS"/>
                <a:cs typeface="Arial Unicode MS"/>
              </a:rPr>
              <a:t> alternativos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los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caracteres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spc="-20" dirty="0">
                <a:latin typeface="Arial Unicode MS"/>
                <a:cs typeface="Arial Unicode MS"/>
              </a:rPr>
              <a:t>ASCII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que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se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pueden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usar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para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nombrar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archivos.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spc="-30" dirty="0">
                <a:latin typeface="Arial Unicode MS"/>
                <a:cs typeface="Arial Unicode MS"/>
              </a:rPr>
              <a:t>El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conjunto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códigos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alternativo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normalmente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se</a:t>
            </a:r>
            <a:r>
              <a:rPr sz="750" dirty="0">
                <a:latin typeface="Arial Unicode MS"/>
                <a:cs typeface="Arial Unicode MS"/>
              </a:rPr>
              <a:t> denomina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conjunto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caracteres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nombre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archivo.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En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siguiente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sección,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se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usa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un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híbrido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los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métodos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anteriores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spc="-20" dirty="0">
                <a:latin typeface="Arial Unicode MS"/>
                <a:cs typeface="Arial Unicode MS"/>
              </a:rPr>
              <a:t>para</a:t>
            </a:r>
            <a:r>
              <a:rPr sz="750" dirty="0">
                <a:latin typeface="Arial Unicode MS"/>
                <a:cs typeface="Arial Unicode MS"/>
              </a:rPr>
              <a:t> comprimir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información</a:t>
            </a:r>
            <a:r>
              <a:rPr sz="750" spc="14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eventos</a:t>
            </a:r>
            <a:r>
              <a:rPr sz="750" spc="14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usando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el</a:t>
            </a:r>
            <a:r>
              <a:rPr sz="750" spc="14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conjunto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4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caracteres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4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nombre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4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archivo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alternativo.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56301" y="4865879"/>
            <a:ext cx="5975985" cy="3639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dirty="0">
                <a:latin typeface="Arial"/>
                <a:cs typeface="Arial"/>
              </a:rPr>
              <a:t>3.4</a:t>
            </a:r>
            <a:r>
              <a:rPr sz="850" b="1" spc="95" dirty="0">
                <a:latin typeface="Arial"/>
                <a:cs typeface="Arial"/>
              </a:rPr>
              <a:t> </a:t>
            </a:r>
            <a:r>
              <a:rPr sz="850" b="1" dirty="0">
                <a:latin typeface="Arial"/>
                <a:cs typeface="Arial"/>
              </a:rPr>
              <a:t>Nombrar</a:t>
            </a:r>
            <a:r>
              <a:rPr sz="850" b="1" spc="95" dirty="0">
                <a:latin typeface="Arial"/>
                <a:cs typeface="Arial"/>
              </a:rPr>
              <a:t> </a:t>
            </a:r>
            <a:r>
              <a:rPr sz="850" b="1" dirty="0">
                <a:latin typeface="Arial"/>
                <a:cs typeface="Arial"/>
              </a:rPr>
              <a:t>un</a:t>
            </a:r>
            <a:r>
              <a:rPr sz="850" b="1" spc="95" dirty="0">
                <a:latin typeface="Arial"/>
                <a:cs typeface="Arial"/>
              </a:rPr>
              <a:t> </a:t>
            </a:r>
            <a:r>
              <a:rPr sz="850" b="1" dirty="0">
                <a:latin typeface="Arial"/>
                <a:cs typeface="Arial"/>
              </a:rPr>
              <a:t>archivo</a:t>
            </a:r>
            <a:r>
              <a:rPr sz="850" b="1" spc="95" dirty="0">
                <a:latin typeface="Arial"/>
                <a:cs typeface="Arial"/>
              </a:rPr>
              <a:t> </a:t>
            </a:r>
            <a:r>
              <a:rPr sz="850" b="1" dirty="0">
                <a:latin typeface="Arial"/>
                <a:cs typeface="Arial"/>
              </a:rPr>
              <a:t>de</a:t>
            </a:r>
            <a:r>
              <a:rPr sz="850" b="1" spc="95" dirty="0">
                <a:latin typeface="Arial"/>
                <a:cs typeface="Arial"/>
              </a:rPr>
              <a:t> </a:t>
            </a:r>
            <a:r>
              <a:rPr sz="850" b="1" spc="-10" dirty="0">
                <a:latin typeface="Arial"/>
                <a:cs typeface="Arial"/>
              </a:rPr>
              <a:t>eventos</a:t>
            </a:r>
            <a:endParaRPr sz="85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27800"/>
              </a:lnSpc>
              <a:spcBef>
                <a:spcPts val="5"/>
              </a:spcBef>
            </a:pPr>
            <a:r>
              <a:rPr sz="900" spc="-70" dirty="0">
                <a:latin typeface="Arial Unicode MS"/>
                <a:cs typeface="Arial Unicode MS"/>
              </a:rPr>
              <a:t>Es</a:t>
            </a:r>
            <a:r>
              <a:rPr sz="900" spc="10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útil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codificar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la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información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clave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del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evento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(claves)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en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el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spc="50" dirty="0">
                <a:latin typeface="Arial Unicode MS"/>
                <a:cs typeface="Arial Unicode MS"/>
              </a:rPr>
              <a:t>nombre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del</a:t>
            </a:r>
            <a:r>
              <a:rPr sz="900" spc="10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archivo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del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evento.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Comúnmente,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spc="-25" dirty="0">
                <a:latin typeface="Arial Unicode MS"/>
                <a:cs typeface="Arial Unicode MS"/>
              </a:rPr>
              <a:t>las </a:t>
            </a:r>
            <a:r>
              <a:rPr sz="900" dirty="0">
                <a:latin typeface="Arial Unicode MS"/>
                <a:cs typeface="Arial Unicode MS"/>
              </a:rPr>
              <a:t>claves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codificadas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son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medida</a:t>
            </a:r>
            <a:r>
              <a:rPr sz="900" spc="7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severidad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(de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0</a:t>
            </a:r>
            <a:r>
              <a:rPr sz="900" spc="7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a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9),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fecha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y</a:t>
            </a:r>
            <a:r>
              <a:rPr sz="900" spc="7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hora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(desde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1/1/1980-00:00:00.000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hasta </a:t>
            </a:r>
            <a:r>
              <a:rPr sz="900" dirty="0">
                <a:latin typeface="Arial Unicode MS"/>
                <a:cs typeface="Arial Unicode MS"/>
              </a:rPr>
              <a:t>31/12/2079-</a:t>
            </a:r>
            <a:r>
              <a:rPr sz="900" spc="10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23:59:59.999),</a:t>
            </a:r>
            <a:r>
              <a:rPr sz="900" spc="105" dirty="0">
                <a:latin typeface="Arial Unicode MS"/>
                <a:cs typeface="Arial Unicode MS"/>
              </a:rPr>
              <a:t> </a:t>
            </a:r>
            <a:r>
              <a:rPr sz="900" spc="50" dirty="0">
                <a:latin typeface="Arial Unicode MS"/>
                <a:cs typeface="Arial Unicode MS"/>
              </a:rPr>
              <a:t>nombre</a:t>
            </a:r>
            <a:r>
              <a:rPr sz="900" spc="10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10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subestación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(hasta</a:t>
            </a:r>
            <a:r>
              <a:rPr sz="900" spc="10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24</a:t>
            </a:r>
            <a:r>
              <a:rPr sz="900" spc="10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caracteres),</a:t>
            </a:r>
            <a:r>
              <a:rPr sz="900" spc="105" dirty="0">
                <a:latin typeface="Arial Unicode MS"/>
                <a:cs typeface="Arial Unicode MS"/>
              </a:rPr>
              <a:t> </a:t>
            </a:r>
            <a:r>
              <a:rPr sz="900" spc="50" dirty="0">
                <a:latin typeface="Arial Unicode MS"/>
                <a:cs typeface="Arial Unicode MS"/>
              </a:rPr>
              <a:t>tipo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10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registrador</a:t>
            </a:r>
            <a:r>
              <a:rPr sz="900" spc="10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y</a:t>
            </a:r>
            <a:r>
              <a:rPr sz="900" spc="10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fabricante</a:t>
            </a:r>
            <a:r>
              <a:rPr sz="900" spc="105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(hasta </a:t>
            </a:r>
            <a:r>
              <a:rPr sz="900" dirty="0">
                <a:latin typeface="Arial Unicode MS"/>
                <a:cs typeface="Arial Unicode MS"/>
              </a:rPr>
              <a:t>24</a:t>
            </a:r>
            <a:r>
              <a:rPr sz="900" spc="5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caracteres),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y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spc="50" dirty="0">
                <a:latin typeface="Arial Unicode MS"/>
                <a:cs typeface="Arial Unicode MS"/>
              </a:rPr>
              <a:t>número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5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registrador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(de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0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a</a:t>
            </a:r>
            <a:r>
              <a:rPr sz="900" spc="5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9999).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spc="-30" dirty="0">
                <a:latin typeface="Arial Unicode MS"/>
                <a:cs typeface="Arial Unicode MS"/>
              </a:rPr>
              <a:t>El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peor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5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los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casos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es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comprimir</a:t>
            </a:r>
            <a:r>
              <a:rPr sz="900" spc="5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todas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las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claves </a:t>
            </a:r>
            <a:r>
              <a:rPr sz="900" dirty="0">
                <a:latin typeface="Arial Unicode MS"/>
                <a:cs typeface="Arial Unicode MS"/>
              </a:rPr>
              <a:t>anteriores,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hasta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74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caracteres</a:t>
            </a:r>
            <a:r>
              <a:rPr sz="900" spc="6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en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total,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hasta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11</a:t>
            </a:r>
            <a:r>
              <a:rPr sz="900" spc="6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caracteres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spc="50" dirty="0">
                <a:latin typeface="Arial Unicode MS"/>
                <a:cs typeface="Arial Unicode MS"/>
              </a:rPr>
              <a:t>nombre</a:t>
            </a:r>
            <a:r>
              <a:rPr sz="900" spc="6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archivo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en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spc="-25" dirty="0">
                <a:latin typeface="Arial Unicode MS"/>
                <a:cs typeface="Arial Unicode MS"/>
              </a:rPr>
              <a:t>DOS.</a:t>
            </a:r>
            <a:r>
              <a:rPr sz="900" spc="65" dirty="0">
                <a:latin typeface="Arial Unicode MS"/>
                <a:cs typeface="Arial Unicode MS"/>
              </a:rPr>
              <a:t> </a:t>
            </a:r>
            <a:r>
              <a:rPr sz="900" spc="-20" dirty="0">
                <a:latin typeface="Arial Unicode MS"/>
                <a:cs typeface="Arial Unicode MS"/>
              </a:rPr>
              <a:t>En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ese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caso,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el</a:t>
            </a:r>
            <a:r>
              <a:rPr sz="900" spc="65" dirty="0">
                <a:latin typeface="Arial Unicode MS"/>
                <a:cs typeface="Arial Unicode MS"/>
              </a:rPr>
              <a:t> </a:t>
            </a:r>
            <a:r>
              <a:rPr sz="900" spc="-20" dirty="0">
                <a:latin typeface="Arial Unicode MS"/>
                <a:cs typeface="Arial Unicode MS"/>
              </a:rPr>
              <a:t>"/",</a:t>
            </a:r>
            <a:endParaRPr sz="900">
              <a:latin typeface="Arial Unicode MS"/>
              <a:cs typeface="Arial Unicode MS"/>
            </a:endParaRPr>
          </a:p>
          <a:p>
            <a:pPr marL="12700" marR="302260">
              <a:lnSpc>
                <a:spcPct val="127800"/>
              </a:lnSpc>
            </a:pPr>
            <a:r>
              <a:rPr sz="900" dirty="0">
                <a:latin typeface="Arial Unicode MS"/>
                <a:cs typeface="Arial Unicode MS"/>
              </a:rPr>
              <a:t>"-",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":"</a:t>
            </a:r>
            <a:r>
              <a:rPr sz="900" spc="7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y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"."</a:t>
            </a:r>
            <a:r>
              <a:rPr sz="900" spc="7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Los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caracteres</a:t>
            </a:r>
            <a:r>
              <a:rPr sz="900" spc="7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las</a:t>
            </a:r>
            <a:r>
              <a:rPr sz="900" spc="7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teclas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7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fecha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y</a:t>
            </a:r>
            <a:r>
              <a:rPr sz="900" spc="7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hora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son</a:t>
            </a:r>
            <a:r>
              <a:rPr sz="900" spc="7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símbolos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repetidos</a:t>
            </a:r>
            <a:r>
              <a:rPr sz="900" spc="7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y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se</a:t>
            </a:r>
            <a:r>
              <a:rPr sz="900" spc="7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pueden</a:t>
            </a:r>
            <a:r>
              <a:rPr sz="900" spc="7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ignorar.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Por</a:t>
            </a:r>
            <a:r>
              <a:rPr sz="900" spc="75" dirty="0">
                <a:latin typeface="Arial Unicode MS"/>
                <a:cs typeface="Arial Unicode MS"/>
              </a:rPr>
              <a:t> </a:t>
            </a:r>
            <a:r>
              <a:rPr sz="900" spc="-25" dirty="0">
                <a:latin typeface="Arial Unicode MS"/>
                <a:cs typeface="Arial Unicode MS"/>
              </a:rPr>
              <a:t>lo </a:t>
            </a:r>
            <a:r>
              <a:rPr sz="900" dirty="0">
                <a:latin typeface="Arial Unicode MS"/>
                <a:cs typeface="Arial Unicode MS"/>
              </a:rPr>
              <a:t>tanto,</a:t>
            </a:r>
            <a:r>
              <a:rPr sz="900" spc="8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solo</a:t>
            </a:r>
            <a:r>
              <a:rPr sz="900" spc="9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se</a:t>
            </a:r>
            <a:r>
              <a:rPr sz="900" spc="8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deben</a:t>
            </a:r>
            <a:r>
              <a:rPr sz="900" spc="9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comprimir</a:t>
            </a:r>
            <a:r>
              <a:rPr sz="900" spc="9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68</a:t>
            </a:r>
            <a:r>
              <a:rPr sz="900" spc="8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caracteres</a:t>
            </a:r>
            <a:r>
              <a:rPr sz="900" spc="9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a</a:t>
            </a:r>
            <a:r>
              <a:rPr sz="900" spc="8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11</a:t>
            </a:r>
            <a:r>
              <a:rPr sz="900" spc="9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caracteres</a:t>
            </a:r>
            <a:r>
              <a:rPr sz="900" spc="9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85" dirty="0">
                <a:latin typeface="Arial Unicode MS"/>
                <a:cs typeface="Arial Unicode MS"/>
              </a:rPr>
              <a:t> </a:t>
            </a:r>
            <a:r>
              <a:rPr sz="900" spc="50" dirty="0">
                <a:latin typeface="Arial Unicode MS"/>
                <a:cs typeface="Arial Unicode MS"/>
              </a:rPr>
              <a:t>nombre</a:t>
            </a:r>
            <a:r>
              <a:rPr sz="900" spc="9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8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archivo</a:t>
            </a:r>
            <a:r>
              <a:rPr sz="900" spc="9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90" dirty="0">
                <a:latin typeface="Arial Unicode MS"/>
                <a:cs typeface="Arial Unicode MS"/>
              </a:rPr>
              <a:t> </a:t>
            </a:r>
            <a:r>
              <a:rPr sz="900" spc="-20" dirty="0">
                <a:latin typeface="Arial Unicode MS"/>
                <a:cs typeface="Arial Unicode MS"/>
              </a:rPr>
              <a:t>DOS.</a:t>
            </a:r>
            <a:endParaRPr sz="900">
              <a:latin typeface="Arial Unicode MS"/>
              <a:cs typeface="Arial Unicode MS"/>
            </a:endParaRPr>
          </a:p>
          <a:p>
            <a:pPr>
              <a:spcBef>
                <a:spcPts val="60"/>
              </a:spcBef>
            </a:pPr>
            <a:endParaRPr sz="750">
              <a:latin typeface="Arial Unicode MS"/>
              <a:cs typeface="Arial Unicode MS"/>
            </a:endParaRPr>
          </a:p>
          <a:p>
            <a:pPr marL="12700" marR="136525">
              <a:lnSpc>
                <a:spcPct val="135500"/>
              </a:lnSpc>
            </a:pPr>
            <a:r>
              <a:rPr sz="850" spc="-30" dirty="0">
                <a:latin typeface="Arial Unicode MS"/>
                <a:cs typeface="Arial Unicode MS"/>
              </a:rPr>
              <a:t>El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nombre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subestación,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tipo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registrador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teclas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numéricas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registrador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representan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52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68 </a:t>
            </a:r>
            <a:r>
              <a:rPr sz="850" dirty="0">
                <a:latin typeface="Arial Unicode MS"/>
                <a:cs typeface="Arial Unicode MS"/>
              </a:rPr>
              <a:t>caracteres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restantes.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valores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permanecen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constantes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todos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eventos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generados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por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la </a:t>
            </a:r>
            <a:r>
              <a:rPr sz="850" dirty="0">
                <a:latin typeface="Arial Unicode MS"/>
                <a:cs typeface="Arial Unicode MS"/>
              </a:rPr>
              <a:t>misma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grabadora.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spc="-65" dirty="0">
                <a:latin typeface="Arial Unicode MS"/>
                <a:cs typeface="Arial Unicode MS"/>
              </a:rPr>
              <a:t>Es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decir,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son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términos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repetidos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frecuencia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depende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número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registrador.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spc="-55" dirty="0">
                <a:latin typeface="Arial Unicode MS"/>
                <a:cs typeface="Arial Unicode MS"/>
              </a:rPr>
              <a:t>Se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pueden </a:t>
            </a:r>
            <a:r>
              <a:rPr sz="850" dirty="0">
                <a:latin typeface="Arial Unicode MS"/>
                <a:cs typeface="Arial Unicode MS"/>
              </a:rPr>
              <a:t>combinar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reemplazar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por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puntero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entrada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diccionario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lista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registradores,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que </a:t>
            </a:r>
            <a:r>
              <a:rPr sz="850" dirty="0">
                <a:latin typeface="Arial Unicode MS"/>
                <a:cs typeface="Arial Unicode MS"/>
              </a:rPr>
              <a:t>significa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52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68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caracteres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pueden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reemplazar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por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1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puntero.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Por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tanto,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16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caracteres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1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puntero </a:t>
            </a:r>
            <a:r>
              <a:rPr sz="850" dirty="0">
                <a:latin typeface="Arial Unicode MS"/>
                <a:cs typeface="Arial Unicode MS"/>
              </a:rPr>
              <a:t>deben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comprimirse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hasta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11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caracteres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nombre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DOS.</a:t>
            </a:r>
            <a:endParaRPr sz="850">
              <a:latin typeface="Arial Unicode MS"/>
              <a:cs typeface="Arial Unicode MS"/>
            </a:endParaRPr>
          </a:p>
          <a:p>
            <a:pPr>
              <a:spcBef>
                <a:spcPts val="65"/>
              </a:spcBef>
            </a:pPr>
            <a:endParaRPr sz="750">
              <a:latin typeface="Arial Unicode MS"/>
              <a:cs typeface="Arial Unicode MS"/>
            </a:endParaRPr>
          </a:p>
          <a:p>
            <a:pPr marL="12700" marR="21590">
              <a:lnSpc>
                <a:spcPct val="143800"/>
              </a:lnSpc>
            </a:pPr>
            <a:r>
              <a:rPr sz="800" dirty="0">
                <a:latin typeface="Arial Unicode MS"/>
                <a:cs typeface="Arial Unicode MS"/>
              </a:rPr>
              <a:t>Un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carácter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DOS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puede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ser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cualquiera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52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códigos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disponibles.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Claramente,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las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teclas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mes</a:t>
            </a:r>
            <a:r>
              <a:rPr sz="800" dirty="0">
                <a:latin typeface="Arial Unicode MS"/>
                <a:cs typeface="Arial Unicode MS"/>
              </a:rPr>
              <a:t> (1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</a:t>
            </a:r>
            <a:r>
              <a:rPr sz="800" spc="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12),</a:t>
            </a:r>
            <a:r>
              <a:rPr sz="800" spc="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día</a:t>
            </a:r>
            <a:r>
              <a:rPr sz="800" spc="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(1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</a:t>
            </a:r>
            <a:r>
              <a:rPr sz="800" spc="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31)</a:t>
            </a:r>
            <a:r>
              <a:rPr sz="800" spc="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hora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(1</a:t>
            </a:r>
            <a:r>
              <a:rPr sz="800" spc="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</a:t>
            </a:r>
            <a:r>
              <a:rPr sz="800" spc="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23)</a:t>
            </a:r>
            <a:r>
              <a:rPr sz="800" spc="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tienen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valores</a:t>
            </a:r>
            <a:r>
              <a:rPr sz="800" spc="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inferiores</a:t>
            </a:r>
            <a:r>
              <a:rPr sz="800" spc="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</a:t>
            </a:r>
            <a:r>
              <a:rPr sz="800" spc="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52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pueden</a:t>
            </a:r>
            <a:r>
              <a:rPr sz="800" spc="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representar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</a:t>
            </a:r>
            <a:r>
              <a:rPr sz="800" spc="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3</a:t>
            </a:r>
            <a:r>
              <a:rPr sz="800" spc="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caracteres</a:t>
            </a:r>
            <a:r>
              <a:rPr sz="800" spc="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nombre</a:t>
            </a:r>
            <a:r>
              <a:rPr sz="800" spc="5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de</a:t>
            </a:r>
            <a:r>
              <a:rPr sz="800" dirty="0">
                <a:latin typeface="Arial Unicode MS"/>
                <a:cs typeface="Arial Unicode MS"/>
              </a:rPr>
              <a:t> archivo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separados,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que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significa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que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6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16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caracteres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comprimen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hasta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3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caracteres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archivo.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Por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lo</a:t>
            </a:r>
            <a:r>
              <a:rPr sz="800" dirty="0">
                <a:latin typeface="Arial Unicode MS"/>
                <a:cs typeface="Arial Unicode MS"/>
              </a:rPr>
              <a:t> tanto,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10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caracteres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1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puntero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deben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comprimirse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hasta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8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caracteres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nombre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spc="-20" dirty="0">
                <a:latin typeface="Arial Unicode MS"/>
                <a:cs typeface="Arial Unicode MS"/>
              </a:rPr>
              <a:t>DOS.</a:t>
            </a:r>
            <a:endParaRPr sz="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25448809" y="9297569"/>
            <a:ext cx="60628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pc="-25" dirty="0"/>
              <a:t>12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9421877" y="495476"/>
            <a:ext cx="2296795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50" i="1" dirty="0">
                <a:latin typeface="Trebuchet MS"/>
                <a:cs typeface="Trebuchet MS"/>
              </a:rPr>
              <a:t>Capítulo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3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spc="85" dirty="0">
                <a:latin typeface="Trebuchet MS"/>
                <a:cs typeface="Trebuchet MS"/>
              </a:rPr>
              <a:t>–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Esquemas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de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nombres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de</a:t>
            </a:r>
            <a:r>
              <a:rPr sz="650" i="1" spc="75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archivos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de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spc="-10" dirty="0">
                <a:latin typeface="Trebuchet MS"/>
                <a:cs typeface="Trebuchet MS"/>
              </a:rPr>
              <a:t>eventos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56301" y="883919"/>
            <a:ext cx="5913755" cy="142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3800"/>
              </a:lnSpc>
              <a:spcBef>
                <a:spcPts val="100"/>
              </a:spcBef>
            </a:pPr>
            <a:r>
              <a:rPr sz="800" spc="-30" dirty="0">
                <a:latin typeface="Arial Unicode MS"/>
                <a:cs typeface="Arial Unicode MS"/>
              </a:rPr>
              <a:t>El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spc="50" dirty="0">
                <a:latin typeface="Arial Unicode MS"/>
                <a:cs typeface="Arial Unicode MS"/>
              </a:rPr>
              <a:t>minuto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(hasta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59)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segundo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(hasta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59)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pueden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comprimir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2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caracteres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nombre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separados.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Estas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claves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alcanzan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valores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que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pueden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ser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representados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por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52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códigos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disponibles.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Sin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embargo,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al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utilizar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los</a:t>
            </a:r>
            <a:r>
              <a:rPr sz="800" dirty="0">
                <a:latin typeface="Arial Unicode MS"/>
                <a:cs typeface="Arial Unicode MS"/>
              </a:rPr>
              <a:t> primeros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32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códigos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del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conjunto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códigos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alternativos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emular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registro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5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bits,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puede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usar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carácter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de</a:t>
            </a:r>
            <a:r>
              <a:rPr sz="800" dirty="0">
                <a:latin typeface="Arial Unicode MS"/>
                <a:cs typeface="Arial Unicode MS"/>
              </a:rPr>
              <a:t> nombre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como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registro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hasta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5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indicadores.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Por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tanto,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valor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hasta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104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puede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comprimir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spc="-50" dirty="0">
                <a:latin typeface="Arial Unicode MS"/>
                <a:cs typeface="Arial Unicode MS"/>
              </a:rPr>
              <a:t>1</a:t>
            </a:r>
            <a:r>
              <a:rPr sz="800" dirty="0">
                <a:latin typeface="Arial Unicode MS"/>
                <a:cs typeface="Arial Unicode MS"/>
              </a:rPr>
              <a:t> carácter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nombre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1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indicador.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spc="-35" dirty="0">
                <a:latin typeface="Arial Unicode MS"/>
                <a:cs typeface="Arial Unicode MS"/>
              </a:rPr>
              <a:t>Si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valor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clave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que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comprime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excede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52,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entonces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codifica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valor </a:t>
            </a:r>
            <a:r>
              <a:rPr sz="800" dirty="0">
                <a:latin typeface="Arial Unicode MS"/>
                <a:cs typeface="Arial Unicode MS"/>
              </a:rPr>
              <a:t>menos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52</a:t>
            </a:r>
            <a:r>
              <a:rPr sz="800" spc="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establece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bandera.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spc="-35" dirty="0">
                <a:latin typeface="Arial Unicode MS"/>
                <a:cs typeface="Arial Unicode MS"/>
              </a:rPr>
              <a:t>Si</a:t>
            </a:r>
            <a:r>
              <a:rPr sz="800" spc="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valor</a:t>
            </a:r>
            <a:r>
              <a:rPr sz="800" spc="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supera</a:t>
            </a:r>
            <a:r>
              <a:rPr sz="800" spc="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52,</a:t>
            </a:r>
            <a:r>
              <a:rPr sz="800" spc="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codifica</a:t>
            </a:r>
            <a:r>
              <a:rPr sz="800" spc="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valor</a:t>
            </a:r>
            <a:r>
              <a:rPr sz="800" spc="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restablece</a:t>
            </a:r>
            <a:r>
              <a:rPr sz="800" spc="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bandera.</a:t>
            </a:r>
            <a:r>
              <a:rPr sz="800" spc="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spc="-50" dirty="0">
                <a:latin typeface="Arial Unicode MS"/>
                <a:cs typeface="Arial Unicode MS"/>
              </a:rPr>
              <a:t>4</a:t>
            </a:r>
            <a:r>
              <a:rPr sz="800" dirty="0">
                <a:latin typeface="Arial Unicode MS"/>
                <a:cs typeface="Arial Unicode MS"/>
              </a:rPr>
              <a:t> caracteres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las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teclas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minutos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segundos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comprimen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2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caracteres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nombre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2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banderas.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Por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lo</a:t>
            </a:r>
            <a:r>
              <a:rPr sz="800" dirty="0">
                <a:latin typeface="Arial Unicode MS"/>
                <a:cs typeface="Arial Unicode MS"/>
              </a:rPr>
              <a:t> tanto,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6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caracteres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1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puntero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deben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comprimirse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hasta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5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caracteres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nombre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DOS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3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banderas.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56300" y="2638298"/>
            <a:ext cx="5900420" cy="6392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50495">
              <a:lnSpc>
                <a:spcPct val="134900"/>
              </a:lnSpc>
              <a:spcBef>
                <a:spcPts val="100"/>
              </a:spcBef>
            </a:pPr>
            <a:r>
              <a:rPr sz="850" spc="-10" dirty="0">
                <a:latin typeface="Arial Unicode MS"/>
                <a:cs typeface="Arial Unicode MS"/>
              </a:rPr>
              <a:t>Las</a:t>
            </a:r>
            <a:r>
              <a:rPr sz="850" spc="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teclas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medida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gravedad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(hasta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9),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año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(hasta</a:t>
            </a:r>
            <a:r>
              <a:rPr sz="850" spc="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99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años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partir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año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1980)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milisegundos</a:t>
            </a:r>
            <a:r>
              <a:rPr sz="850" spc="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(hasta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999) </a:t>
            </a:r>
            <a:r>
              <a:rPr sz="850" dirty="0">
                <a:latin typeface="Arial Unicode MS"/>
                <a:cs typeface="Arial Unicode MS"/>
              </a:rPr>
              <a:t>componen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6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caracteres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finales.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Estos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caracteres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pueden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alinear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formar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3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números,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cada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uno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spc="-50" dirty="0">
                <a:latin typeface="Arial Unicode MS"/>
                <a:cs typeface="Arial Unicode MS"/>
              </a:rPr>
              <a:t>2</a:t>
            </a:r>
            <a:r>
              <a:rPr sz="850" dirty="0">
                <a:latin typeface="Arial Unicode MS"/>
                <a:cs typeface="Arial Unicode MS"/>
              </a:rPr>
              <a:t> dígitos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ancho,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comprime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3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caracteres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nombre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3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banderas.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Por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tanto,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1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puntero </a:t>
            </a:r>
            <a:r>
              <a:rPr sz="850" dirty="0">
                <a:latin typeface="Arial Unicode MS"/>
                <a:cs typeface="Arial Unicode MS"/>
              </a:rPr>
              <a:t>debe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comprimirse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2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caracteres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nombre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DOS.</a:t>
            </a:r>
            <a:endParaRPr sz="850">
              <a:latin typeface="Arial Unicode MS"/>
              <a:cs typeface="Arial Unicode MS"/>
            </a:endParaRPr>
          </a:p>
          <a:p>
            <a:pPr>
              <a:spcBef>
                <a:spcPts val="70"/>
              </a:spcBef>
            </a:pPr>
            <a:endParaRPr sz="750">
              <a:latin typeface="Arial Unicode MS"/>
              <a:cs typeface="Arial Unicode MS"/>
            </a:endParaRPr>
          </a:p>
          <a:p>
            <a:pPr marL="12700" marR="5080">
              <a:lnSpc>
                <a:spcPct val="135300"/>
              </a:lnSpc>
              <a:spcBef>
                <a:spcPts val="5"/>
              </a:spcBef>
            </a:pPr>
            <a:r>
              <a:rPr sz="850" dirty="0">
                <a:latin typeface="Arial Unicode MS"/>
                <a:cs typeface="Arial Unicode MS"/>
              </a:rPr>
              <a:t>Desafortunadamente,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puntero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debe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poder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indexar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hasta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9999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entradas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diccionario.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Esto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requiere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2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caracteres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nombre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2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banderas.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Por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tanto,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74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caracteres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ASCII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iniciales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pueden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comprimir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hasta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11 </a:t>
            </a:r>
            <a:r>
              <a:rPr sz="850" dirty="0">
                <a:latin typeface="Arial Unicode MS"/>
                <a:cs typeface="Arial Unicode MS"/>
              </a:rPr>
              <a:t>caracteres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nombre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spc="-35" dirty="0">
                <a:latin typeface="Arial Unicode MS"/>
                <a:cs typeface="Arial Unicode MS"/>
              </a:rPr>
              <a:t>DOS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2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banderas.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Por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tanto,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requiere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truco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final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obtener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2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banderas </a:t>
            </a:r>
            <a:r>
              <a:rPr sz="850" dirty="0">
                <a:latin typeface="Arial Unicode MS"/>
                <a:cs typeface="Arial Unicode MS"/>
              </a:rPr>
              <a:t>más.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Dado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las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teclas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mes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hora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tienen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valores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siempre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están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por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debajo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26,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dado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52</a:t>
            </a:r>
            <a:r>
              <a:rPr sz="850" spc="2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códigos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carácter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nombre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dividen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2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grupos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26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códigos,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las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teclas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mes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hora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se </a:t>
            </a:r>
            <a:r>
              <a:rPr sz="850" dirty="0">
                <a:latin typeface="Arial Unicode MS"/>
                <a:cs typeface="Arial Unicode MS"/>
              </a:rPr>
              <a:t>pueden</a:t>
            </a:r>
            <a:r>
              <a:rPr sz="850" spc="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asignar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códigos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son</a:t>
            </a:r>
            <a:r>
              <a:rPr sz="850" spc="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menor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</a:t>
            </a:r>
            <a:r>
              <a:rPr sz="850" spc="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26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códigos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superiores.</a:t>
            </a:r>
            <a:r>
              <a:rPr sz="850" spc="65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Eso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encarga</a:t>
            </a:r>
            <a:r>
              <a:rPr sz="850" spc="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las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2</a:t>
            </a:r>
            <a:r>
              <a:rPr sz="850" spc="6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banderas adicionales.</a:t>
            </a:r>
            <a:endParaRPr sz="850">
              <a:latin typeface="Arial Unicode MS"/>
              <a:cs typeface="Arial Unicode MS"/>
            </a:endParaRPr>
          </a:p>
          <a:p>
            <a:pPr>
              <a:spcBef>
                <a:spcPts val="55"/>
              </a:spcBef>
            </a:pPr>
            <a:endParaRPr sz="750">
              <a:latin typeface="Arial Unicode MS"/>
              <a:cs typeface="Arial Unicode MS"/>
            </a:endParaRPr>
          </a:p>
          <a:p>
            <a:pPr marL="12700" marR="36830">
              <a:lnSpc>
                <a:spcPct val="144200"/>
              </a:lnSpc>
              <a:spcBef>
                <a:spcPts val="5"/>
              </a:spcBef>
            </a:pPr>
            <a:r>
              <a:rPr sz="800" spc="-10" dirty="0">
                <a:latin typeface="Arial Unicode MS"/>
                <a:cs typeface="Arial Unicode MS"/>
              </a:rPr>
              <a:t>En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conclusión,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11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caracteres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DOS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proporcionan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espacio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necesario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comprimir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hasta </a:t>
            </a:r>
            <a:r>
              <a:rPr sz="800" dirty="0">
                <a:latin typeface="Arial Unicode MS"/>
                <a:cs typeface="Arial Unicode MS"/>
              </a:rPr>
              <a:t>74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caracteres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información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eventos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clave.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Sin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embargo,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este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tipo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compresión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normalmente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da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como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resultado </a:t>
            </a:r>
            <a:r>
              <a:rPr sz="800" dirty="0">
                <a:latin typeface="Arial Unicode MS"/>
                <a:cs typeface="Arial Unicode MS"/>
              </a:rPr>
              <a:t>nombres</a:t>
            </a:r>
            <a:r>
              <a:rPr sz="800" spc="14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descriptivos.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spc="-30" dirty="0">
                <a:latin typeface="Arial Unicode MS"/>
                <a:cs typeface="Arial Unicode MS"/>
              </a:rPr>
              <a:t>El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usuario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frecuente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necesita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programa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14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decodificar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mostrar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información</a:t>
            </a:r>
            <a:r>
              <a:rPr sz="800" spc="400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clave.</a:t>
            </a:r>
            <a:endParaRPr sz="800">
              <a:latin typeface="Arial Unicode MS"/>
              <a:cs typeface="Arial Unicode MS"/>
            </a:endParaRPr>
          </a:p>
          <a:p>
            <a:pPr>
              <a:spcBef>
                <a:spcPts val="10"/>
              </a:spcBef>
            </a:pPr>
            <a:endParaRPr sz="1300">
              <a:latin typeface="Arial Unicode MS"/>
              <a:cs typeface="Arial Unicode MS"/>
            </a:endParaRPr>
          </a:p>
          <a:p>
            <a:pPr marL="12700"/>
            <a:r>
              <a:rPr sz="950" b="1" dirty="0">
                <a:latin typeface="Arial"/>
                <a:cs typeface="Arial"/>
              </a:rPr>
              <a:t>3.5</a:t>
            </a:r>
            <a:r>
              <a:rPr sz="950" b="1" spc="60" dirty="0">
                <a:latin typeface="Arial"/>
                <a:cs typeface="Arial"/>
              </a:rPr>
              <a:t> </a:t>
            </a:r>
            <a:r>
              <a:rPr sz="950" b="1" dirty="0">
                <a:latin typeface="Arial"/>
                <a:cs typeface="Arial"/>
              </a:rPr>
              <a:t>Formatos</a:t>
            </a:r>
            <a:r>
              <a:rPr sz="950" b="1" spc="60" dirty="0">
                <a:latin typeface="Arial"/>
                <a:cs typeface="Arial"/>
              </a:rPr>
              <a:t> </a:t>
            </a:r>
            <a:r>
              <a:rPr sz="950" b="1" dirty="0">
                <a:latin typeface="Arial"/>
                <a:cs typeface="Arial"/>
              </a:rPr>
              <a:t>de</a:t>
            </a:r>
            <a:r>
              <a:rPr sz="950" b="1" spc="60" dirty="0">
                <a:latin typeface="Arial"/>
                <a:cs typeface="Arial"/>
              </a:rPr>
              <a:t> </a:t>
            </a:r>
            <a:r>
              <a:rPr sz="950" b="1" spc="-10" dirty="0">
                <a:latin typeface="Arial"/>
                <a:cs typeface="Arial"/>
              </a:rPr>
              <a:t>nombres</a:t>
            </a:r>
            <a:endParaRPr sz="95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000">
              <a:latin typeface="Arial"/>
              <a:cs typeface="Arial"/>
            </a:endParaRPr>
          </a:p>
          <a:p>
            <a:pPr marL="12700" marR="90805">
              <a:lnSpc>
                <a:spcPct val="135500"/>
              </a:lnSpc>
            </a:pPr>
            <a:r>
              <a:rPr sz="850" dirty="0">
                <a:latin typeface="Arial Unicode MS"/>
                <a:cs typeface="Arial Unicode MS"/>
              </a:rPr>
              <a:t>Hoy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día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utilizan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varios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formatos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nombres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eventos.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Estos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formatos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organizan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tres </a:t>
            </a:r>
            <a:r>
              <a:rPr sz="850" dirty="0">
                <a:latin typeface="Arial Unicode MS"/>
                <a:cs typeface="Arial Unicode MS"/>
              </a:rPr>
              <a:t>clases.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Las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clases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denominan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asociadas,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codificadas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secuenciadas.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Asociado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significa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extensión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del </a:t>
            </a:r>
            <a:r>
              <a:rPr sz="850" dirty="0">
                <a:latin typeface="Arial Unicode MS"/>
                <a:cs typeface="Arial Unicode MS"/>
              </a:rPr>
              <a:t>nombre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define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tipo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formato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almacenamiento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datos.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Por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ejemplo,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las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extensiones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“.HDR”, </a:t>
            </a:r>
            <a:r>
              <a:rPr sz="850" spc="-25" dirty="0">
                <a:latin typeface="Arial Unicode MS"/>
                <a:cs typeface="Arial Unicode MS"/>
              </a:rPr>
              <a:t>“.CFG”,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“.DAT”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“.INF”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utilizan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indicar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contenido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compatible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estándar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IEEE </a:t>
            </a:r>
            <a:r>
              <a:rPr sz="850" spc="-35" dirty="0">
                <a:latin typeface="Arial Unicode MS"/>
                <a:cs typeface="Arial Unicode MS"/>
              </a:rPr>
              <a:t>COMTRADE.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parte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extensión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nombre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asociado,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nombre,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deja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discreción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del </a:t>
            </a:r>
            <a:r>
              <a:rPr sz="850" dirty="0">
                <a:latin typeface="Arial Unicode MS"/>
                <a:cs typeface="Arial Unicode MS"/>
              </a:rPr>
              <a:t>usuario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podría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asignarse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forma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codificada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secuenciada.</a:t>
            </a:r>
            <a:endParaRPr sz="850">
              <a:latin typeface="Arial Unicode MS"/>
              <a:cs typeface="Arial Unicode MS"/>
            </a:endParaRPr>
          </a:p>
          <a:p>
            <a:pPr>
              <a:spcBef>
                <a:spcPts val="65"/>
              </a:spcBef>
            </a:pPr>
            <a:endParaRPr sz="750">
              <a:latin typeface="Arial Unicode MS"/>
              <a:cs typeface="Arial Unicode MS"/>
            </a:endParaRPr>
          </a:p>
          <a:p>
            <a:pPr marL="12700" marR="50800">
              <a:lnSpc>
                <a:spcPct val="143500"/>
              </a:lnSpc>
            </a:pPr>
            <a:r>
              <a:rPr sz="800" dirty="0">
                <a:latin typeface="Arial Unicode MS"/>
                <a:cs typeface="Arial Unicode MS"/>
              </a:rPr>
              <a:t>Codificado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significa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que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nombre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del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contiene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alguna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información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sobre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evento.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En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este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caso,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formato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de</a:t>
            </a:r>
            <a:r>
              <a:rPr sz="800" dirty="0">
                <a:latin typeface="Arial Unicode MS"/>
                <a:cs typeface="Arial Unicode MS"/>
              </a:rPr>
              <a:t> almacenamiento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suele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ser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específico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del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fabricante.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Por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ejemplo,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ciertos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que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generan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partir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registradores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fallas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digitales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tienen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fecha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hora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del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evento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(hasta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31/12/2079-23:59:59.99)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número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del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registrador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(hasta </a:t>
            </a:r>
            <a:r>
              <a:rPr sz="800" dirty="0">
                <a:latin typeface="Arial Unicode MS"/>
                <a:cs typeface="Arial Unicode MS"/>
              </a:rPr>
              <a:t>255)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codificados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del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archivo.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spc="-30" dirty="0">
                <a:latin typeface="Arial Unicode MS"/>
                <a:cs typeface="Arial Unicode MS"/>
              </a:rPr>
              <a:t>El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número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grabadora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está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codificado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primeros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2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caracteres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del</a:t>
            </a:r>
            <a:r>
              <a:rPr sz="800" spc="2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nombre,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que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amigable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hasta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número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grabadora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99,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fecha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hora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están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codificadas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últimos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spc="-50" dirty="0">
                <a:latin typeface="Arial Unicode MS"/>
                <a:cs typeface="Arial Unicode MS"/>
              </a:rPr>
              <a:t>9</a:t>
            </a:r>
            <a:r>
              <a:rPr sz="800" dirty="0">
                <a:latin typeface="Arial Unicode MS"/>
                <a:cs typeface="Arial Unicode MS"/>
              </a:rPr>
              <a:t> caracteres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del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archivo.</a:t>
            </a:r>
            <a:endParaRPr sz="800">
              <a:latin typeface="Arial Unicode MS"/>
              <a:cs typeface="Arial Unicode MS"/>
            </a:endParaRPr>
          </a:p>
          <a:p>
            <a:pPr>
              <a:spcBef>
                <a:spcPts val="65"/>
              </a:spcBef>
            </a:pPr>
            <a:endParaRPr sz="750">
              <a:latin typeface="Arial Unicode MS"/>
              <a:cs typeface="Arial Unicode MS"/>
            </a:endParaRPr>
          </a:p>
          <a:p>
            <a:pPr marL="12700" marR="172720">
              <a:lnSpc>
                <a:spcPct val="145000"/>
              </a:lnSpc>
            </a:pPr>
            <a:r>
              <a:rPr sz="800" spc="-30" dirty="0">
                <a:latin typeface="Arial Unicode MS"/>
                <a:cs typeface="Arial Unicode MS"/>
              </a:rPr>
              <a:t>El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formato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nombres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secuenciados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enfoque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incremental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nombrar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archivos.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secuencia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puede </a:t>
            </a:r>
            <a:r>
              <a:rPr sz="800" dirty="0">
                <a:latin typeface="Arial Unicode MS"/>
                <a:cs typeface="Arial Unicode MS"/>
              </a:rPr>
              <a:t>aparecer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nombre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del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o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solo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caracteres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extensión.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Este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método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válido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porque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el</a:t>
            </a:r>
            <a:endParaRPr sz="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25448809" y="9297569"/>
            <a:ext cx="60628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pc="-25" dirty="0"/>
              <a:t>13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9421877" y="495476"/>
            <a:ext cx="2296795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50" i="1" dirty="0">
                <a:latin typeface="Trebuchet MS"/>
                <a:cs typeface="Trebuchet MS"/>
              </a:rPr>
              <a:t>Capítulo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3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spc="85" dirty="0">
                <a:latin typeface="Trebuchet MS"/>
                <a:cs typeface="Trebuchet MS"/>
              </a:rPr>
              <a:t>–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Esquemas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de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nombres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de</a:t>
            </a:r>
            <a:r>
              <a:rPr sz="650" i="1" spc="75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archivos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dirty="0">
                <a:latin typeface="Trebuchet MS"/>
                <a:cs typeface="Trebuchet MS"/>
              </a:rPr>
              <a:t>de</a:t>
            </a:r>
            <a:r>
              <a:rPr sz="650" i="1" spc="70" dirty="0">
                <a:latin typeface="Trebuchet MS"/>
                <a:cs typeface="Trebuchet MS"/>
              </a:rPr>
              <a:t> </a:t>
            </a:r>
            <a:r>
              <a:rPr sz="650" i="1" spc="-10" dirty="0">
                <a:latin typeface="Trebuchet MS"/>
                <a:cs typeface="Trebuchet MS"/>
              </a:rPr>
              <a:t>eventos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56301" y="885407"/>
            <a:ext cx="5880735" cy="1250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5100"/>
              </a:lnSpc>
              <a:spcBef>
                <a:spcPts val="100"/>
              </a:spcBef>
            </a:pP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nombres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resultantes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siempre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únicos.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embargo,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cantidad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total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pueden </a:t>
            </a:r>
            <a:r>
              <a:rPr sz="850" dirty="0">
                <a:latin typeface="Arial Unicode MS"/>
                <a:cs typeface="Arial Unicode MS"/>
              </a:rPr>
              <a:t>guardar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antes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comiencen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sobrescribirse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está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limitada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por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cantidad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caracteres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asignados</a:t>
            </a:r>
            <a:r>
              <a:rPr sz="850" spc="2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secuencia.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spc="-45" dirty="0">
                <a:latin typeface="Arial Unicode MS"/>
                <a:cs typeface="Arial Unicode MS"/>
              </a:rPr>
              <a:t>Si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utilizan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varias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grabadoras,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número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grabadora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también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codifica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nombre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del </a:t>
            </a:r>
            <a:r>
              <a:rPr sz="850" dirty="0">
                <a:latin typeface="Arial Unicode MS"/>
                <a:cs typeface="Arial Unicode MS"/>
              </a:rPr>
              <a:t>archivo.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Por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ejemplo,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algunos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60" dirty="0">
                <a:latin typeface="Arial Unicode MS"/>
                <a:cs typeface="Arial Unicode MS"/>
              </a:rPr>
              <a:t>DFR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tienen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nombre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subestación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(hasta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4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caracteres),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número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de </a:t>
            </a:r>
            <a:r>
              <a:rPr sz="850" dirty="0">
                <a:latin typeface="Arial Unicode MS"/>
                <a:cs typeface="Arial Unicode MS"/>
              </a:rPr>
              <a:t>evento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(hasta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9999)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números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canal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(hasta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3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caracteres)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codificados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nombre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archivo.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archivo </a:t>
            </a:r>
            <a:r>
              <a:rPr sz="850" dirty="0">
                <a:latin typeface="Arial Unicode MS"/>
                <a:cs typeface="Arial Unicode MS"/>
              </a:rPr>
              <a:t>llamado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“MART1743.RCL”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indica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evento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registró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subestación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Martin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número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evento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es </a:t>
            </a:r>
            <a:r>
              <a:rPr sz="850" dirty="0">
                <a:latin typeface="Arial Unicode MS"/>
                <a:cs typeface="Arial Unicode MS"/>
              </a:rPr>
              <a:t>1743.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extensión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spc="-30" dirty="0">
                <a:latin typeface="Arial Unicode MS"/>
                <a:cs typeface="Arial Unicode MS"/>
              </a:rPr>
              <a:t>“.RCL”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significa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contenido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grupo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inferior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canales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entrada.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56301" y="2557272"/>
            <a:ext cx="5911215" cy="296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dirty="0">
                <a:latin typeface="Arial"/>
                <a:cs typeface="Arial"/>
              </a:rPr>
              <a:t>3.6</a:t>
            </a:r>
            <a:r>
              <a:rPr sz="1100" b="1" spc="10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Compatibilidad</a:t>
            </a:r>
            <a:endParaRPr sz="1100">
              <a:latin typeface="Arial"/>
              <a:cs typeface="Arial"/>
            </a:endParaRPr>
          </a:p>
          <a:p>
            <a:pPr marL="12700" marR="17145">
              <a:lnSpc>
                <a:spcPct val="144000"/>
              </a:lnSpc>
              <a:spcBef>
                <a:spcPts val="1150"/>
              </a:spcBef>
            </a:pP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nombres</a:t>
            </a:r>
            <a:r>
              <a:rPr sz="800" spc="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estilo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DOS</a:t>
            </a:r>
            <a:r>
              <a:rPr sz="800" spc="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son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más</a:t>
            </a:r>
            <a:r>
              <a:rPr sz="800" spc="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populares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más</a:t>
            </a:r>
            <a:r>
              <a:rPr sz="800" spc="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restrictivos.</a:t>
            </a:r>
            <a:r>
              <a:rPr sz="800" spc="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generación</a:t>
            </a:r>
            <a:r>
              <a:rPr sz="800" spc="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95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NT</a:t>
            </a:r>
            <a:r>
              <a:rPr sz="800" spc="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Windows</a:t>
            </a:r>
            <a:r>
              <a:rPr sz="800" spc="4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relajó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significativamente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las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restricciones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spc="-20" dirty="0">
                <a:latin typeface="Arial Unicode MS"/>
                <a:cs typeface="Arial Unicode MS"/>
              </a:rPr>
              <a:t>DOS.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ahora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puede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tener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hasta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253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caracteres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los</a:t>
            </a:r>
            <a:r>
              <a:rPr sz="800" dirty="0">
                <a:latin typeface="Arial Unicode MS"/>
                <a:cs typeface="Arial Unicode MS"/>
              </a:rPr>
              <a:t> caracteres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del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pueden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ser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cualquiera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245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códigos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spc="-20" dirty="0">
                <a:latin typeface="Arial Unicode MS"/>
                <a:cs typeface="Arial Unicode MS"/>
              </a:rPr>
              <a:t>ASCII.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nombres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DOS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son</a:t>
            </a:r>
            <a:r>
              <a:rPr sz="800" dirty="0">
                <a:latin typeface="Arial Unicode MS"/>
                <a:cs typeface="Arial Unicode MS"/>
              </a:rPr>
              <a:t> compatibles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NT,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pero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nombres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NT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siempre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son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compatibles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spc="-20" dirty="0">
                <a:latin typeface="Arial Unicode MS"/>
                <a:cs typeface="Arial Unicode MS"/>
              </a:rPr>
              <a:t>DOS.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compatibilidad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pierde </a:t>
            </a:r>
            <a:r>
              <a:rPr sz="800" dirty="0">
                <a:latin typeface="Arial Unicode MS"/>
                <a:cs typeface="Arial Unicode MS"/>
              </a:rPr>
              <a:t>cuando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nombre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del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tiene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más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11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caracteres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o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cuando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cualquier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carácter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le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asigna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valor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spc="-20" dirty="0">
                <a:latin typeface="Arial Unicode MS"/>
                <a:cs typeface="Arial Unicode MS"/>
              </a:rPr>
              <a:t>ASCII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fuera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de</a:t>
            </a:r>
            <a:r>
              <a:rPr sz="800" dirty="0">
                <a:latin typeface="Arial Unicode MS"/>
                <a:cs typeface="Arial Unicode MS"/>
              </a:rPr>
              <a:t> los</a:t>
            </a:r>
            <a:r>
              <a:rPr sz="800" spc="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52</a:t>
            </a:r>
            <a:r>
              <a:rPr sz="800" spc="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códigos</a:t>
            </a:r>
            <a:r>
              <a:rPr sz="800" spc="3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DOS</a:t>
            </a:r>
            <a:r>
              <a:rPr sz="800" spc="40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legales.</a:t>
            </a:r>
            <a:endParaRPr sz="800">
              <a:latin typeface="Arial Unicode MS"/>
              <a:cs typeface="Arial Unicode MS"/>
            </a:endParaRPr>
          </a:p>
          <a:p>
            <a:pPr>
              <a:spcBef>
                <a:spcPts val="85"/>
              </a:spcBef>
            </a:pPr>
            <a:endParaRPr sz="750">
              <a:latin typeface="Arial Unicode MS"/>
              <a:cs typeface="Arial Unicode MS"/>
            </a:endParaRPr>
          </a:p>
          <a:p>
            <a:pPr marL="12700" marR="5080">
              <a:lnSpc>
                <a:spcPct val="135100"/>
              </a:lnSpc>
            </a:pPr>
            <a:r>
              <a:rPr sz="850" dirty="0">
                <a:latin typeface="Arial Unicode MS"/>
                <a:cs typeface="Arial Unicode MS"/>
              </a:rPr>
              <a:t>También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vale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pena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mencionar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aunque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NT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permite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mayúsculas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minúsculas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nombres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archivo,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NT</a:t>
            </a:r>
            <a:r>
              <a:rPr sz="850" spc="4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sí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mismo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distingue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entre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mayúsculas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minúsculas.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En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otras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palabras,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spc="-30" dirty="0">
                <a:latin typeface="Arial Unicode MS"/>
                <a:cs typeface="Arial Unicode MS"/>
              </a:rPr>
              <a:t>"HELLO_MY_FRIEND.TXT"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spc="-50" dirty="0">
                <a:latin typeface="Arial Unicode MS"/>
                <a:cs typeface="Arial Unicode MS"/>
              </a:rPr>
              <a:t>y</a:t>
            </a:r>
            <a:r>
              <a:rPr sz="850" dirty="0">
                <a:latin typeface="Arial Unicode MS"/>
                <a:cs typeface="Arial Unicode MS"/>
              </a:rPr>
              <a:t> "hello_my_friend.txt"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son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mismo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archivo.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Además,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convención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nomenclatura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-50" dirty="0">
                <a:latin typeface="Arial Unicode MS"/>
                <a:cs typeface="Arial Unicode MS"/>
              </a:rPr>
              <a:t>NTFS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NT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portátil.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Esto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debe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principalmente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requiere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área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sistema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aproximadamente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4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Mbytes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tamaño.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45" dirty="0">
                <a:latin typeface="Arial Unicode MS"/>
                <a:cs typeface="Arial Unicode MS"/>
              </a:rPr>
              <a:t>Si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guarda</a:t>
            </a:r>
            <a:r>
              <a:rPr sz="850" spc="2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disquete,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anterior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renombra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"HELLO_^1.TXT",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sigue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convención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nomenclatura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de</a:t>
            </a:r>
            <a:r>
              <a:rPr sz="850" spc="20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DOS.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spc="-45" dirty="0">
                <a:latin typeface="Arial Unicode MS"/>
                <a:cs typeface="Arial Unicode MS"/>
              </a:rPr>
              <a:t>Si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secuencia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nombres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también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comienza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caracteres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"HOLA_",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décimo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la </a:t>
            </a:r>
            <a:r>
              <a:rPr sz="850" dirty="0">
                <a:latin typeface="Arial Unicode MS"/>
                <a:cs typeface="Arial Unicode MS"/>
              </a:rPr>
              <a:t>secuencia</a:t>
            </a:r>
            <a:r>
              <a:rPr sz="850" spc="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llamará</a:t>
            </a:r>
            <a:r>
              <a:rPr sz="850" spc="6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"HOLA^10.TXT",</a:t>
            </a:r>
            <a:r>
              <a:rPr sz="850" spc="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número</a:t>
            </a:r>
            <a:r>
              <a:rPr sz="850" spc="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100</a:t>
            </a:r>
            <a:r>
              <a:rPr sz="850" spc="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secuencia</a:t>
            </a:r>
            <a:r>
              <a:rPr sz="850" spc="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llamará</a:t>
            </a:r>
            <a:r>
              <a:rPr sz="850" spc="6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"HELL^100.TXT",</a:t>
            </a:r>
            <a:r>
              <a:rPr sz="850" spc="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6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así </a:t>
            </a:r>
            <a:r>
              <a:rPr sz="850" dirty="0">
                <a:latin typeface="Arial Unicode MS"/>
                <a:cs typeface="Arial Unicode MS"/>
              </a:rPr>
              <a:t>sucesivamente.</a:t>
            </a:r>
            <a:r>
              <a:rPr sz="850" spc="215" dirty="0">
                <a:latin typeface="Arial Unicode MS"/>
                <a:cs typeface="Arial Unicode MS"/>
              </a:rPr>
              <a:t> </a:t>
            </a:r>
            <a:r>
              <a:rPr sz="850" spc="-60" dirty="0">
                <a:latin typeface="Arial Unicode MS"/>
                <a:cs typeface="Arial Unicode MS"/>
              </a:rPr>
              <a:t>.</a:t>
            </a:r>
            <a:endParaRPr sz="8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69078" y="4650590"/>
            <a:ext cx="5931408" cy="383514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086597" y="488846"/>
            <a:ext cx="2723515" cy="12439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00" i="1" dirty="0">
                <a:latin typeface="Trebuchet MS"/>
                <a:cs typeface="Trebuchet MS"/>
              </a:rPr>
              <a:t>Capítulo</a:t>
            </a:r>
            <a:r>
              <a:rPr sz="700" i="1" spc="40" dirty="0">
                <a:latin typeface="Trebuchet MS"/>
                <a:cs typeface="Trebuchet MS"/>
              </a:rPr>
              <a:t> </a:t>
            </a:r>
            <a:r>
              <a:rPr sz="700" i="1" spc="-20" dirty="0">
                <a:latin typeface="Trebuchet MS"/>
                <a:cs typeface="Trebuchet MS"/>
              </a:rPr>
              <a:t>4:</a:t>
            </a:r>
            <a:r>
              <a:rPr sz="700" i="1" spc="45" dirty="0">
                <a:latin typeface="Trebuchet MS"/>
                <a:cs typeface="Trebuchet MS"/>
              </a:rPr>
              <a:t> </a:t>
            </a:r>
            <a:r>
              <a:rPr sz="700" i="1" dirty="0">
                <a:latin typeface="Trebuchet MS"/>
                <a:cs typeface="Trebuchet MS"/>
              </a:rPr>
              <a:t>Administración</a:t>
            </a:r>
            <a:r>
              <a:rPr sz="700" i="1" spc="45" dirty="0">
                <a:latin typeface="Trebuchet MS"/>
                <a:cs typeface="Trebuchet MS"/>
              </a:rPr>
              <a:t> </a:t>
            </a:r>
            <a:r>
              <a:rPr sz="700" i="1" dirty="0">
                <a:latin typeface="Trebuchet MS"/>
                <a:cs typeface="Trebuchet MS"/>
              </a:rPr>
              <a:t>y</a:t>
            </a:r>
            <a:r>
              <a:rPr sz="700" i="1" spc="45" dirty="0">
                <a:latin typeface="Trebuchet MS"/>
                <a:cs typeface="Trebuchet MS"/>
              </a:rPr>
              <a:t> </a:t>
            </a:r>
            <a:r>
              <a:rPr sz="700" i="1" dirty="0">
                <a:latin typeface="Trebuchet MS"/>
                <a:cs typeface="Trebuchet MS"/>
              </a:rPr>
              <a:t>visualización</a:t>
            </a:r>
            <a:r>
              <a:rPr sz="700" i="1" spc="45" dirty="0">
                <a:latin typeface="Trebuchet MS"/>
                <a:cs typeface="Trebuchet MS"/>
              </a:rPr>
              <a:t> </a:t>
            </a:r>
            <a:r>
              <a:rPr sz="700" i="1" dirty="0">
                <a:latin typeface="Trebuchet MS"/>
                <a:cs typeface="Trebuchet MS"/>
              </a:rPr>
              <a:t>de</a:t>
            </a:r>
            <a:r>
              <a:rPr sz="700" i="1" spc="45" dirty="0">
                <a:latin typeface="Trebuchet MS"/>
                <a:cs typeface="Trebuchet MS"/>
              </a:rPr>
              <a:t> </a:t>
            </a:r>
            <a:r>
              <a:rPr sz="700" i="1" dirty="0">
                <a:latin typeface="Trebuchet MS"/>
                <a:cs typeface="Trebuchet MS"/>
              </a:rPr>
              <a:t>archivos</a:t>
            </a:r>
            <a:r>
              <a:rPr sz="700" i="1" spc="45" dirty="0">
                <a:latin typeface="Trebuchet MS"/>
                <a:cs typeface="Trebuchet MS"/>
              </a:rPr>
              <a:t> </a:t>
            </a:r>
            <a:r>
              <a:rPr sz="700" i="1" dirty="0">
                <a:latin typeface="Trebuchet MS"/>
                <a:cs typeface="Trebuchet MS"/>
              </a:rPr>
              <a:t>de</a:t>
            </a:r>
            <a:r>
              <a:rPr sz="700" i="1" spc="45" dirty="0">
                <a:latin typeface="Trebuchet MS"/>
                <a:cs typeface="Trebuchet MS"/>
              </a:rPr>
              <a:t> </a:t>
            </a:r>
            <a:r>
              <a:rPr sz="700" i="1" spc="-10" dirty="0">
                <a:latin typeface="Trebuchet MS"/>
                <a:cs typeface="Trebuchet MS"/>
              </a:rPr>
              <a:t>eventos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25448809" y="9297569"/>
            <a:ext cx="60628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pc="-25" dirty="0"/>
              <a:t>14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56300" y="885444"/>
            <a:ext cx="5984240" cy="6335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87350" algn="l"/>
                <a:tab pos="768350" algn="l"/>
                <a:tab pos="1149350" algn="l"/>
                <a:tab pos="1865630" algn="l"/>
                <a:tab pos="2225040" algn="l"/>
                <a:tab pos="2898775" algn="l"/>
              </a:tabLst>
            </a:pPr>
            <a:r>
              <a:rPr sz="1400" spc="-50" dirty="0">
                <a:latin typeface="Arial Unicode MS"/>
                <a:cs typeface="Arial Unicode MS"/>
              </a:rPr>
              <a:t>C</a:t>
            </a:r>
            <a:r>
              <a:rPr sz="1400" dirty="0">
                <a:latin typeface="Arial Unicode MS"/>
                <a:cs typeface="Arial Unicode MS"/>
              </a:rPr>
              <a:t>	</a:t>
            </a:r>
            <a:r>
              <a:rPr sz="1400" spc="-50" dirty="0">
                <a:latin typeface="Arial Unicode MS"/>
                <a:cs typeface="Arial Unicode MS"/>
              </a:rPr>
              <a:t>H</a:t>
            </a:r>
            <a:r>
              <a:rPr sz="1400" dirty="0">
                <a:latin typeface="Arial Unicode MS"/>
                <a:cs typeface="Arial Unicode MS"/>
              </a:rPr>
              <a:t>	</a:t>
            </a:r>
            <a:r>
              <a:rPr sz="1400" spc="-50" dirty="0">
                <a:latin typeface="Arial Unicode MS"/>
                <a:cs typeface="Arial Unicode MS"/>
              </a:rPr>
              <a:t>A</a:t>
            </a:r>
            <a:r>
              <a:rPr sz="1400" dirty="0">
                <a:latin typeface="Arial Unicode MS"/>
                <a:cs typeface="Arial Unicode MS"/>
              </a:rPr>
              <a:t>	</a:t>
            </a:r>
            <a:r>
              <a:rPr sz="1400" spc="145" dirty="0">
                <a:latin typeface="Arial Unicode MS"/>
                <a:cs typeface="Arial Unicode MS"/>
              </a:rPr>
              <a:t>PAG</a:t>
            </a:r>
            <a:r>
              <a:rPr sz="1400" spc="-705" dirty="0">
                <a:latin typeface="Arial Unicode MS"/>
                <a:cs typeface="Arial Unicode MS"/>
              </a:rPr>
              <a:t>S</a:t>
            </a:r>
            <a:r>
              <a:rPr sz="1400" spc="130" dirty="0">
                <a:latin typeface="Arial Unicode MS"/>
                <a:cs typeface="Arial Unicode MS"/>
              </a:rPr>
              <a:t>T</a:t>
            </a:r>
            <a:r>
              <a:rPr sz="1400" dirty="0">
                <a:latin typeface="Arial Unicode MS"/>
                <a:cs typeface="Arial Unicode MS"/>
              </a:rPr>
              <a:t>	</a:t>
            </a:r>
            <a:r>
              <a:rPr sz="1400" spc="70" dirty="0">
                <a:latin typeface="Arial Unicode MS"/>
                <a:cs typeface="Arial Unicode MS"/>
              </a:rPr>
              <a:t>mi</a:t>
            </a:r>
            <a:r>
              <a:rPr sz="1400" dirty="0">
                <a:latin typeface="Arial Unicode MS"/>
                <a:cs typeface="Arial Unicode MS"/>
              </a:rPr>
              <a:t>	</a:t>
            </a:r>
            <a:r>
              <a:rPr sz="1400" spc="-50" dirty="0">
                <a:latin typeface="Arial Unicode MS"/>
                <a:cs typeface="Arial Unicode MS"/>
              </a:rPr>
              <a:t>R</a:t>
            </a:r>
            <a:r>
              <a:rPr sz="1400" dirty="0">
                <a:latin typeface="Arial Unicode MS"/>
                <a:cs typeface="Arial Unicode MS"/>
              </a:rPr>
              <a:t>	</a:t>
            </a:r>
            <a:r>
              <a:rPr sz="1400" spc="-50" dirty="0">
                <a:latin typeface="Arial Unicode MS"/>
                <a:cs typeface="Arial Unicode MS"/>
              </a:rPr>
              <a:t>4</a:t>
            </a:r>
            <a:endParaRPr sz="1400">
              <a:latin typeface="Arial Unicode MS"/>
              <a:cs typeface="Arial Unicode MS"/>
            </a:endParaRPr>
          </a:p>
          <a:p>
            <a:pPr>
              <a:spcBef>
                <a:spcPts val="60"/>
              </a:spcBef>
            </a:pPr>
            <a:endParaRPr sz="1250">
              <a:latin typeface="Arial Unicode MS"/>
              <a:cs typeface="Arial Unicode MS"/>
            </a:endParaRPr>
          </a:p>
          <a:p>
            <a:pPr marL="12700">
              <a:tabLst>
                <a:tab pos="5970905" algn="l"/>
              </a:tabLst>
            </a:pPr>
            <a:r>
              <a:rPr sz="1300" b="1" u="sng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Administrar</a:t>
            </a:r>
            <a:r>
              <a:rPr sz="1300" b="1" u="sng" spc="135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b="1" u="sng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y</a:t>
            </a:r>
            <a:r>
              <a:rPr sz="1300" b="1" u="sng" spc="140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b="1" u="sng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ver</a:t>
            </a:r>
            <a:r>
              <a:rPr sz="1300" b="1" u="sng" spc="135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b="1" u="sng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archivos</a:t>
            </a:r>
            <a:r>
              <a:rPr sz="1300" b="1" u="sng" spc="140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b="1" u="sng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300" b="1" u="sng" spc="135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b="1" u="sng" spc="-10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eventos</a:t>
            </a:r>
            <a:r>
              <a:rPr sz="1300" b="1" u="sng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endParaRPr sz="13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56301" y="1752600"/>
            <a:ext cx="5822315" cy="726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3800"/>
              </a:lnSpc>
              <a:spcBef>
                <a:spcPts val="100"/>
              </a:spcBef>
            </a:pPr>
            <a:r>
              <a:rPr sz="800" dirty="0">
                <a:latin typeface="Arial Unicode MS"/>
                <a:cs typeface="Arial Unicode MS"/>
              </a:rPr>
              <a:t>Administrar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ver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archivos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eventos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diferente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administrar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otros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tipos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archivos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spc="-50" dirty="0">
                <a:latin typeface="Arial Unicode MS"/>
                <a:cs typeface="Arial Unicode MS"/>
              </a:rPr>
              <a:t>PC.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Por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general,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el</a:t>
            </a:r>
            <a:r>
              <a:rPr sz="800" dirty="0">
                <a:latin typeface="Arial Unicode MS"/>
                <a:cs typeface="Arial Unicode MS"/>
              </a:rPr>
              <a:t> administrador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archivos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Windows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3.1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o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programas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exploradores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NT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brindan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muchas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funciones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spc="-20" dirty="0">
                <a:latin typeface="Arial Unicode MS"/>
                <a:cs typeface="Arial Unicode MS"/>
              </a:rPr>
              <a:t>para</a:t>
            </a:r>
            <a:r>
              <a:rPr sz="800" spc="2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administrar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archivos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(copiar,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mover,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eliminar,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buscar,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etc.).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Sin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embargo,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cuando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trata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administrar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o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ver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archivos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de</a:t>
            </a:r>
            <a:r>
              <a:rPr sz="800" dirty="0">
                <a:latin typeface="Arial Unicode MS"/>
                <a:cs typeface="Arial Unicode MS"/>
              </a:rPr>
              <a:t> eventos,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estos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programas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son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tan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amigables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fallan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si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usan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administrar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ciertos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tipos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registros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spc="-20" dirty="0">
                <a:latin typeface="Arial Unicode MS"/>
                <a:cs typeface="Arial Unicode MS"/>
              </a:rPr>
              <a:t>DFR.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56300" y="2943098"/>
            <a:ext cx="5900420" cy="1520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dirty="0">
                <a:latin typeface="Arial"/>
                <a:cs typeface="Arial"/>
              </a:rPr>
              <a:t>4.1</a:t>
            </a:r>
            <a:r>
              <a:rPr sz="750" b="1" spc="105" dirty="0">
                <a:latin typeface="Arial"/>
                <a:cs typeface="Arial"/>
              </a:rPr>
              <a:t> </a:t>
            </a:r>
            <a:r>
              <a:rPr sz="750" b="1" dirty="0">
                <a:latin typeface="Arial"/>
                <a:cs typeface="Arial"/>
              </a:rPr>
              <a:t>Administrador</a:t>
            </a:r>
            <a:r>
              <a:rPr sz="750" b="1" spc="105" dirty="0">
                <a:latin typeface="Arial"/>
                <a:cs typeface="Arial"/>
              </a:rPr>
              <a:t> </a:t>
            </a:r>
            <a:r>
              <a:rPr sz="750" b="1" dirty="0">
                <a:latin typeface="Arial"/>
                <a:cs typeface="Arial"/>
              </a:rPr>
              <a:t>de</a:t>
            </a:r>
            <a:r>
              <a:rPr sz="750" b="1" spc="105" dirty="0">
                <a:latin typeface="Arial"/>
                <a:cs typeface="Arial"/>
              </a:rPr>
              <a:t> </a:t>
            </a:r>
            <a:r>
              <a:rPr sz="750" b="1" spc="-10" dirty="0">
                <a:latin typeface="Arial"/>
                <a:cs typeface="Arial"/>
              </a:rPr>
              <a:t>eventos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53300"/>
              </a:lnSpc>
              <a:spcBef>
                <a:spcPts val="5"/>
              </a:spcBef>
            </a:pPr>
            <a:r>
              <a:rPr sz="750" dirty="0">
                <a:latin typeface="Arial Unicode MS"/>
                <a:cs typeface="Arial Unicode MS"/>
              </a:rPr>
              <a:t>La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relación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muchos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muchos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los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archivos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eventos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significa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que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los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archivos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eventos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deben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administrarse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mediante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un</a:t>
            </a:r>
            <a:r>
              <a:rPr sz="750" dirty="0">
                <a:latin typeface="Arial Unicode MS"/>
                <a:cs typeface="Arial Unicode MS"/>
              </a:rPr>
              <a:t> administrador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archivos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eventos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o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un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programa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exploración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fallas,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como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se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muestra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en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figura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4.1.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spc="-30" dirty="0">
                <a:latin typeface="Arial Unicode MS"/>
                <a:cs typeface="Arial Unicode MS"/>
              </a:rPr>
              <a:t>El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programa</a:t>
            </a:r>
            <a:r>
              <a:rPr sz="750" dirty="0">
                <a:latin typeface="Arial Unicode MS"/>
                <a:cs typeface="Arial Unicode MS"/>
              </a:rPr>
              <a:t> administrador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archivos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eventos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inspecciona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los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nombres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archivo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los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archivos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del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directorio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infiere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el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tipo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y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el</a:t>
            </a:r>
            <a:r>
              <a:rPr sz="750" spc="2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fabricante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del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equipo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origen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para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cada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archivo.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Una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vez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que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se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determina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el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origen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un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archivo,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se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carga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el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formato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adecuado</a:t>
            </a:r>
            <a:r>
              <a:rPr sz="750" spc="2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y</a:t>
            </a:r>
            <a:r>
              <a:rPr sz="750" spc="7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se</a:t>
            </a:r>
            <a:r>
              <a:rPr sz="750" spc="7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asignan</a:t>
            </a:r>
            <a:r>
              <a:rPr sz="750" spc="7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todos</a:t>
            </a:r>
            <a:r>
              <a:rPr sz="750" spc="7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los</a:t>
            </a:r>
            <a:r>
              <a:rPr sz="750" spc="7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archivos</a:t>
            </a:r>
            <a:r>
              <a:rPr sz="750" spc="7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asociados.</a:t>
            </a:r>
            <a:r>
              <a:rPr sz="750" spc="7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Cuando</a:t>
            </a:r>
            <a:r>
              <a:rPr sz="750" spc="7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el</a:t>
            </a:r>
            <a:r>
              <a:rPr sz="750" spc="7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archivo</a:t>
            </a:r>
            <a:r>
              <a:rPr sz="750" spc="7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se</a:t>
            </a:r>
            <a:r>
              <a:rPr sz="750" spc="7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copia</a:t>
            </a:r>
            <a:r>
              <a:rPr sz="750" spc="7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o</a:t>
            </a:r>
            <a:r>
              <a:rPr sz="750" spc="7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mueve,</a:t>
            </a:r>
            <a:r>
              <a:rPr sz="750" spc="7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todos</a:t>
            </a:r>
            <a:r>
              <a:rPr sz="750" spc="7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los</a:t>
            </a:r>
            <a:r>
              <a:rPr sz="750" spc="7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archivos</a:t>
            </a:r>
            <a:r>
              <a:rPr sz="750" spc="7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asignados</a:t>
            </a:r>
            <a:r>
              <a:rPr sz="750" spc="7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también</a:t>
            </a:r>
            <a:r>
              <a:rPr sz="750" spc="7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se</a:t>
            </a:r>
            <a:r>
              <a:rPr sz="750" spc="7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copian</a:t>
            </a:r>
            <a:r>
              <a:rPr sz="750" spc="75" dirty="0">
                <a:latin typeface="Arial Unicode MS"/>
                <a:cs typeface="Arial Unicode MS"/>
              </a:rPr>
              <a:t> </a:t>
            </a:r>
            <a:r>
              <a:rPr sz="750" spc="-50" dirty="0">
                <a:latin typeface="Arial Unicode MS"/>
                <a:cs typeface="Arial Unicode MS"/>
              </a:rPr>
              <a:t>o</a:t>
            </a:r>
            <a:r>
              <a:rPr sz="750" dirty="0">
                <a:latin typeface="Arial Unicode MS"/>
                <a:cs typeface="Arial Unicode MS"/>
              </a:rPr>
              <a:t> mueven.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Además,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el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administrador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archivos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eventos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proporciona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capacidades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consulta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para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buscar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archivos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eventos</a:t>
            </a:r>
            <a:r>
              <a:rPr sz="750" dirty="0">
                <a:latin typeface="Arial Unicode MS"/>
                <a:cs typeface="Arial Unicode MS"/>
              </a:rPr>
              <a:t> específicos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en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función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</a:t>
            </a:r>
            <a:r>
              <a:rPr sz="750" spc="7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fecha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y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hora</a:t>
            </a:r>
            <a:r>
              <a:rPr sz="750" spc="7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en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que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ocurrió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el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evento.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56301" y="8606791"/>
            <a:ext cx="201358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dirty="0">
                <a:latin typeface="Arial"/>
                <a:cs typeface="Arial"/>
              </a:rPr>
              <a:t>Figura</a:t>
            </a:r>
            <a:r>
              <a:rPr sz="650" b="1" spc="60" dirty="0">
                <a:latin typeface="Arial"/>
                <a:cs typeface="Arial"/>
              </a:rPr>
              <a:t> </a:t>
            </a:r>
            <a:r>
              <a:rPr sz="650" b="1" dirty="0">
                <a:latin typeface="Arial"/>
                <a:cs typeface="Arial"/>
              </a:rPr>
              <a:t>4.1</a:t>
            </a:r>
            <a:r>
              <a:rPr sz="650" b="1" spc="65" dirty="0">
                <a:latin typeface="Arial"/>
                <a:cs typeface="Arial"/>
              </a:rPr>
              <a:t> </a:t>
            </a:r>
            <a:r>
              <a:rPr sz="650" b="1" dirty="0">
                <a:latin typeface="Arial"/>
                <a:cs typeface="Arial"/>
              </a:rPr>
              <a:t>Administrador</a:t>
            </a:r>
            <a:r>
              <a:rPr sz="650" b="1" spc="65" dirty="0">
                <a:latin typeface="Arial"/>
                <a:cs typeface="Arial"/>
              </a:rPr>
              <a:t> </a:t>
            </a:r>
            <a:r>
              <a:rPr sz="650" b="1" dirty="0">
                <a:latin typeface="Arial"/>
                <a:cs typeface="Arial"/>
              </a:rPr>
              <a:t>de</a:t>
            </a:r>
            <a:r>
              <a:rPr sz="650" b="1" spc="65" dirty="0">
                <a:latin typeface="Arial"/>
                <a:cs typeface="Arial"/>
              </a:rPr>
              <a:t> </a:t>
            </a:r>
            <a:r>
              <a:rPr sz="650" b="1" dirty="0">
                <a:latin typeface="Arial"/>
                <a:cs typeface="Arial"/>
              </a:rPr>
              <a:t>archivos</a:t>
            </a:r>
            <a:r>
              <a:rPr sz="650" b="1" spc="65" dirty="0">
                <a:latin typeface="Arial"/>
                <a:cs typeface="Arial"/>
              </a:rPr>
              <a:t> </a:t>
            </a:r>
            <a:r>
              <a:rPr sz="650" b="1" dirty="0">
                <a:latin typeface="Arial"/>
                <a:cs typeface="Arial"/>
              </a:rPr>
              <a:t>de</a:t>
            </a:r>
            <a:r>
              <a:rPr sz="650" b="1" spc="65" dirty="0">
                <a:latin typeface="Arial"/>
                <a:cs typeface="Arial"/>
              </a:rPr>
              <a:t> </a:t>
            </a:r>
            <a:r>
              <a:rPr sz="650" b="1" spc="-10" dirty="0">
                <a:latin typeface="Arial"/>
                <a:cs typeface="Arial"/>
              </a:rPr>
              <a:t>eventos</a:t>
            </a:r>
            <a:endParaRPr sz="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69078" y="3028187"/>
            <a:ext cx="5931408" cy="40005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086597" y="488846"/>
            <a:ext cx="2723515" cy="12439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00" i="1" dirty="0">
                <a:latin typeface="Trebuchet MS"/>
                <a:cs typeface="Trebuchet MS"/>
              </a:rPr>
              <a:t>Capítulo</a:t>
            </a:r>
            <a:r>
              <a:rPr sz="700" i="1" spc="40" dirty="0">
                <a:latin typeface="Trebuchet MS"/>
                <a:cs typeface="Trebuchet MS"/>
              </a:rPr>
              <a:t> </a:t>
            </a:r>
            <a:r>
              <a:rPr sz="700" i="1" spc="-20" dirty="0">
                <a:latin typeface="Trebuchet MS"/>
                <a:cs typeface="Trebuchet MS"/>
              </a:rPr>
              <a:t>4:</a:t>
            </a:r>
            <a:r>
              <a:rPr sz="700" i="1" spc="45" dirty="0">
                <a:latin typeface="Trebuchet MS"/>
                <a:cs typeface="Trebuchet MS"/>
              </a:rPr>
              <a:t> </a:t>
            </a:r>
            <a:r>
              <a:rPr sz="700" i="1" dirty="0">
                <a:latin typeface="Trebuchet MS"/>
                <a:cs typeface="Trebuchet MS"/>
              </a:rPr>
              <a:t>Administración</a:t>
            </a:r>
            <a:r>
              <a:rPr sz="700" i="1" spc="45" dirty="0">
                <a:latin typeface="Trebuchet MS"/>
                <a:cs typeface="Trebuchet MS"/>
              </a:rPr>
              <a:t> </a:t>
            </a:r>
            <a:r>
              <a:rPr sz="700" i="1" dirty="0">
                <a:latin typeface="Trebuchet MS"/>
                <a:cs typeface="Trebuchet MS"/>
              </a:rPr>
              <a:t>y</a:t>
            </a:r>
            <a:r>
              <a:rPr sz="700" i="1" spc="45" dirty="0">
                <a:latin typeface="Trebuchet MS"/>
                <a:cs typeface="Trebuchet MS"/>
              </a:rPr>
              <a:t> </a:t>
            </a:r>
            <a:r>
              <a:rPr sz="700" i="1" dirty="0">
                <a:latin typeface="Trebuchet MS"/>
                <a:cs typeface="Trebuchet MS"/>
              </a:rPr>
              <a:t>visualización</a:t>
            </a:r>
            <a:r>
              <a:rPr sz="700" i="1" spc="45" dirty="0">
                <a:latin typeface="Trebuchet MS"/>
                <a:cs typeface="Trebuchet MS"/>
              </a:rPr>
              <a:t> </a:t>
            </a:r>
            <a:r>
              <a:rPr sz="700" i="1" dirty="0">
                <a:latin typeface="Trebuchet MS"/>
                <a:cs typeface="Trebuchet MS"/>
              </a:rPr>
              <a:t>de</a:t>
            </a:r>
            <a:r>
              <a:rPr sz="700" i="1" spc="45" dirty="0">
                <a:latin typeface="Trebuchet MS"/>
                <a:cs typeface="Trebuchet MS"/>
              </a:rPr>
              <a:t> </a:t>
            </a:r>
            <a:r>
              <a:rPr sz="700" i="1" dirty="0">
                <a:latin typeface="Trebuchet MS"/>
                <a:cs typeface="Trebuchet MS"/>
              </a:rPr>
              <a:t>archivos</a:t>
            </a:r>
            <a:r>
              <a:rPr sz="700" i="1" spc="45" dirty="0">
                <a:latin typeface="Trebuchet MS"/>
                <a:cs typeface="Trebuchet MS"/>
              </a:rPr>
              <a:t> </a:t>
            </a:r>
            <a:r>
              <a:rPr sz="700" i="1" dirty="0">
                <a:latin typeface="Trebuchet MS"/>
                <a:cs typeface="Trebuchet MS"/>
              </a:rPr>
              <a:t>de</a:t>
            </a:r>
            <a:r>
              <a:rPr sz="700" i="1" spc="45" dirty="0">
                <a:latin typeface="Trebuchet MS"/>
                <a:cs typeface="Trebuchet MS"/>
              </a:rPr>
              <a:t> </a:t>
            </a:r>
            <a:r>
              <a:rPr sz="700" i="1" spc="-10" dirty="0">
                <a:latin typeface="Trebuchet MS"/>
                <a:cs typeface="Trebuchet MS"/>
              </a:rPr>
              <a:t>eventos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25448809" y="9297569"/>
            <a:ext cx="60628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pc="-25" dirty="0"/>
              <a:t>15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56301" y="939293"/>
            <a:ext cx="5908675" cy="1729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latin typeface="Arial"/>
                <a:cs typeface="Arial"/>
              </a:rPr>
              <a:t>4.2 Visor</a:t>
            </a:r>
            <a:r>
              <a:rPr sz="1000" b="1" spc="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de</a:t>
            </a:r>
            <a:r>
              <a:rPr sz="1000" b="1" spc="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eventos</a:t>
            </a:r>
            <a:endParaRPr sz="1000">
              <a:latin typeface="Arial"/>
              <a:cs typeface="Arial"/>
            </a:endParaRPr>
          </a:p>
          <a:p>
            <a:pPr>
              <a:spcBef>
                <a:spcPts val="20"/>
              </a:spcBef>
            </a:pP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43700"/>
              </a:lnSpc>
            </a:pPr>
            <a:r>
              <a:rPr sz="800" dirty="0">
                <a:latin typeface="Arial Unicode MS"/>
                <a:cs typeface="Arial Unicode MS"/>
              </a:rPr>
              <a:t>Ver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contenido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eventos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usando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administrador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archivos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o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explorador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tarea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difícil.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Aunque </a:t>
            </a:r>
            <a:r>
              <a:rPr sz="800" dirty="0">
                <a:latin typeface="Arial Unicode MS"/>
                <a:cs typeface="Arial Unicode MS"/>
              </a:rPr>
              <a:t>estos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pueden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asociar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editores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spc="-20" dirty="0">
                <a:latin typeface="Arial Unicode MS"/>
                <a:cs typeface="Arial Unicode MS"/>
              </a:rPr>
              <a:t>ASCII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binarios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varios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programas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proporcionados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por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fabricante,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no</a:t>
            </a:r>
            <a:r>
              <a:rPr sz="800" dirty="0">
                <a:latin typeface="Arial Unicode MS"/>
                <a:cs typeface="Arial Unicode MS"/>
              </a:rPr>
              <a:t> es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útil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aprender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una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variedad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programas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propietarios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varios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matices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operativos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o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ver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datos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eventos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formato </a:t>
            </a:r>
            <a:r>
              <a:rPr sz="800" spc="-20" dirty="0">
                <a:latin typeface="Arial Unicode MS"/>
                <a:cs typeface="Arial Unicode MS"/>
              </a:rPr>
              <a:t>ASCII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o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binario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como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muestra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las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figuras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1.3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1.3.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1.4.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Dado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que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administrador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archivos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eventos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tiene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los</a:t>
            </a:r>
            <a:r>
              <a:rPr sz="800" dirty="0">
                <a:latin typeface="Arial Unicode MS"/>
                <a:cs typeface="Arial Unicode MS"/>
              </a:rPr>
              <a:t> formatos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leer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varios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tipos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archivos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eventos,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administrador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puede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convertirse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programa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visualización </a:t>
            </a:r>
            <a:r>
              <a:rPr sz="800" dirty="0">
                <a:latin typeface="Arial Unicode MS"/>
                <a:cs typeface="Arial Unicode MS"/>
              </a:rPr>
              <a:t>que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proporciona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una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interfaz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operador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común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administrar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ver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archivos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eventos,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como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muestra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figura</a:t>
            </a:r>
            <a:endParaRPr sz="800">
              <a:latin typeface="Arial Unicode MS"/>
              <a:cs typeface="Arial Unicode MS"/>
            </a:endParaRPr>
          </a:p>
          <a:p>
            <a:pPr marL="12700" marR="215900">
              <a:lnSpc>
                <a:spcPct val="143700"/>
              </a:lnSpc>
            </a:pPr>
            <a:r>
              <a:rPr sz="800" dirty="0">
                <a:latin typeface="Arial Unicode MS"/>
                <a:cs typeface="Arial Unicode MS"/>
              </a:rPr>
              <a:t>4.2.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archivos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eventos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que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originan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varios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tipos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equipos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pueden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ver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misma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manera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usando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una</a:t>
            </a:r>
            <a:r>
              <a:rPr sz="800" dirty="0">
                <a:latin typeface="Arial Unicode MS"/>
                <a:cs typeface="Arial Unicode MS"/>
              </a:rPr>
              <a:t> interfaz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universal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como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muestra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figura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spc="-20" dirty="0">
                <a:latin typeface="Arial Unicode MS"/>
                <a:cs typeface="Arial Unicode MS"/>
              </a:rPr>
              <a:t>4.3.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56301" y="7156195"/>
            <a:ext cx="5974715" cy="1699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Arial"/>
                <a:cs typeface="Arial"/>
              </a:rPr>
              <a:t>Figura</a:t>
            </a:r>
            <a:r>
              <a:rPr sz="600" b="1" spc="35" dirty="0">
                <a:latin typeface="Arial"/>
                <a:cs typeface="Arial"/>
              </a:rPr>
              <a:t> </a:t>
            </a:r>
            <a:r>
              <a:rPr sz="600" b="1" dirty="0">
                <a:latin typeface="Arial"/>
                <a:cs typeface="Arial"/>
              </a:rPr>
              <a:t>4.2</a:t>
            </a:r>
            <a:r>
              <a:rPr sz="600" b="1" spc="40" dirty="0">
                <a:latin typeface="Arial"/>
                <a:cs typeface="Arial"/>
              </a:rPr>
              <a:t> </a:t>
            </a:r>
            <a:r>
              <a:rPr sz="600" b="1" dirty="0">
                <a:latin typeface="Arial"/>
                <a:cs typeface="Arial"/>
              </a:rPr>
              <a:t>Visualización</a:t>
            </a:r>
            <a:r>
              <a:rPr sz="600" b="1" spc="40" dirty="0">
                <a:latin typeface="Arial"/>
                <a:cs typeface="Arial"/>
              </a:rPr>
              <a:t> </a:t>
            </a:r>
            <a:r>
              <a:rPr sz="600" b="1" dirty="0">
                <a:latin typeface="Arial"/>
                <a:cs typeface="Arial"/>
              </a:rPr>
              <a:t>del</a:t>
            </a:r>
            <a:r>
              <a:rPr sz="600" b="1" spc="40" dirty="0">
                <a:latin typeface="Arial"/>
                <a:cs typeface="Arial"/>
              </a:rPr>
              <a:t> </a:t>
            </a:r>
            <a:r>
              <a:rPr sz="600" b="1" dirty="0">
                <a:latin typeface="Arial"/>
                <a:cs typeface="Arial"/>
              </a:rPr>
              <a:t>archivo</a:t>
            </a:r>
            <a:r>
              <a:rPr sz="600" b="1" spc="35" dirty="0">
                <a:latin typeface="Arial"/>
                <a:cs typeface="Arial"/>
              </a:rPr>
              <a:t> </a:t>
            </a:r>
            <a:r>
              <a:rPr sz="600" b="1" dirty="0">
                <a:latin typeface="Arial"/>
                <a:cs typeface="Arial"/>
              </a:rPr>
              <a:t>de</a:t>
            </a:r>
            <a:r>
              <a:rPr sz="600" b="1" spc="40" dirty="0">
                <a:latin typeface="Arial"/>
                <a:cs typeface="Arial"/>
              </a:rPr>
              <a:t> </a:t>
            </a:r>
            <a:r>
              <a:rPr sz="600" b="1" spc="-10" dirty="0">
                <a:latin typeface="Arial"/>
                <a:cs typeface="Arial"/>
              </a:rPr>
              <a:t>eventos</a:t>
            </a: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35500"/>
              </a:lnSpc>
              <a:spcBef>
                <a:spcPts val="480"/>
              </a:spcBef>
            </a:pPr>
            <a:r>
              <a:rPr sz="850" dirty="0">
                <a:latin typeface="Arial Unicode MS"/>
                <a:cs typeface="Arial Unicode MS"/>
              </a:rPr>
              <a:t>Hay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pocos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administradores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eventos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disponibles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actualidad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ninguno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está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disponible </a:t>
            </a:r>
            <a:r>
              <a:rPr sz="850" dirty="0">
                <a:latin typeface="Arial Unicode MS"/>
                <a:cs typeface="Arial Unicode MS"/>
              </a:rPr>
              <a:t>comercialmente.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Esto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debe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falta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disponibilidad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estándar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robusto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pueda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inducir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competencia </a:t>
            </a:r>
            <a:r>
              <a:rPr sz="850" dirty="0">
                <a:latin typeface="Arial Unicode MS"/>
                <a:cs typeface="Arial Unicode MS"/>
              </a:rPr>
              <a:t>progresiva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entre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las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empresas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desarrollan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equipos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basados</a:t>
            </a:r>
            <a:r>
              <a:rPr sz="850" spc="330" dirty="0">
                <a:latin typeface="Arial Unicode MS"/>
                <a:cs typeface="Arial Unicode MS"/>
              </a:rPr>
              <a:t> 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microprocesadores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simplificar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proceso</a:t>
            </a:r>
            <a:r>
              <a:rPr sz="850" spc="51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manejo</a:t>
            </a:r>
            <a:r>
              <a:rPr sz="850" spc="1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información</a:t>
            </a:r>
            <a:r>
              <a:rPr sz="850" spc="1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eventos.</a:t>
            </a:r>
            <a:r>
              <a:rPr sz="850" spc="1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Afortunadamente,</a:t>
            </a:r>
            <a:r>
              <a:rPr sz="850" spc="195" dirty="0">
                <a:latin typeface="Arial Unicode MS"/>
                <a:cs typeface="Arial Unicode MS"/>
              </a:rPr>
              <a:t> </a:t>
            </a:r>
            <a:r>
              <a:rPr sz="850" spc="-40" dirty="0">
                <a:latin typeface="Arial Unicode MS"/>
                <a:cs typeface="Arial Unicode MS"/>
              </a:rPr>
              <a:t>COMTRADE</a:t>
            </a:r>
            <a:r>
              <a:rPr sz="850" spc="1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está</a:t>
            </a:r>
            <a:r>
              <a:rPr sz="850" spc="1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ganando</a:t>
            </a:r>
            <a:r>
              <a:rPr sz="850" spc="1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popularidad</a:t>
            </a:r>
            <a:r>
              <a:rPr sz="850" spc="1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rápidamente</a:t>
            </a:r>
            <a:r>
              <a:rPr sz="850" spc="195" dirty="0">
                <a:latin typeface="Arial Unicode MS"/>
                <a:cs typeface="Arial Unicode MS"/>
              </a:rPr>
              <a:t> </a:t>
            </a:r>
            <a:r>
              <a:rPr sz="850" spc="-50" dirty="0">
                <a:latin typeface="Arial Unicode MS"/>
                <a:cs typeface="Arial Unicode MS"/>
              </a:rPr>
              <a:t>y</a:t>
            </a:r>
            <a:r>
              <a:rPr sz="850" dirty="0">
                <a:latin typeface="Arial Unicode MS"/>
                <a:cs typeface="Arial Unicode MS"/>
              </a:rPr>
              <a:t> muchos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nuevos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equipos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medición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calidad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energía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registro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digital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fallas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están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diseñando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con </a:t>
            </a:r>
            <a:r>
              <a:rPr sz="850" dirty="0">
                <a:latin typeface="Arial Unicode MS"/>
                <a:cs typeface="Arial Unicode MS"/>
              </a:rPr>
              <a:t>compatibilidad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-35" dirty="0">
                <a:latin typeface="Arial Unicode MS"/>
                <a:cs typeface="Arial Unicode MS"/>
              </a:rPr>
              <a:t>COMTRADE.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medida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nuevos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dispositivos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reemplazan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sistemas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existentes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el </a:t>
            </a:r>
            <a:r>
              <a:rPr sz="850" dirty="0">
                <a:latin typeface="Arial Unicode MS"/>
                <a:cs typeface="Arial Unicode MS"/>
              </a:rPr>
              <a:t>formato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spc="-40" dirty="0">
                <a:latin typeface="Arial Unicode MS"/>
                <a:cs typeface="Arial Unicode MS"/>
              </a:rPr>
              <a:t>COMTRADE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madura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estándar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más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útil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robusto,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más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más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administradores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eventos </a:t>
            </a:r>
            <a:r>
              <a:rPr sz="850" dirty="0">
                <a:latin typeface="Arial Unicode MS"/>
                <a:cs typeface="Arial Unicode MS"/>
              </a:rPr>
              <a:t>están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disponibles.</a:t>
            </a:r>
            <a:endParaRPr sz="8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69078" y="916388"/>
            <a:ext cx="5931408" cy="4203953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984239" y="7711440"/>
          <a:ext cx="5928360" cy="1028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9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88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42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42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10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42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64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03835"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Tipo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archivo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6858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500" b="1" dirty="0">
                          <a:latin typeface="Arial"/>
                          <a:cs typeface="Arial"/>
                        </a:rPr>
                        <a:t>Tamaño</a:t>
                      </a:r>
                      <a:r>
                        <a:rPr sz="500" b="1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del</a:t>
                      </a:r>
                      <a:r>
                        <a:rPr sz="500" b="1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spc="-10" dirty="0">
                          <a:latin typeface="Arial"/>
                          <a:cs typeface="Arial"/>
                        </a:rPr>
                        <a:t>archivo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1380"/>
                        </a:lnSpc>
                      </a:pPr>
                      <a:r>
                        <a:rPr sz="1200" b="1" spc="-25" dirty="0">
                          <a:latin typeface="Arial"/>
                          <a:cs typeface="Arial"/>
                        </a:rPr>
                        <a:t>ARJ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80"/>
                        </a:lnSpc>
                      </a:pPr>
                      <a:r>
                        <a:rPr sz="1200" b="1" spc="-25" dirty="0">
                          <a:latin typeface="Arial"/>
                          <a:cs typeface="Arial"/>
                        </a:rPr>
                        <a:t>LHA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80"/>
                        </a:lnSpc>
                      </a:pPr>
                      <a:r>
                        <a:rPr sz="1200" b="1" spc="-25" dirty="0">
                          <a:latin typeface="Arial"/>
                          <a:cs typeface="Arial"/>
                        </a:rPr>
                        <a:t>RAR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1370"/>
                        </a:lnSpc>
                      </a:pPr>
                      <a:r>
                        <a:rPr sz="1150" b="1" spc="-10" dirty="0">
                          <a:latin typeface="Arial"/>
                          <a:cs typeface="Arial"/>
                        </a:rPr>
                        <a:t>PKZIP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b="1" spc="-10" dirty="0">
                          <a:latin typeface="Arial"/>
                          <a:cs typeface="Arial"/>
                        </a:rPr>
                        <a:t>WinZip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010">
                <a:tc>
                  <a:txBody>
                    <a:bodyPr/>
                    <a:lstStyle/>
                    <a:p>
                      <a:pPr marL="71120">
                        <a:lnSpc>
                          <a:spcPts val="1345"/>
                        </a:lnSpc>
                      </a:pPr>
                      <a:r>
                        <a:rPr sz="1150" spc="-35" dirty="0">
                          <a:latin typeface="Arial Unicode MS"/>
                          <a:cs typeface="Arial Unicode MS"/>
                        </a:rPr>
                        <a:t>COMTRADO</a:t>
                      </a:r>
                      <a:r>
                        <a:rPr sz="1150" spc="-1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150" spc="-10" dirty="0">
                          <a:latin typeface="Arial Unicode MS"/>
                          <a:cs typeface="Arial Unicode MS"/>
                        </a:rPr>
                        <a:t>ASCII</a:t>
                      </a:r>
                      <a:endParaRPr sz="1150">
                        <a:latin typeface="Arial Unicode MS"/>
                        <a:cs typeface="Arial Unicode MS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dirty="0">
                          <a:latin typeface="Arial Unicode MS"/>
                          <a:cs typeface="Arial Unicode MS"/>
                        </a:rPr>
                        <a:t>2,382</a:t>
                      </a:r>
                      <a:r>
                        <a:rPr sz="1000" spc="3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000" spc="-25" dirty="0">
                          <a:latin typeface="Arial Unicode MS"/>
                          <a:cs typeface="Arial Unicode MS"/>
                        </a:rPr>
                        <a:t>KB</a:t>
                      </a:r>
                      <a:endParaRPr sz="1000">
                        <a:latin typeface="Arial Unicode MS"/>
                        <a:cs typeface="Arial Unicode MS"/>
                      </a:endParaRPr>
                    </a:p>
                  </a:txBody>
                  <a:tcPr marL="0" marR="0" marT="1460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spc="-10" dirty="0">
                          <a:latin typeface="Arial Unicode MS"/>
                          <a:cs typeface="Arial Unicode MS"/>
                        </a:rPr>
                        <a:t>405KB</a:t>
                      </a:r>
                      <a:endParaRPr sz="1100">
                        <a:latin typeface="Arial Unicode MS"/>
                        <a:cs typeface="Arial Unicode MS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dirty="0">
                          <a:latin typeface="Arial Unicode MS"/>
                          <a:cs typeface="Arial Unicode MS"/>
                        </a:rPr>
                        <a:t>410</a:t>
                      </a:r>
                      <a:r>
                        <a:rPr sz="1000" spc="1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000" spc="-25" dirty="0">
                          <a:latin typeface="Arial Unicode MS"/>
                          <a:cs typeface="Arial Unicode MS"/>
                        </a:rPr>
                        <a:t>KB</a:t>
                      </a:r>
                      <a:endParaRPr sz="1000">
                        <a:latin typeface="Arial Unicode MS"/>
                        <a:cs typeface="Arial Unicode MS"/>
                      </a:endParaRPr>
                    </a:p>
                  </a:txBody>
                  <a:tcPr marL="0" marR="0" marT="1460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dirty="0">
                          <a:latin typeface="Arial Unicode MS"/>
                          <a:cs typeface="Arial Unicode MS"/>
                        </a:rPr>
                        <a:t>457</a:t>
                      </a:r>
                      <a:r>
                        <a:rPr sz="1000" spc="1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000" spc="-25" dirty="0">
                          <a:latin typeface="Arial Unicode MS"/>
                          <a:cs typeface="Arial Unicode MS"/>
                        </a:rPr>
                        <a:t>KB</a:t>
                      </a:r>
                      <a:endParaRPr sz="1000">
                        <a:latin typeface="Arial Unicode MS"/>
                        <a:cs typeface="Arial Unicode MS"/>
                      </a:endParaRPr>
                    </a:p>
                  </a:txBody>
                  <a:tcPr marL="0" marR="0" marT="1460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spc="-10" dirty="0">
                          <a:latin typeface="Arial Unicode MS"/>
                          <a:cs typeface="Arial Unicode MS"/>
                        </a:rPr>
                        <a:t>414KB</a:t>
                      </a:r>
                      <a:endParaRPr sz="1100">
                        <a:latin typeface="Arial Unicode MS"/>
                        <a:cs typeface="Arial Unicode MS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dirty="0">
                          <a:latin typeface="Arial Unicode MS"/>
                          <a:cs typeface="Arial Unicode MS"/>
                        </a:rPr>
                        <a:t>461</a:t>
                      </a:r>
                      <a:r>
                        <a:rPr sz="1000" spc="1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000" spc="-25" dirty="0">
                          <a:latin typeface="Arial Unicode MS"/>
                          <a:cs typeface="Arial Unicode MS"/>
                        </a:rPr>
                        <a:t>KB</a:t>
                      </a:r>
                      <a:endParaRPr sz="1000">
                        <a:latin typeface="Arial Unicode MS"/>
                        <a:cs typeface="Arial Unicode MS"/>
                      </a:endParaRPr>
                    </a:p>
                  </a:txBody>
                  <a:tcPr marL="0" marR="0" marT="1460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010"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spc="-50" dirty="0">
                          <a:latin typeface="Arial Unicode MS"/>
                          <a:cs typeface="Arial Unicode MS"/>
                        </a:rPr>
                        <a:t>COMTRADE</a:t>
                      </a:r>
                      <a:r>
                        <a:rPr sz="110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100" spc="-10" dirty="0">
                          <a:latin typeface="Arial Unicode MS"/>
                          <a:cs typeface="Arial Unicode MS"/>
                        </a:rPr>
                        <a:t>Binario</a:t>
                      </a:r>
                      <a:endParaRPr sz="1100">
                        <a:latin typeface="Arial Unicode MS"/>
                        <a:cs typeface="Arial Unicode MS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spc="-10" dirty="0">
                          <a:latin typeface="Arial Unicode MS"/>
                          <a:cs typeface="Arial Unicode MS"/>
                        </a:rPr>
                        <a:t>582KB</a:t>
                      </a:r>
                      <a:endParaRPr sz="1100">
                        <a:latin typeface="Arial Unicode MS"/>
                        <a:cs typeface="Arial Unicode MS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dirty="0">
                          <a:latin typeface="Arial Unicode MS"/>
                          <a:cs typeface="Arial Unicode MS"/>
                        </a:rPr>
                        <a:t>320</a:t>
                      </a:r>
                      <a:r>
                        <a:rPr sz="1000" spc="1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000" spc="-25" dirty="0">
                          <a:latin typeface="Arial Unicode MS"/>
                          <a:cs typeface="Arial Unicode MS"/>
                        </a:rPr>
                        <a:t>KB</a:t>
                      </a:r>
                      <a:endParaRPr sz="1000">
                        <a:latin typeface="Arial Unicode MS"/>
                        <a:cs typeface="Arial Unicode MS"/>
                      </a:endParaRPr>
                    </a:p>
                  </a:txBody>
                  <a:tcPr marL="0" marR="0" marT="1460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spc="-10" dirty="0">
                          <a:latin typeface="Arial Unicode MS"/>
                          <a:cs typeface="Arial Unicode MS"/>
                        </a:rPr>
                        <a:t>336KB</a:t>
                      </a:r>
                      <a:endParaRPr sz="1100">
                        <a:latin typeface="Arial Unicode MS"/>
                        <a:cs typeface="Arial Unicode MS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spc="-10" dirty="0">
                          <a:latin typeface="Arial Unicode MS"/>
                          <a:cs typeface="Arial Unicode MS"/>
                        </a:rPr>
                        <a:t>299KB</a:t>
                      </a:r>
                      <a:endParaRPr sz="1100">
                        <a:latin typeface="Arial Unicode MS"/>
                        <a:cs typeface="Arial Unicode MS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spc="-10" dirty="0">
                          <a:latin typeface="Arial Unicode MS"/>
                          <a:cs typeface="Arial Unicode MS"/>
                        </a:rPr>
                        <a:t>314KB</a:t>
                      </a:r>
                      <a:endParaRPr sz="1100">
                        <a:latin typeface="Arial Unicode MS"/>
                        <a:cs typeface="Arial Unicode MS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spc="-10" dirty="0">
                          <a:latin typeface="Arial Unicode MS"/>
                          <a:cs typeface="Arial Unicode MS"/>
                        </a:rPr>
                        <a:t>313KB</a:t>
                      </a:r>
                      <a:endParaRPr sz="1100">
                        <a:latin typeface="Arial Unicode MS"/>
                        <a:cs typeface="Arial Unicode MS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835"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50" dirty="0">
                          <a:latin typeface="Arial Unicode MS"/>
                          <a:cs typeface="Arial Unicode MS"/>
                        </a:rPr>
                        <a:t>Paquete</a:t>
                      </a:r>
                      <a:r>
                        <a:rPr sz="950" spc="12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950" spc="-25" dirty="0">
                          <a:latin typeface="Arial Unicode MS"/>
                          <a:cs typeface="Arial Unicode MS"/>
                        </a:rPr>
                        <a:t>DFR</a:t>
                      </a:r>
                      <a:endParaRPr sz="950">
                        <a:latin typeface="Arial Unicode MS"/>
                        <a:cs typeface="Arial Unicode MS"/>
                      </a:endParaRPr>
                    </a:p>
                  </a:txBody>
                  <a:tcPr marL="0" marR="0" marT="2095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dirty="0">
                          <a:latin typeface="Arial Unicode MS"/>
                          <a:cs typeface="Arial Unicode MS"/>
                        </a:rPr>
                        <a:t>4,081</a:t>
                      </a:r>
                      <a:r>
                        <a:rPr sz="1000" spc="3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000" spc="-25" dirty="0">
                          <a:latin typeface="Arial Unicode MS"/>
                          <a:cs typeface="Arial Unicode MS"/>
                        </a:rPr>
                        <a:t>KB</a:t>
                      </a:r>
                      <a:endParaRPr sz="1000">
                        <a:latin typeface="Arial Unicode MS"/>
                        <a:cs typeface="Arial Unicode MS"/>
                      </a:endParaRPr>
                    </a:p>
                  </a:txBody>
                  <a:tcPr marL="0" marR="0" marT="1460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spc="-10" dirty="0">
                          <a:latin typeface="Arial Unicode MS"/>
                          <a:cs typeface="Arial Unicode MS"/>
                        </a:rPr>
                        <a:t>308KB</a:t>
                      </a:r>
                      <a:endParaRPr sz="1100">
                        <a:latin typeface="Arial Unicode MS"/>
                        <a:cs typeface="Arial Unicode MS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spc="-10" dirty="0">
                          <a:latin typeface="Arial Unicode MS"/>
                          <a:cs typeface="Arial Unicode MS"/>
                        </a:rPr>
                        <a:t>406KB</a:t>
                      </a:r>
                      <a:endParaRPr sz="1100">
                        <a:latin typeface="Arial Unicode MS"/>
                        <a:cs typeface="Arial Unicode MS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spc="-10" dirty="0">
                          <a:latin typeface="Arial Unicode MS"/>
                          <a:cs typeface="Arial Unicode MS"/>
                        </a:rPr>
                        <a:t>361KB</a:t>
                      </a:r>
                      <a:endParaRPr sz="1100">
                        <a:latin typeface="Arial Unicode MS"/>
                        <a:cs typeface="Arial Unicode MS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dirty="0">
                          <a:latin typeface="Arial Unicode MS"/>
                          <a:cs typeface="Arial Unicode MS"/>
                        </a:rPr>
                        <a:t>315</a:t>
                      </a:r>
                      <a:r>
                        <a:rPr sz="1000" spc="1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000" spc="-25" dirty="0">
                          <a:latin typeface="Arial Unicode MS"/>
                          <a:cs typeface="Arial Unicode MS"/>
                        </a:rPr>
                        <a:t>KB</a:t>
                      </a:r>
                      <a:endParaRPr sz="1000">
                        <a:latin typeface="Arial Unicode MS"/>
                        <a:cs typeface="Arial Unicode MS"/>
                      </a:endParaRPr>
                    </a:p>
                  </a:txBody>
                  <a:tcPr marL="0" marR="0" marT="1460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spc="-10" dirty="0">
                          <a:latin typeface="Arial Unicode MS"/>
                          <a:cs typeface="Arial Unicode MS"/>
                        </a:rPr>
                        <a:t>377KB</a:t>
                      </a:r>
                      <a:endParaRPr sz="1100">
                        <a:latin typeface="Arial Unicode MS"/>
                        <a:cs typeface="Arial Unicode MS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010"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dirty="0">
                          <a:latin typeface="Arial Unicode MS"/>
                          <a:cs typeface="Arial Unicode MS"/>
                        </a:rPr>
                        <a:t>Evento</a:t>
                      </a:r>
                      <a:r>
                        <a:rPr sz="1000" spc="7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000" spc="-10" dirty="0">
                          <a:latin typeface="Arial Unicode MS"/>
                          <a:cs typeface="Arial Unicode MS"/>
                        </a:rPr>
                        <a:t>ASCII</a:t>
                      </a:r>
                      <a:endParaRPr sz="1000">
                        <a:latin typeface="Arial Unicode MS"/>
                        <a:cs typeface="Arial Unicode MS"/>
                      </a:endParaRPr>
                    </a:p>
                  </a:txBody>
                  <a:tcPr marL="0" marR="0" marT="1460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dirty="0">
                          <a:latin typeface="Arial Unicode MS"/>
                          <a:cs typeface="Arial Unicode MS"/>
                        </a:rPr>
                        <a:t>96 </a:t>
                      </a:r>
                      <a:r>
                        <a:rPr sz="1000" spc="-25" dirty="0">
                          <a:latin typeface="Arial Unicode MS"/>
                          <a:cs typeface="Arial Unicode MS"/>
                        </a:rPr>
                        <a:t>KB</a:t>
                      </a:r>
                      <a:endParaRPr sz="1000">
                        <a:latin typeface="Arial Unicode MS"/>
                        <a:cs typeface="Arial Unicode MS"/>
                      </a:endParaRPr>
                    </a:p>
                  </a:txBody>
                  <a:tcPr marL="0" marR="0" marT="1460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spc="-10" dirty="0">
                          <a:latin typeface="Arial Unicode MS"/>
                          <a:cs typeface="Arial Unicode MS"/>
                        </a:rPr>
                        <a:t>6.9KB</a:t>
                      </a:r>
                      <a:endParaRPr sz="1100">
                        <a:latin typeface="Arial Unicode MS"/>
                        <a:cs typeface="Arial Unicode MS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spc="-10" dirty="0">
                          <a:latin typeface="Arial Unicode MS"/>
                          <a:cs typeface="Arial Unicode MS"/>
                        </a:rPr>
                        <a:t>7.1KB</a:t>
                      </a:r>
                      <a:endParaRPr sz="1100">
                        <a:latin typeface="Arial Unicode MS"/>
                        <a:cs typeface="Arial Unicode MS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spc="-10" dirty="0">
                          <a:latin typeface="Arial Unicode MS"/>
                          <a:cs typeface="Arial Unicode MS"/>
                        </a:rPr>
                        <a:t>7.5KB</a:t>
                      </a:r>
                      <a:endParaRPr sz="1100">
                        <a:latin typeface="Arial Unicode MS"/>
                        <a:cs typeface="Arial Unicode MS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1355"/>
                        </a:lnSpc>
                      </a:pPr>
                      <a:r>
                        <a:rPr sz="1200" spc="-25" dirty="0">
                          <a:latin typeface="Arial Unicode MS"/>
                          <a:cs typeface="Arial Unicode MS"/>
                        </a:rPr>
                        <a:t>7KB</a:t>
                      </a:r>
                      <a:endParaRPr sz="1200">
                        <a:latin typeface="Arial Unicode MS"/>
                        <a:cs typeface="Arial Unicode MS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spc="-10" dirty="0">
                          <a:latin typeface="Arial Unicode MS"/>
                          <a:cs typeface="Arial Unicode MS"/>
                        </a:rPr>
                        <a:t>7.4KB</a:t>
                      </a:r>
                      <a:endParaRPr sz="1100">
                        <a:latin typeface="Arial Unicode MS"/>
                        <a:cs typeface="Arial Unicode MS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9086597" y="488846"/>
            <a:ext cx="2723515" cy="12439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00" i="1" dirty="0">
                <a:latin typeface="Trebuchet MS"/>
                <a:cs typeface="Trebuchet MS"/>
              </a:rPr>
              <a:t>Capítulo</a:t>
            </a:r>
            <a:r>
              <a:rPr sz="700" i="1" spc="40" dirty="0">
                <a:latin typeface="Trebuchet MS"/>
                <a:cs typeface="Trebuchet MS"/>
              </a:rPr>
              <a:t> </a:t>
            </a:r>
            <a:r>
              <a:rPr sz="700" i="1" spc="-20" dirty="0">
                <a:latin typeface="Trebuchet MS"/>
                <a:cs typeface="Trebuchet MS"/>
              </a:rPr>
              <a:t>4:</a:t>
            </a:r>
            <a:r>
              <a:rPr sz="700" i="1" spc="45" dirty="0">
                <a:latin typeface="Trebuchet MS"/>
                <a:cs typeface="Trebuchet MS"/>
              </a:rPr>
              <a:t> </a:t>
            </a:r>
            <a:r>
              <a:rPr sz="700" i="1" dirty="0">
                <a:latin typeface="Trebuchet MS"/>
                <a:cs typeface="Trebuchet MS"/>
              </a:rPr>
              <a:t>Administración</a:t>
            </a:r>
            <a:r>
              <a:rPr sz="700" i="1" spc="45" dirty="0">
                <a:latin typeface="Trebuchet MS"/>
                <a:cs typeface="Trebuchet MS"/>
              </a:rPr>
              <a:t> </a:t>
            </a:r>
            <a:r>
              <a:rPr sz="700" i="1" dirty="0">
                <a:latin typeface="Trebuchet MS"/>
                <a:cs typeface="Trebuchet MS"/>
              </a:rPr>
              <a:t>y</a:t>
            </a:r>
            <a:r>
              <a:rPr sz="700" i="1" spc="45" dirty="0">
                <a:latin typeface="Trebuchet MS"/>
                <a:cs typeface="Trebuchet MS"/>
              </a:rPr>
              <a:t> </a:t>
            </a:r>
            <a:r>
              <a:rPr sz="700" i="1" dirty="0">
                <a:latin typeface="Trebuchet MS"/>
                <a:cs typeface="Trebuchet MS"/>
              </a:rPr>
              <a:t>visualización</a:t>
            </a:r>
            <a:r>
              <a:rPr sz="700" i="1" spc="45" dirty="0">
                <a:latin typeface="Trebuchet MS"/>
                <a:cs typeface="Trebuchet MS"/>
              </a:rPr>
              <a:t> </a:t>
            </a:r>
            <a:r>
              <a:rPr sz="700" i="1" dirty="0">
                <a:latin typeface="Trebuchet MS"/>
                <a:cs typeface="Trebuchet MS"/>
              </a:rPr>
              <a:t>de</a:t>
            </a:r>
            <a:r>
              <a:rPr sz="700" i="1" spc="45" dirty="0">
                <a:latin typeface="Trebuchet MS"/>
                <a:cs typeface="Trebuchet MS"/>
              </a:rPr>
              <a:t> </a:t>
            </a:r>
            <a:r>
              <a:rPr sz="700" i="1" dirty="0">
                <a:latin typeface="Trebuchet MS"/>
                <a:cs typeface="Trebuchet MS"/>
              </a:rPr>
              <a:t>archivos</a:t>
            </a:r>
            <a:r>
              <a:rPr sz="700" i="1" spc="45" dirty="0">
                <a:latin typeface="Trebuchet MS"/>
                <a:cs typeface="Trebuchet MS"/>
              </a:rPr>
              <a:t> </a:t>
            </a:r>
            <a:r>
              <a:rPr sz="700" i="1" dirty="0">
                <a:latin typeface="Trebuchet MS"/>
                <a:cs typeface="Trebuchet MS"/>
              </a:rPr>
              <a:t>de</a:t>
            </a:r>
            <a:r>
              <a:rPr sz="700" i="1" spc="45" dirty="0">
                <a:latin typeface="Trebuchet MS"/>
                <a:cs typeface="Trebuchet MS"/>
              </a:rPr>
              <a:t> </a:t>
            </a:r>
            <a:r>
              <a:rPr sz="700" i="1" spc="-10" dirty="0">
                <a:latin typeface="Trebuchet MS"/>
                <a:cs typeface="Trebuchet MS"/>
              </a:rPr>
              <a:t>eventos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56301" y="5203697"/>
            <a:ext cx="5912485" cy="23548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dirty="0">
                <a:latin typeface="Arial"/>
                <a:cs typeface="Arial"/>
              </a:rPr>
              <a:t>Figura</a:t>
            </a:r>
            <a:r>
              <a:rPr sz="950" b="1" spc="80" dirty="0">
                <a:latin typeface="Arial"/>
                <a:cs typeface="Arial"/>
              </a:rPr>
              <a:t> </a:t>
            </a:r>
            <a:r>
              <a:rPr sz="950" b="1" dirty="0">
                <a:latin typeface="Arial"/>
                <a:cs typeface="Arial"/>
              </a:rPr>
              <a:t>4.3</a:t>
            </a:r>
            <a:r>
              <a:rPr sz="950" b="1" spc="85" dirty="0">
                <a:latin typeface="Arial"/>
                <a:cs typeface="Arial"/>
              </a:rPr>
              <a:t> </a:t>
            </a:r>
            <a:r>
              <a:rPr sz="950" b="1" spc="50" dirty="0">
                <a:latin typeface="Arial"/>
                <a:cs typeface="Arial"/>
              </a:rPr>
              <a:t>Interfaz</a:t>
            </a:r>
            <a:r>
              <a:rPr sz="950" b="1" spc="80" dirty="0">
                <a:latin typeface="Arial"/>
                <a:cs typeface="Arial"/>
              </a:rPr>
              <a:t> </a:t>
            </a:r>
            <a:r>
              <a:rPr sz="950" b="1" dirty="0">
                <a:latin typeface="Arial"/>
                <a:cs typeface="Arial"/>
              </a:rPr>
              <a:t>de</a:t>
            </a:r>
            <a:r>
              <a:rPr sz="950" b="1" spc="85" dirty="0">
                <a:latin typeface="Arial"/>
                <a:cs typeface="Arial"/>
              </a:rPr>
              <a:t> </a:t>
            </a:r>
            <a:r>
              <a:rPr sz="950" b="1" dirty="0">
                <a:latin typeface="Arial"/>
                <a:cs typeface="Arial"/>
              </a:rPr>
              <a:t>pantalla</a:t>
            </a:r>
            <a:r>
              <a:rPr sz="950" b="1" spc="85" dirty="0">
                <a:latin typeface="Arial"/>
                <a:cs typeface="Arial"/>
              </a:rPr>
              <a:t> </a:t>
            </a:r>
            <a:r>
              <a:rPr sz="950" b="1" spc="-10" dirty="0">
                <a:latin typeface="Arial"/>
                <a:cs typeface="Arial"/>
              </a:rPr>
              <a:t>universal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 marL="12700">
              <a:spcBef>
                <a:spcPts val="875"/>
              </a:spcBef>
            </a:pPr>
            <a:r>
              <a:rPr sz="800" b="1" dirty="0">
                <a:latin typeface="Arial"/>
                <a:cs typeface="Arial"/>
              </a:rPr>
              <a:t>4.3</a:t>
            </a:r>
            <a:r>
              <a:rPr sz="800" b="1" spc="45" dirty="0">
                <a:latin typeface="Arial"/>
                <a:cs typeface="Arial"/>
              </a:rPr>
              <a:t> </a:t>
            </a:r>
            <a:r>
              <a:rPr sz="800" b="1" dirty="0">
                <a:latin typeface="Arial"/>
                <a:cs typeface="Arial"/>
              </a:rPr>
              <a:t>Problemas</a:t>
            </a:r>
            <a:r>
              <a:rPr sz="800" b="1" spc="45" dirty="0">
                <a:latin typeface="Arial"/>
                <a:cs typeface="Arial"/>
              </a:rPr>
              <a:t> </a:t>
            </a:r>
            <a:r>
              <a:rPr sz="800" b="1" dirty="0">
                <a:latin typeface="Arial"/>
                <a:cs typeface="Arial"/>
              </a:rPr>
              <a:t>de</a:t>
            </a:r>
            <a:r>
              <a:rPr sz="800" b="1" spc="45" dirty="0">
                <a:latin typeface="Arial"/>
                <a:cs typeface="Arial"/>
              </a:rPr>
              <a:t> </a:t>
            </a:r>
            <a:r>
              <a:rPr sz="800" b="1" spc="-10" dirty="0">
                <a:latin typeface="Arial"/>
                <a:cs typeface="Arial"/>
              </a:rPr>
              <a:t>memoria</a:t>
            </a:r>
            <a:endParaRPr sz="80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43800"/>
              </a:lnSpc>
            </a:pP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memoria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problema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porque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puede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generar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una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gran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cantidad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eventos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durante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una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tormenta, </a:t>
            </a:r>
            <a:r>
              <a:rPr sz="800" dirty="0">
                <a:latin typeface="Arial Unicode MS"/>
                <a:cs typeface="Arial Unicode MS"/>
              </a:rPr>
              <a:t>durante</a:t>
            </a:r>
            <a:r>
              <a:rPr sz="800" spc="14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operaciones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4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conmutación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o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4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prueba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mantenimiento.</a:t>
            </a:r>
            <a:r>
              <a:rPr sz="800" spc="14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Guardar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una</a:t>
            </a:r>
            <a:r>
              <a:rPr sz="800" spc="14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gran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cantidad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4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archivos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eventos </a:t>
            </a:r>
            <a:r>
              <a:rPr sz="800" dirty="0">
                <a:latin typeface="Arial Unicode MS"/>
                <a:cs typeface="Arial Unicode MS"/>
              </a:rPr>
              <a:t>requiere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una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cantidad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considerable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memoria,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especialmente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si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tienen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contenido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spc="-20" dirty="0">
                <a:latin typeface="Arial Unicode MS"/>
                <a:cs typeface="Arial Unicode MS"/>
              </a:rPr>
              <a:t>ASCII.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En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este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caso,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la</a:t>
            </a:r>
            <a:r>
              <a:rPr sz="800" dirty="0">
                <a:latin typeface="Arial Unicode MS"/>
                <a:cs typeface="Arial Unicode MS"/>
              </a:rPr>
              <a:t> implementación</a:t>
            </a:r>
            <a:r>
              <a:rPr sz="800" spc="16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técnicas</a:t>
            </a:r>
            <a:r>
              <a:rPr sz="800" spc="1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compresión</a:t>
            </a:r>
            <a:r>
              <a:rPr sz="800" spc="1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útiles</a:t>
            </a:r>
            <a:r>
              <a:rPr sz="800" spc="1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ahorra</a:t>
            </a:r>
            <a:r>
              <a:rPr sz="800" spc="1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memoria</a:t>
            </a:r>
            <a:r>
              <a:rPr sz="800" spc="1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sustancial.</a:t>
            </a:r>
            <a:r>
              <a:rPr sz="800" spc="1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</a:t>
            </a:r>
            <a:r>
              <a:rPr sz="800" spc="1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buen</a:t>
            </a:r>
            <a:r>
              <a:rPr sz="800" spc="1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número</a:t>
            </a:r>
            <a:r>
              <a:rPr sz="800" spc="1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programas</a:t>
            </a:r>
            <a:r>
              <a:rPr sz="800" spc="16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de</a:t>
            </a:r>
            <a:r>
              <a:rPr sz="800" spc="2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compresión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datos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están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ampliamente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disponibles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actualidad.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WinZip,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por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ejemplo,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más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popular.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Estos </a:t>
            </a:r>
            <a:r>
              <a:rPr sz="800" dirty="0">
                <a:latin typeface="Arial Unicode MS"/>
                <a:cs typeface="Arial Unicode MS"/>
              </a:rPr>
              <a:t>programas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compresión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datos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basan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técnicas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codificación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que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incluyen,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entre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otras,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codificación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longitud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ejecución,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empaquetamiento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bits,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codificación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diccionario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codificación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diccionario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adaptable.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En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las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tablas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4.1</a:t>
            </a:r>
            <a:r>
              <a:rPr sz="800" dirty="0">
                <a:latin typeface="Arial Unicode MS"/>
                <a:cs typeface="Arial Unicode MS"/>
              </a:rPr>
              <a:t> y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4.2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muestra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lista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programas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compresión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datos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listos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usar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junto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medida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cualitativa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su</a:t>
            </a:r>
            <a:r>
              <a:rPr sz="800" spc="-10" dirty="0">
                <a:latin typeface="Arial Unicode MS"/>
                <a:cs typeface="Arial Unicode MS"/>
              </a:rPr>
              <a:t> desempeño.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56300" y="8837168"/>
            <a:ext cx="29692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dirty="0">
                <a:latin typeface="Arial"/>
                <a:cs typeface="Arial"/>
              </a:rPr>
              <a:t>Tabla</a:t>
            </a:r>
            <a:r>
              <a:rPr sz="900" b="1" spc="125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4.1</a:t>
            </a:r>
            <a:r>
              <a:rPr sz="900" b="1" spc="130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Rendimiento</a:t>
            </a:r>
            <a:r>
              <a:rPr sz="900" b="1" spc="125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del</a:t>
            </a:r>
            <a:r>
              <a:rPr sz="900" b="1" spc="130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programa</a:t>
            </a:r>
            <a:r>
              <a:rPr sz="900" b="1" spc="125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de</a:t>
            </a:r>
            <a:r>
              <a:rPr sz="900" b="1" spc="130" dirty="0">
                <a:latin typeface="Arial"/>
                <a:cs typeface="Arial"/>
              </a:rPr>
              <a:t> </a:t>
            </a:r>
            <a:r>
              <a:rPr sz="900" b="1" spc="-10" dirty="0">
                <a:latin typeface="Arial"/>
                <a:cs typeface="Arial"/>
              </a:rPr>
              <a:t>compresión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747500" y="9396983"/>
            <a:ext cx="27686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-10" dirty="0">
                <a:latin typeface="Arial Unicode MS"/>
                <a:cs typeface="Arial Unicode MS"/>
              </a:rPr>
              <a:t>dieciséis</a:t>
            </a:r>
            <a:endParaRPr sz="5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984239" y="1092709"/>
          <a:ext cx="5928360" cy="10274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265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66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88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20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88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42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2565"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Tipo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archivo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6413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5"/>
                        </a:lnSpc>
                      </a:pPr>
                      <a:r>
                        <a:rPr sz="1200" b="1" spc="-25" dirty="0">
                          <a:latin typeface="Arial"/>
                          <a:cs typeface="Arial"/>
                        </a:rPr>
                        <a:t>ARJ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5"/>
                        </a:lnSpc>
                      </a:pPr>
                      <a:r>
                        <a:rPr sz="1200" b="1" spc="-25" dirty="0">
                          <a:latin typeface="Arial"/>
                          <a:cs typeface="Arial"/>
                        </a:rPr>
                        <a:t>LHA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1345"/>
                        </a:lnSpc>
                      </a:pPr>
                      <a:r>
                        <a:rPr sz="1200" b="1" spc="-25" dirty="0">
                          <a:latin typeface="Arial"/>
                          <a:cs typeface="Arial"/>
                        </a:rPr>
                        <a:t>RAR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5"/>
                        </a:lnSpc>
                      </a:pPr>
                      <a:r>
                        <a:rPr sz="1150" b="1" spc="-10" dirty="0">
                          <a:latin typeface="Arial"/>
                          <a:cs typeface="Arial"/>
                        </a:rPr>
                        <a:t>PKZIP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b="1" spc="-10" dirty="0">
                          <a:latin typeface="Arial"/>
                          <a:cs typeface="Arial"/>
                        </a:rPr>
                        <a:t>WinZip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010">
                <a:tc>
                  <a:txBody>
                    <a:bodyPr/>
                    <a:lstStyle/>
                    <a:p>
                      <a:pPr marL="71120">
                        <a:lnSpc>
                          <a:spcPts val="1345"/>
                        </a:lnSpc>
                      </a:pPr>
                      <a:r>
                        <a:rPr sz="1150" spc="-35" dirty="0">
                          <a:latin typeface="Arial Unicode MS"/>
                          <a:cs typeface="Arial Unicode MS"/>
                        </a:rPr>
                        <a:t>COMTRADO</a:t>
                      </a:r>
                      <a:r>
                        <a:rPr sz="1150" spc="-1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150" spc="-10" dirty="0">
                          <a:latin typeface="Arial Unicode MS"/>
                          <a:cs typeface="Arial Unicode MS"/>
                        </a:rPr>
                        <a:t>ASCII</a:t>
                      </a:r>
                      <a:endParaRPr sz="1150">
                        <a:latin typeface="Arial Unicode MS"/>
                        <a:cs typeface="Arial Unicode MS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55"/>
                        </a:lnSpc>
                      </a:pPr>
                      <a:r>
                        <a:rPr sz="1200" spc="-25" dirty="0">
                          <a:latin typeface="Arial Unicode MS"/>
                          <a:cs typeface="Arial Unicode MS"/>
                        </a:rPr>
                        <a:t>83%</a:t>
                      </a:r>
                      <a:endParaRPr sz="1200">
                        <a:latin typeface="Arial Unicode MS"/>
                        <a:cs typeface="Arial Unicode MS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spc="-10" dirty="0">
                          <a:latin typeface="Arial Unicode MS"/>
                          <a:cs typeface="Arial Unicode MS"/>
                        </a:rPr>
                        <a:t>82,8%</a:t>
                      </a:r>
                      <a:endParaRPr sz="1050">
                        <a:latin typeface="Arial Unicode MS"/>
                        <a:cs typeface="Arial Unicode MS"/>
                      </a:endParaRPr>
                    </a:p>
                  </a:txBody>
                  <a:tcPr marL="0" marR="0" marT="825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spc="-10" dirty="0">
                          <a:latin typeface="Arial Unicode MS"/>
                          <a:cs typeface="Arial Unicode MS"/>
                        </a:rPr>
                        <a:t>80,8%</a:t>
                      </a:r>
                      <a:endParaRPr sz="1050">
                        <a:latin typeface="Arial Unicode MS"/>
                        <a:cs typeface="Arial Unicode MS"/>
                      </a:endParaRPr>
                    </a:p>
                  </a:txBody>
                  <a:tcPr marL="0" marR="0" marT="825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spc="-10" dirty="0">
                          <a:latin typeface="Arial Unicode MS"/>
                          <a:cs typeface="Arial Unicode MS"/>
                        </a:rPr>
                        <a:t>82,7%</a:t>
                      </a:r>
                      <a:endParaRPr sz="1050">
                        <a:latin typeface="Arial Unicode MS"/>
                        <a:cs typeface="Arial Unicode MS"/>
                      </a:endParaRPr>
                    </a:p>
                  </a:txBody>
                  <a:tcPr marL="0" marR="0" marT="825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spc="-10" dirty="0">
                          <a:latin typeface="Arial Unicode MS"/>
                          <a:cs typeface="Arial Unicode MS"/>
                        </a:rPr>
                        <a:t>80,6%</a:t>
                      </a:r>
                      <a:endParaRPr sz="1050">
                        <a:latin typeface="Arial Unicode MS"/>
                        <a:cs typeface="Arial Unicode MS"/>
                      </a:endParaRPr>
                    </a:p>
                  </a:txBody>
                  <a:tcPr marL="0" marR="0" marT="825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010"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spc="-50" dirty="0">
                          <a:latin typeface="Arial Unicode MS"/>
                          <a:cs typeface="Arial Unicode MS"/>
                        </a:rPr>
                        <a:t>COMTRADE</a:t>
                      </a:r>
                      <a:r>
                        <a:rPr sz="110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100" spc="-10" dirty="0">
                          <a:latin typeface="Arial Unicode MS"/>
                          <a:cs typeface="Arial Unicode MS"/>
                        </a:rPr>
                        <a:t>Binario</a:t>
                      </a:r>
                      <a:endParaRPr sz="1100">
                        <a:latin typeface="Arial Unicode MS"/>
                        <a:cs typeface="Arial Unicode MS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spc="-10" dirty="0">
                          <a:latin typeface="Arial Unicode MS"/>
                          <a:cs typeface="Arial Unicode MS"/>
                        </a:rPr>
                        <a:t>45,1%</a:t>
                      </a:r>
                      <a:endParaRPr sz="1050">
                        <a:latin typeface="Arial Unicode MS"/>
                        <a:cs typeface="Arial Unicode MS"/>
                      </a:endParaRPr>
                    </a:p>
                  </a:txBody>
                  <a:tcPr marL="0" marR="0" marT="825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spc="-10" dirty="0">
                          <a:latin typeface="Arial Unicode MS"/>
                          <a:cs typeface="Arial Unicode MS"/>
                        </a:rPr>
                        <a:t>42,3%</a:t>
                      </a:r>
                      <a:endParaRPr sz="1050">
                        <a:latin typeface="Arial Unicode MS"/>
                        <a:cs typeface="Arial Unicode MS"/>
                      </a:endParaRPr>
                    </a:p>
                  </a:txBody>
                  <a:tcPr marL="0" marR="0" marT="825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spc="-10" dirty="0">
                          <a:latin typeface="Arial Unicode MS"/>
                          <a:cs typeface="Arial Unicode MS"/>
                        </a:rPr>
                        <a:t>48,6%</a:t>
                      </a:r>
                      <a:endParaRPr sz="1050">
                        <a:latin typeface="Arial Unicode MS"/>
                        <a:cs typeface="Arial Unicode MS"/>
                      </a:endParaRPr>
                    </a:p>
                  </a:txBody>
                  <a:tcPr marL="0" marR="0" marT="825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spc="-10" dirty="0">
                          <a:latin typeface="Arial Unicode MS"/>
                          <a:cs typeface="Arial Unicode MS"/>
                        </a:rPr>
                        <a:t>46,1%</a:t>
                      </a:r>
                      <a:endParaRPr sz="1050">
                        <a:latin typeface="Arial Unicode MS"/>
                        <a:cs typeface="Arial Unicode MS"/>
                      </a:endParaRPr>
                    </a:p>
                  </a:txBody>
                  <a:tcPr marL="0" marR="0" marT="825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spc="-10" dirty="0">
                          <a:latin typeface="Arial Unicode MS"/>
                          <a:cs typeface="Arial Unicode MS"/>
                        </a:rPr>
                        <a:t>46,3%</a:t>
                      </a:r>
                      <a:endParaRPr sz="1050">
                        <a:latin typeface="Arial Unicode MS"/>
                        <a:cs typeface="Arial Unicode MS"/>
                      </a:endParaRPr>
                    </a:p>
                  </a:txBody>
                  <a:tcPr marL="0" marR="0" marT="825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835"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50" dirty="0">
                          <a:latin typeface="Arial Unicode MS"/>
                          <a:cs typeface="Arial Unicode MS"/>
                        </a:rPr>
                        <a:t>Paquete</a:t>
                      </a:r>
                      <a:r>
                        <a:rPr sz="950" spc="12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950" spc="-25" dirty="0">
                          <a:latin typeface="Arial Unicode MS"/>
                          <a:cs typeface="Arial Unicode MS"/>
                        </a:rPr>
                        <a:t>DFR</a:t>
                      </a:r>
                      <a:endParaRPr sz="950">
                        <a:latin typeface="Arial Unicode MS"/>
                        <a:cs typeface="Arial Unicode MS"/>
                      </a:endParaRPr>
                    </a:p>
                  </a:txBody>
                  <a:tcPr marL="0" marR="0" marT="2095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spc="-10" dirty="0">
                          <a:latin typeface="Arial Unicode MS"/>
                          <a:cs typeface="Arial Unicode MS"/>
                        </a:rPr>
                        <a:t>92,4%</a:t>
                      </a:r>
                      <a:endParaRPr sz="1050">
                        <a:latin typeface="Arial Unicode MS"/>
                        <a:cs typeface="Arial Unicode MS"/>
                      </a:endParaRPr>
                    </a:p>
                  </a:txBody>
                  <a:tcPr marL="0" marR="0" marT="825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spc="-10" dirty="0">
                          <a:latin typeface="Arial Unicode MS"/>
                          <a:cs typeface="Arial Unicode MS"/>
                        </a:rPr>
                        <a:t>90,1%</a:t>
                      </a:r>
                      <a:endParaRPr sz="1050">
                        <a:latin typeface="Arial Unicode MS"/>
                        <a:cs typeface="Arial Unicode MS"/>
                      </a:endParaRPr>
                    </a:p>
                  </a:txBody>
                  <a:tcPr marL="0" marR="0" marT="825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spc="-10" dirty="0">
                          <a:latin typeface="Arial Unicode MS"/>
                          <a:cs typeface="Arial Unicode MS"/>
                        </a:rPr>
                        <a:t>91,2%</a:t>
                      </a:r>
                      <a:endParaRPr sz="1050">
                        <a:latin typeface="Arial Unicode MS"/>
                        <a:cs typeface="Arial Unicode MS"/>
                      </a:endParaRPr>
                    </a:p>
                  </a:txBody>
                  <a:tcPr marL="0" marR="0" marT="825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spc="-10" dirty="0">
                          <a:latin typeface="Arial Unicode MS"/>
                          <a:cs typeface="Arial Unicode MS"/>
                        </a:rPr>
                        <a:t>92,3%</a:t>
                      </a:r>
                      <a:endParaRPr sz="1050">
                        <a:latin typeface="Arial Unicode MS"/>
                        <a:cs typeface="Arial Unicode MS"/>
                      </a:endParaRPr>
                    </a:p>
                  </a:txBody>
                  <a:tcPr marL="0" marR="0" marT="825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spc="-10" dirty="0">
                          <a:latin typeface="Arial Unicode MS"/>
                          <a:cs typeface="Arial Unicode MS"/>
                        </a:rPr>
                        <a:t>90,8%</a:t>
                      </a:r>
                      <a:endParaRPr sz="1050">
                        <a:latin typeface="Arial Unicode MS"/>
                        <a:cs typeface="Arial Unicode MS"/>
                      </a:endParaRPr>
                    </a:p>
                  </a:txBody>
                  <a:tcPr marL="0" marR="0" marT="825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010"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dirty="0">
                          <a:latin typeface="Arial Unicode MS"/>
                          <a:cs typeface="Arial Unicode MS"/>
                        </a:rPr>
                        <a:t>Evento</a:t>
                      </a:r>
                      <a:r>
                        <a:rPr sz="1000" spc="7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000" spc="-10" dirty="0">
                          <a:latin typeface="Arial Unicode MS"/>
                          <a:cs typeface="Arial Unicode MS"/>
                        </a:rPr>
                        <a:t>ASCII</a:t>
                      </a:r>
                      <a:endParaRPr sz="1000">
                        <a:latin typeface="Arial Unicode MS"/>
                        <a:cs typeface="Arial Unicode MS"/>
                      </a:endParaRPr>
                    </a:p>
                  </a:txBody>
                  <a:tcPr marL="0" marR="0" marT="1460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spc="-10" dirty="0">
                          <a:latin typeface="Arial Unicode MS"/>
                          <a:cs typeface="Arial Unicode MS"/>
                        </a:rPr>
                        <a:t>98,2%</a:t>
                      </a:r>
                      <a:endParaRPr sz="1050">
                        <a:latin typeface="Arial Unicode MS"/>
                        <a:cs typeface="Arial Unicode MS"/>
                      </a:endParaRPr>
                    </a:p>
                  </a:txBody>
                  <a:tcPr marL="0" marR="0" marT="825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spc="-10" dirty="0">
                          <a:latin typeface="Arial Unicode MS"/>
                          <a:cs typeface="Arial Unicode MS"/>
                        </a:rPr>
                        <a:t>92,6%</a:t>
                      </a:r>
                      <a:endParaRPr sz="1050">
                        <a:latin typeface="Arial Unicode MS"/>
                        <a:cs typeface="Arial Unicode MS"/>
                      </a:endParaRPr>
                    </a:p>
                  </a:txBody>
                  <a:tcPr marL="0" marR="0" marT="825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spc="-10" dirty="0">
                          <a:latin typeface="Arial Unicode MS"/>
                          <a:cs typeface="Arial Unicode MS"/>
                        </a:rPr>
                        <a:t>92,2%</a:t>
                      </a:r>
                      <a:endParaRPr sz="1050">
                        <a:latin typeface="Arial Unicode MS"/>
                        <a:cs typeface="Arial Unicode MS"/>
                      </a:endParaRPr>
                    </a:p>
                  </a:txBody>
                  <a:tcPr marL="0" marR="0" marT="825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spc="-10" dirty="0">
                          <a:latin typeface="Arial Unicode MS"/>
                          <a:cs typeface="Arial Unicode MS"/>
                        </a:rPr>
                        <a:t>92,7%</a:t>
                      </a:r>
                      <a:endParaRPr sz="1050">
                        <a:latin typeface="Arial Unicode MS"/>
                        <a:cs typeface="Arial Unicode MS"/>
                      </a:endParaRPr>
                    </a:p>
                  </a:txBody>
                  <a:tcPr marL="0" marR="0" marT="825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spc="-10" dirty="0">
                          <a:latin typeface="Arial Unicode MS"/>
                          <a:cs typeface="Arial Unicode MS"/>
                        </a:rPr>
                        <a:t>92,3%</a:t>
                      </a:r>
                      <a:endParaRPr sz="1050">
                        <a:latin typeface="Arial Unicode MS"/>
                        <a:cs typeface="Arial Unicode MS"/>
                      </a:endParaRPr>
                    </a:p>
                  </a:txBody>
                  <a:tcPr marL="0" marR="0" marT="825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5984240" y="1088136"/>
            <a:ext cx="5928360" cy="3175"/>
          </a:xfrm>
          <a:custGeom>
            <a:avLst/>
            <a:gdLst/>
            <a:ahLst/>
            <a:cxnLst/>
            <a:rect l="l" t="t" r="r" b="b"/>
            <a:pathLst>
              <a:path w="5928359" h="3175">
                <a:moveTo>
                  <a:pt x="3048" y="0"/>
                </a:moveTo>
                <a:lnTo>
                  <a:pt x="0" y="0"/>
                </a:lnTo>
                <a:lnTo>
                  <a:pt x="0" y="3048"/>
                </a:lnTo>
                <a:lnTo>
                  <a:pt x="3048" y="3048"/>
                </a:lnTo>
                <a:lnTo>
                  <a:pt x="3048" y="0"/>
                </a:lnTo>
                <a:close/>
              </a:path>
              <a:path w="5928359" h="3175">
                <a:moveTo>
                  <a:pt x="1923288" y="0"/>
                </a:moveTo>
                <a:lnTo>
                  <a:pt x="6096" y="0"/>
                </a:lnTo>
                <a:lnTo>
                  <a:pt x="6096" y="3048"/>
                </a:lnTo>
                <a:lnTo>
                  <a:pt x="1923288" y="3048"/>
                </a:lnTo>
                <a:lnTo>
                  <a:pt x="1923288" y="0"/>
                </a:lnTo>
                <a:close/>
              </a:path>
              <a:path w="5928359" h="3175">
                <a:moveTo>
                  <a:pt x="1929384" y="0"/>
                </a:moveTo>
                <a:lnTo>
                  <a:pt x="1926336" y="0"/>
                </a:lnTo>
                <a:lnTo>
                  <a:pt x="1926336" y="3048"/>
                </a:lnTo>
                <a:lnTo>
                  <a:pt x="1929384" y="3048"/>
                </a:lnTo>
                <a:lnTo>
                  <a:pt x="1929384" y="0"/>
                </a:lnTo>
                <a:close/>
              </a:path>
              <a:path w="5928359" h="3175">
                <a:moveTo>
                  <a:pt x="2779776" y="0"/>
                </a:moveTo>
                <a:lnTo>
                  <a:pt x="1932432" y="0"/>
                </a:lnTo>
                <a:lnTo>
                  <a:pt x="1932432" y="3048"/>
                </a:lnTo>
                <a:lnTo>
                  <a:pt x="2779776" y="3048"/>
                </a:lnTo>
                <a:lnTo>
                  <a:pt x="2779776" y="0"/>
                </a:lnTo>
                <a:close/>
              </a:path>
              <a:path w="5928359" h="3175">
                <a:moveTo>
                  <a:pt x="2785872" y="0"/>
                </a:moveTo>
                <a:lnTo>
                  <a:pt x="2782824" y="0"/>
                </a:lnTo>
                <a:lnTo>
                  <a:pt x="2782824" y="3048"/>
                </a:lnTo>
                <a:lnTo>
                  <a:pt x="2785872" y="3048"/>
                </a:lnTo>
                <a:lnTo>
                  <a:pt x="2785872" y="0"/>
                </a:lnTo>
                <a:close/>
              </a:path>
              <a:path w="5928359" h="3175">
                <a:moveTo>
                  <a:pt x="3578352" y="0"/>
                </a:moveTo>
                <a:lnTo>
                  <a:pt x="2788920" y="0"/>
                </a:lnTo>
                <a:lnTo>
                  <a:pt x="2788920" y="3048"/>
                </a:lnTo>
                <a:lnTo>
                  <a:pt x="3578352" y="3048"/>
                </a:lnTo>
                <a:lnTo>
                  <a:pt x="3578352" y="0"/>
                </a:lnTo>
                <a:close/>
              </a:path>
              <a:path w="5928359" h="3175">
                <a:moveTo>
                  <a:pt x="3584448" y="0"/>
                </a:moveTo>
                <a:lnTo>
                  <a:pt x="3581400" y="0"/>
                </a:lnTo>
                <a:lnTo>
                  <a:pt x="3581400" y="3048"/>
                </a:lnTo>
                <a:lnTo>
                  <a:pt x="3584448" y="3048"/>
                </a:lnTo>
                <a:lnTo>
                  <a:pt x="3584448" y="0"/>
                </a:lnTo>
                <a:close/>
              </a:path>
              <a:path w="5928359" h="3175">
                <a:moveTo>
                  <a:pt x="4379976" y="0"/>
                </a:moveTo>
                <a:lnTo>
                  <a:pt x="3587496" y="0"/>
                </a:lnTo>
                <a:lnTo>
                  <a:pt x="3587496" y="3048"/>
                </a:lnTo>
                <a:lnTo>
                  <a:pt x="4379976" y="3048"/>
                </a:lnTo>
                <a:lnTo>
                  <a:pt x="4379976" y="0"/>
                </a:lnTo>
                <a:close/>
              </a:path>
              <a:path w="5928359" h="3175">
                <a:moveTo>
                  <a:pt x="4386072" y="0"/>
                </a:moveTo>
                <a:lnTo>
                  <a:pt x="4383024" y="0"/>
                </a:lnTo>
                <a:lnTo>
                  <a:pt x="4383024" y="3048"/>
                </a:lnTo>
                <a:lnTo>
                  <a:pt x="4386072" y="3048"/>
                </a:lnTo>
                <a:lnTo>
                  <a:pt x="4386072" y="0"/>
                </a:lnTo>
                <a:close/>
              </a:path>
              <a:path w="5928359" h="3175">
                <a:moveTo>
                  <a:pt x="5178552" y="0"/>
                </a:moveTo>
                <a:lnTo>
                  <a:pt x="4389120" y="0"/>
                </a:lnTo>
                <a:lnTo>
                  <a:pt x="4389120" y="3048"/>
                </a:lnTo>
                <a:lnTo>
                  <a:pt x="5178552" y="3048"/>
                </a:lnTo>
                <a:lnTo>
                  <a:pt x="5178552" y="0"/>
                </a:lnTo>
                <a:close/>
              </a:path>
              <a:path w="5928359" h="3175">
                <a:moveTo>
                  <a:pt x="5184648" y="0"/>
                </a:moveTo>
                <a:lnTo>
                  <a:pt x="5181600" y="0"/>
                </a:lnTo>
                <a:lnTo>
                  <a:pt x="5181600" y="3048"/>
                </a:lnTo>
                <a:lnTo>
                  <a:pt x="5184648" y="3048"/>
                </a:lnTo>
                <a:lnTo>
                  <a:pt x="5184648" y="0"/>
                </a:lnTo>
                <a:close/>
              </a:path>
              <a:path w="5928359" h="3175">
                <a:moveTo>
                  <a:pt x="5922264" y="0"/>
                </a:moveTo>
                <a:lnTo>
                  <a:pt x="5187696" y="0"/>
                </a:lnTo>
                <a:lnTo>
                  <a:pt x="5187696" y="3048"/>
                </a:lnTo>
                <a:lnTo>
                  <a:pt x="5922264" y="3048"/>
                </a:lnTo>
                <a:lnTo>
                  <a:pt x="5922264" y="0"/>
                </a:lnTo>
                <a:close/>
              </a:path>
              <a:path w="5928359" h="3175">
                <a:moveTo>
                  <a:pt x="5928360" y="0"/>
                </a:moveTo>
                <a:lnTo>
                  <a:pt x="5925312" y="0"/>
                </a:lnTo>
                <a:lnTo>
                  <a:pt x="5925312" y="3048"/>
                </a:lnTo>
                <a:lnTo>
                  <a:pt x="5928360" y="3048"/>
                </a:lnTo>
                <a:lnTo>
                  <a:pt x="59283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086597" y="488846"/>
            <a:ext cx="2723515" cy="12439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00" i="1" dirty="0">
                <a:latin typeface="Trebuchet MS"/>
                <a:cs typeface="Trebuchet MS"/>
              </a:rPr>
              <a:t>Capítulo</a:t>
            </a:r>
            <a:r>
              <a:rPr sz="700" i="1" spc="40" dirty="0">
                <a:latin typeface="Trebuchet MS"/>
                <a:cs typeface="Trebuchet MS"/>
              </a:rPr>
              <a:t> </a:t>
            </a:r>
            <a:r>
              <a:rPr sz="700" i="1" spc="-20" dirty="0">
                <a:latin typeface="Trebuchet MS"/>
                <a:cs typeface="Trebuchet MS"/>
              </a:rPr>
              <a:t>4:</a:t>
            </a:r>
            <a:r>
              <a:rPr sz="700" i="1" spc="45" dirty="0">
                <a:latin typeface="Trebuchet MS"/>
                <a:cs typeface="Trebuchet MS"/>
              </a:rPr>
              <a:t> </a:t>
            </a:r>
            <a:r>
              <a:rPr sz="700" i="1" dirty="0">
                <a:latin typeface="Trebuchet MS"/>
                <a:cs typeface="Trebuchet MS"/>
              </a:rPr>
              <a:t>Administración</a:t>
            </a:r>
            <a:r>
              <a:rPr sz="700" i="1" spc="45" dirty="0">
                <a:latin typeface="Trebuchet MS"/>
                <a:cs typeface="Trebuchet MS"/>
              </a:rPr>
              <a:t> </a:t>
            </a:r>
            <a:r>
              <a:rPr sz="700" i="1" dirty="0">
                <a:latin typeface="Trebuchet MS"/>
                <a:cs typeface="Trebuchet MS"/>
              </a:rPr>
              <a:t>y</a:t>
            </a:r>
            <a:r>
              <a:rPr sz="700" i="1" spc="45" dirty="0">
                <a:latin typeface="Trebuchet MS"/>
                <a:cs typeface="Trebuchet MS"/>
              </a:rPr>
              <a:t> </a:t>
            </a:r>
            <a:r>
              <a:rPr sz="700" i="1" dirty="0">
                <a:latin typeface="Trebuchet MS"/>
                <a:cs typeface="Trebuchet MS"/>
              </a:rPr>
              <a:t>visualización</a:t>
            </a:r>
            <a:r>
              <a:rPr sz="700" i="1" spc="45" dirty="0">
                <a:latin typeface="Trebuchet MS"/>
                <a:cs typeface="Trebuchet MS"/>
              </a:rPr>
              <a:t> </a:t>
            </a:r>
            <a:r>
              <a:rPr sz="700" i="1" dirty="0">
                <a:latin typeface="Trebuchet MS"/>
                <a:cs typeface="Trebuchet MS"/>
              </a:rPr>
              <a:t>de</a:t>
            </a:r>
            <a:r>
              <a:rPr sz="700" i="1" spc="45" dirty="0">
                <a:latin typeface="Trebuchet MS"/>
                <a:cs typeface="Trebuchet MS"/>
              </a:rPr>
              <a:t> </a:t>
            </a:r>
            <a:r>
              <a:rPr sz="700" i="1" dirty="0">
                <a:latin typeface="Trebuchet MS"/>
                <a:cs typeface="Trebuchet MS"/>
              </a:rPr>
              <a:t>archivos</a:t>
            </a:r>
            <a:r>
              <a:rPr sz="700" i="1" spc="45" dirty="0">
                <a:latin typeface="Trebuchet MS"/>
                <a:cs typeface="Trebuchet MS"/>
              </a:rPr>
              <a:t> </a:t>
            </a:r>
            <a:r>
              <a:rPr sz="700" i="1" dirty="0">
                <a:latin typeface="Trebuchet MS"/>
                <a:cs typeface="Trebuchet MS"/>
              </a:rPr>
              <a:t>de</a:t>
            </a:r>
            <a:r>
              <a:rPr sz="700" i="1" spc="45" dirty="0">
                <a:latin typeface="Trebuchet MS"/>
                <a:cs typeface="Trebuchet MS"/>
              </a:rPr>
              <a:t> </a:t>
            </a:r>
            <a:r>
              <a:rPr sz="700" i="1" spc="-10" dirty="0">
                <a:latin typeface="Trebuchet MS"/>
                <a:cs typeface="Trebuchet MS"/>
              </a:rPr>
              <a:t>eventos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25448809" y="9297569"/>
            <a:ext cx="60628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pc="-25" dirty="0"/>
              <a:t>17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956300" y="2229611"/>
            <a:ext cx="5922010" cy="1898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dirty="0">
                <a:latin typeface="Arial"/>
                <a:cs typeface="Arial"/>
              </a:rPr>
              <a:t>Tabla</a:t>
            </a:r>
            <a:r>
              <a:rPr sz="800" b="1" spc="75" dirty="0">
                <a:latin typeface="Arial"/>
                <a:cs typeface="Arial"/>
              </a:rPr>
              <a:t> </a:t>
            </a:r>
            <a:r>
              <a:rPr sz="800" b="1" dirty="0">
                <a:latin typeface="Arial"/>
                <a:cs typeface="Arial"/>
              </a:rPr>
              <a:t>4.2</a:t>
            </a:r>
            <a:r>
              <a:rPr sz="800" b="1" spc="75" dirty="0">
                <a:latin typeface="Arial"/>
                <a:cs typeface="Arial"/>
              </a:rPr>
              <a:t> </a:t>
            </a:r>
            <a:r>
              <a:rPr sz="800" b="1" dirty="0">
                <a:latin typeface="Arial"/>
                <a:cs typeface="Arial"/>
              </a:rPr>
              <a:t>Reducción</a:t>
            </a:r>
            <a:r>
              <a:rPr sz="800" b="1" spc="75" dirty="0">
                <a:latin typeface="Arial"/>
                <a:cs typeface="Arial"/>
              </a:rPr>
              <a:t> </a:t>
            </a:r>
            <a:r>
              <a:rPr sz="800" b="1" dirty="0">
                <a:latin typeface="Arial"/>
                <a:cs typeface="Arial"/>
              </a:rPr>
              <a:t>porcentual</a:t>
            </a:r>
            <a:r>
              <a:rPr sz="800" b="1" spc="75" dirty="0">
                <a:latin typeface="Arial"/>
                <a:cs typeface="Arial"/>
              </a:rPr>
              <a:t> </a:t>
            </a:r>
            <a:r>
              <a:rPr sz="800" b="1" dirty="0">
                <a:latin typeface="Arial"/>
                <a:cs typeface="Arial"/>
              </a:rPr>
              <a:t>del</a:t>
            </a:r>
            <a:r>
              <a:rPr sz="800" b="1" spc="75" dirty="0">
                <a:latin typeface="Arial"/>
                <a:cs typeface="Arial"/>
              </a:rPr>
              <a:t> </a:t>
            </a:r>
            <a:r>
              <a:rPr sz="800" b="1" dirty="0">
                <a:latin typeface="Arial"/>
                <a:cs typeface="Arial"/>
              </a:rPr>
              <a:t>programa</a:t>
            </a:r>
            <a:r>
              <a:rPr sz="800" b="1" spc="80" dirty="0">
                <a:latin typeface="Arial"/>
                <a:cs typeface="Arial"/>
              </a:rPr>
              <a:t> </a:t>
            </a:r>
            <a:r>
              <a:rPr sz="800" b="1" dirty="0">
                <a:latin typeface="Arial"/>
                <a:cs typeface="Arial"/>
              </a:rPr>
              <a:t>de</a:t>
            </a:r>
            <a:r>
              <a:rPr sz="800" b="1" spc="75" dirty="0">
                <a:latin typeface="Arial"/>
                <a:cs typeface="Arial"/>
              </a:rPr>
              <a:t> </a:t>
            </a:r>
            <a:r>
              <a:rPr sz="800" b="1" dirty="0">
                <a:latin typeface="Arial"/>
                <a:cs typeface="Arial"/>
              </a:rPr>
              <a:t>compresión</a:t>
            </a:r>
            <a:r>
              <a:rPr sz="800" b="1" spc="75" dirty="0">
                <a:latin typeface="Arial"/>
                <a:cs typeface="Arial"/>
              </a:rPr>
              <a:t> </a:t>
            </a:r>
            <a:r>
              <a:rPr sz="800" b="1" dirty="0">
                <a:latin typeface="Arial"/>
                <a:cs typeface="Arial"/>
              </a:rPr>
              <a:t>(%0</a:t>
            </a:r>
            <a:r>
              <a:rPr sz="800" b="1" spc="75" dirty="0">
                <a:latin typeface="Arial"/>
                <a:cs typeface="Arial"/>
              </a:rPr>
              <a:t> </a:t>
            </a:r>
            <a:r>
              <a:rPr sz="800" b="1" dirty="0">
                <a:latin typeface="Arial"/>
                <a:cs typeface="Arial"/>
              </a:rPr>
              <a:t>significa</a:t>
            </a:r>
            <a:r>
              <a:rPr sz="800" b="1" spc="75" dirty="0">
                <a:latin typeface="Arial"/>
                <a:cs typeface="Arial"/>
              </a:rPr>
              <a:t> </a:t>
            </a:r>
            <a:r>
              <a:rPr sz="800" b="1" dirty="0">
                <a:latin typeface="Arial"/>
                <a:cs typeface="Arial"/>
              </a:rPr>
              <a:t>que</a:t>
            </a:r>
            <a:r>
              <a:rPr sz="800" b="1" spc="80" dirty="0">
                <a:latin typeface="Arial"/>
                <a:cs typeface="Arial"/>
              </a:rPr>
              <a:t> </a:t>
            </a:r>
            <a:r>
              <a:rPr sz="800" b="1" dirty="0">
                <a:latin typeface="Arial"/>
                <a:cs typeface="Arial"/>
              </a:rPr>
              <a:t>no</a:t>
            </a:r>
            <a:r>
              <a:rPr sz="800" b="1" spc="75" dirty="0">
                <a:latin typeface="Arial"/>
                <a:cs typeface="Arial"/>
              </a:rPr>
              <a:t> </a:t>
            </a:r>
            <a:r>
              <a:rPr sz="800" b="1" dirty="0">
                <a:latin typeface="Arial"/>
                <a:cs typeface="Arial"/>
              </a:rPr>
              <a:t>hay</a:t>
            </a:r>
            <a:r>
              <a:rPr sz="800" b="1" spc="75" dirty="0">
                <a:latin typeface="Arial"/>
                <a:cs typeface="Arial"/>
              </a:rPr>
              <a:t> </a:t>
            </a:r>
            <a:r>
              <a:rPr sz="800" b="1" spc="-10" dirty="0">
                <a:latin typeface="Arial"/>
                <a:cs typeface="Arial"/>
              </a:rPr>
              <a:t>reducción)</a:t>
            </a:r>
            <a:endParaRPr sz="8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150">
              <a:latin typeface="Arial"/>
              <a:cs typeface="Arial"/>
            </a:endParaRPr>
          </a:p>
          <a:p>
            <a:pPr marL="12700" marR="5080">
              <a:lnSpc>
                <a:spcPct val="135300"/>
              </a:lnSpc>
            </a:pPr>
            <a:r>
              <a:rPr sz="850" dirty="0">
                <a:latin typeface="Arial Unicode MS"/>
                <a:cs typeface="Arial Unicode MS"/>
              </a:rPr>
              <a:t>También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hay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límite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cantidad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total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pueden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guardar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unidad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determinada.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En </a:t>
            </a:r>
            <a:r>
              <a:rPr sz="850" dirty="0">
                <a:latin typeface="Arial Unicode MS"/>
                <a:cs typeface="Arial Unicode MS"/>
              </a:rPr>
              <a:t>muchos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casos,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límite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alcanza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incluso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todavía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hay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mucha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memoria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sin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usar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disponible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unidad.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El</a:t>
            </a:r>
            <a:r>
              <a:rPr sz="850" spc="2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motivo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límite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sistema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operativo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asigna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memoria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almacenar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colecciones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de </a:t>
            </a:r>
            <a:r>
              <a:rPr sz="850" dirty="0">
                <a:latin typeface="Arial Unicode MS"/>
                <a:cs typeface="Arial Unicode MS"/>
              </a:rPr>
              <a:t>clústeres.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spc="-45" dirty="0">
                <a:latin typeface="Arial Unicode MS"/>
                <a:cs typeface="Arial Unicode MS"/>
              </a:rPr>
              <a:t>Si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guarda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tamaño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byte,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sistema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operativo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asigna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grupo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completo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memoria </a:t>
            </a:r>
            <a:r>
              <a:rPr sz="850" dirty="0">
                <a:latin typeface="Arial Unicode MS"/>
                <a:cs typeface="Arial Unicode MS"/>
              </a:rPr>
              <a:t>disponible.</a:t>
            </a:r>
            <a:r>
              <a:rPr sz="850" spc="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Recuerde</a:t>
            </a:r>
            <a:r>
              <a:rPr sz="850" spc="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tamaño</a:t>
            </a:r>
            <a:r>
              <a:rPr sz="850" spc="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55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clúster</a:t>
            </a:r>
            <a:r>
              <a:rPr sz="850" spc="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varía</a:t>
            </a:r>
            <a:r>
              <a:rPr sz="850" spc="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4</a:t>
            </a:r>
            <a:r>
              <a:rPr sz="850" spc="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sectores</a:t>
            </a:r>
            <a:r>
              <a:rPr sz="850" spc="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(2048</a:t>
            </a:r>
            <a:r>
              <a:rPr sz="850" spc="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bytes)</a:t>
            </a:r>
            <a:r>
              <a:rPr sz="850" spc="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64</a:t>
            </a:r>
            <a:r>
              <a:rPr sz="850" spc="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sectores</a:t>
            </a:r>
            <a:r>
              <a:rPr sz="850" spc="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(32</a:t>
            </a:r>
            <a:r>
              <a:rPr sz="850" spc="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768</a:t>
            </a:r>
            <a:r>
              <a:rPr sz="850" spc="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bytes),</a:t>
            </a:r>
            <a:r>
              <a:rPr sz="850" spc="6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lo</a:t>
            </a:r>
            <a:r>
              <a:rPr sz="850" spc="51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significa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guardar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gran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cantidad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archivos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pequeños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pérdida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considerable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memoria.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Sin </a:t>
            </a:r>
            <a:r>
              <a:rPr sz="850" dirty="0">
                <a:latin typeface="Arial Unicode MS"/>
                <a:cs typeface="Arial Unicode MS"/>
              </a:rPr>
              <a:t>embargo,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sistema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FAT32,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partes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memoria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desperdiciada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pueden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utilizar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condiciones </a:t>
            </a:r>
            <a:r>
              <a:rPr sz="850" dirty="0">
                <a:latin typeface="Arial Unicode MS"/>
                <a:cs typeface="Arial Unicode MS"/>
              </a:rPr>
              <a:t>adecuadas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guardar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contenido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uso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temporal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por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parte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sistema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operativo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durante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la </a:t>
            </a:r>
            <a:r>
              <a:rPr sz="850" dirty="0">
                <a:latin typeface="Arial Unicode MS"/>
                <a:cs typeface="Arial Unicode MS"/>
              </a:rPr>
              <a:t>asignación</a:t>
            </a:r>
            <a:r>
              <a:rPr sz="850" spc="1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memoria</a:t>
            </a:r>
            <a:r>
              <a:rPr sz="850" spc="16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virtual.</a:t>
            </a:r>
            <a:endParaRPr sz="8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50712" y="1624584"/>
            <a:ext cx="5977255" cy="3175"/>
          </a:xfrm>
          <a:custGeom>
            <a:avLst/>
            <a:gdLst/>
            <a:ahLst/>
            <a:cxnLst/>
            <a:rect l="l" t="t" r="r" b="b"/>
            <a:pathLst>
              <a:path w="5977255" h="3175">
                <a:moveTo>
                  <a:pt x="5977128" y="0"/>
                </a:moveTo>
                <a:lnTo>
                  <a:pt x="0" y="0"/>
                </a:lnTo>
                <a:lnTo>
                  <a:pt x="0" y="3048"/>
                </a:lnTo>
                <a:lnTo>
                  <a:pt x="5977128" y="3048"/>
                </a:lnTo>
                <a:lnTo>
                  <a:pt x="59771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546845" y="468957"/>
            <a:ext cx="2214245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dirty="0">
                <a:latin typeface="Trebuchet MS"/>
                <a:cs typeface="Trebuchet MS"/>
              </a:rPr>
              <a:t>Capítulo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spc="-30" dirty="0">
                <a:latin typeface="Trebuchet MS"/>
                <a:cs typeface="Trebuchet MS"/>
              </a:rPr>
              <a:t>5: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Dispositivos</a:t>
            </a:r>
            <a:r>
              <a:rPr sz="850" i="1" spc="90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con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acceso</a:t>
            </a:r>
            <a:r>
              <a:rPr sz="850" i="1" spc="90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en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spc="-10" dirty="0">
                <a:latin typeface="Trebuchet MS"/>
                <a:cs typeface="Trebuchet MS"/>
              </a:rPr>
              <a:t>serie</a:t>
            </a:r>
            <a:endParaRPr sz="85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25448809" y="9297569"/>
            <a:ext cx="60628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pc="-25" dirty="0"/>
              <a:t>18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56301" y="885443"/>
            <a:ext cx="2348865" cy="6129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87350" algn="l"/>
                <a:tab pos="768350" algn="l"/>
                <a:tab pos="1149350" algn="l"/>
                <a:tab pos="1865630" algn="l"/>
                <a:tab pos="2225040" algn="l"/>
              </a:tabLst>
            </a:pPr>
            <a:r>
              <a:rPr sz="1400" spc="-50" dirty="0">
                <a:latin typeface="Arial Unicode MS"/>
                <a:cs typeface="Arial Unicode MS"/>
              </a:rPr>
              <a:t>C</a:t>
            </a:r>
            <a:r>
              <a:rPr sz="1400" dirty="0">
                <a:latin typeface="Arial Unicode MS"/>
                <a:cs typeface="Arial Unicode MS"/>
              </a:rPr>
              <a:t>	</a:t>
            </a:r>
            <a:r>
              <a:rPr sz="1400" spc="-50" dirty="0">
                <a:latin typeface="Arial Unicode MS"/>
                <a:cs typeface="Arial Unicode MS"/>
              </a:rPr>
              <a:t>H</a:t>
            </a:r>
            <a:r>
              <a:rPr sz="1400" dirty="0">
                <a:latin typeface="Arial Unicode MS"/>
                <a:cs typeface="Arial Unicode MS"/>
              </a:rPr>
              <a:t>	</a:t>
            </a:r>
            <a:r>
              <a:rPr sz="1400" spc="-50" dirty="0">
                <a:latin typeface="Arial Unicode MS"/>
                <a:cs typeface="Arial Unicode MS"/>
              </a:rPr>
              <a:t>A</a:t>
            </a:r>
            <a:r>
              <a:rPr sz="1400" dirty="0">
                <a:latin typeface="Arial Unicode MS"/>
                <a:cs typeface="Arial Unicode MS"/>
              </a:rPr>
              <a:t>	</a:t>
            </a:r>
            <a:r>
              <a:rPr sz="1400" spc="145" dirty="0">
                <a:latin typeface="Arial Unicode MS"/>
                <a:cs typeface="Arial Unicode MS"/>
              </a:rPr>
              <a:t>PAG</a:t>
            </a:r>
            <a:r>
              <a:rPr sz="1400" spc="-705" dirty="0">
                <a:latin typeface="Arial Unicode MS"/>
                <a:cs typeface="Arial Unicode MS"/>
              </a:rPr>
              <a:t>S</a:t>
            </a:r>
            <a:r>
              <a:rPr sz="1400" spc="130" dirty="0">
                <a:latin typeface="Arial Unicode MS"/>
                <a:cs typeface="Arial Unicode MS"/>
              </a:rPr>
              <a:t>T</a:t>
            </a:r>
            <a:r>
              <a:rPr sz="1400" dirty="0">
                <a:latin typeface="Arial Unicode MS"/>
                <a:cs typeface="Arial Unicode MS"/>
              </a:rPr>
              <a:t>	</a:t>
            </a:r>
            <a:r>
              <a:rPr sz="1400" spc="70" dirty="0">
                <a:latin typeface="Arial Unicode MS"/>
                <a:cs typeface="Arial Unicode MS"/>
              </a:rPr>
              <a:t>mi</a:t>
            </a:r>
            <a:r>
              <a:rPr sz="1400" dirty="0">
                <a:latin typeface="Arial Unicode MS"/>
                <a:cs typeface="Arial Unicode MS"/>
              </a:rPr>
              <a:t>	</a:t>
            </a:r>
            <a:r>
              <a:rPr sz="1400" spc="-95" dirty="0">
                <a:latin typeface="Arial Unicode MS"/>
                <a:cs typeface="Arial Unicode MS"/>
              </a:rPr>
              <a:t>R</a:t>
            </a:r>
            <a:endParaRPr sz="1400">
              <a:latin typeface="Arial Unicode MS"/>
              <a:cs typeface="Arial Unicode MS"/>
            </a:endParaRPr>
          </a:p>
          <a:p>
            <a:pPr>
              <a:spcBef>
                <a:spcPts val="35"/>
              </a:spcBef>
            </a:pPr>
            <a:endParaRPr sz="1350">
              <a:latin typeface="Arial Unicode MS"/>
              <a:cs typeface="Arial Unicode MS"/>
            </a:endParaRPr>
          </a:p>
          <a:p>
            <a:pPr marL="12700"/>
            <a:r>
              <a:rPr sz="1150" b="1" dirty="0">
                <a:solidFill>
                  <a:srgbClr val="00007F"/>
                </a:solidFill>
                <a:latin typeface="Arial"/>
                <a:cs typeface="Arial"/>
              </a:rPr>
              <a:t>Dispositivos</a:t>
            </a:r>
            <a:r>
              <a:rPr sz="1150" b="1" spc="5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00007F"/>
                </a:solidFill>
                <a:latin typeface="Arial"/>
                <a:cs typeface="Arial"/>
              </a:rPr>
              <a:t>con</a:t>
            </a:r>
            <a:r>
              <a:rPr sz="1150" b="1" spc="10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1150" b="1" spc="-10" dirty="0">
                <a:solidFill>
                  <a:srgbClr val="00007F"/>
                </a:solidFill>
                <a:latin typeface="Arial"/>
                <a:cs typeface="Arial"/>
              </a:rPr>
              <a:t>acceso</a:t>
            </a:r>
            <a:r>
              <a:rPr sz="1150" b="1" spc="5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00007F"/>
                </a:solidFill>
                <a:latin typeface="Arial"/>
                <a:cs typeface="Arial"/>
              </a:rPr>
              <a:t>en</a:t>
            </a:r>
            <a:r>
              <a:rPr sz="1150" b="1" spc="10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1150" b="1" spc="-10" dirty="0">
                <a:solidFill>
                  <a:srgbClr val="00007F"/>
                </a:solidFill>
                <a:latin typeface="Arial"/>
                <a:cs typeface="Arial"/>
              </a:rPr>
              <a:t>serie</a:t>
            </a:r>
            <a:endParaRPr sz="11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42756" y="885443"/>
            <a:ext cx="12763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20" dirty="0">
                <a:latin typeface="Arial Unicode MS"/>
                <a:cs typeface="Arial Unicode MS"/>
              </a:rPr>
              <a:t>5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56300" y="1754008"/>
            <a:ext cx="5949950" cy="4290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9055">
              <a:lnSpc>
                <a:spcPct val="135200"/>
              </a:lnSpc>
              <a:spcBef>
                <a:spcPts val="100"/>
              </a:spcBef>
            </a:pPr>
            <a:r>
              <a:rPr sz="850" spc="-20" dirty="0">
                <a:latin typeface="Arial Unicode MS"/>
                <a:cs typeface="Arial Unicode MS"/>
              </a:rPr>
              <a:t>En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subestación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puede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encontrar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amplia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gama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dispositivos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accede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serie.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Dichos </a:t>
            </a:r>
            <a:r>
              <a:rPr sz="850" dirty="0">
                <a:latin typeface="Arial Unicode MS"/>
                <a:cs typeface="Arial Unicode MS"/>
              </a:rPr>
              <a:t>dispositivos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pueden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incluir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-50" dirty="0">
                <a:latin typeface="Arial Unicode MS"/>
                <a:cs typeface="Arial Unicode MS"/>
              </a:rPr>
              <a:t>DFR,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relés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protección,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secuencia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eventos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-45" dirty="0">
                <a:latin typeface="Arial Unicode MS"/>
                <a:cs typeface="Arial Unicode MS"/>
              </a:rPr>
              <a:t>(SOE),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monitores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transformadores, </a:t>
            </a:r>
            <a:r>
              <a:rPr sz="850" dirty="0">
                <a:latin typeface="Arial Unicode MS"/>
                <a:cs typeface="Arial Unicode MS"/>
              </a:rPr>
              <a:t>sistemas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supervisión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adquisición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datos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spc="-40" dirty="0">
                <a:latin typeface="Arial Unicode MS"/>
                <a:cs typeface="Arial Unicode MS"/>
              </a:rPr>
              <a:t>(SCADA),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cámaras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video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otros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equipos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medición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50" dirty="0">
                <a:latin typeface="Arial Unicode MS"/>
                <a:cs typeface="Arial Unicode MS"/>
              </a:rPr>
              <a:t>y</a:t>
            </a:r>
            <a:r>
              <a:rPr sz="850" dirty="0">
                <a:latin typeface="Arial Unicode MS"/>
                <a:cs typeface="Arial Unicode MS"/>
              </a:rPr>
              <a:t> control.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Estos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dispositivos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son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producidos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por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varios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fabricantes,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cada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uno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propios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matices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operativos</a:t>
            </a:r>
            <a:r>
              <a:rPr sz="850" spc="2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únicos.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beneficiarse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fuerza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esta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tecnología,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esencial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usuario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integre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conecte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red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todos</a:t>
            </a:r>
            <a:r>
              <a:rPr sz="850" spc="4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dispositivos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accede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serie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plataforma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común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software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capaz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comunicarse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varios </a:t>
            </a:r>
            <a:r>
              <a:rPr sz="850" dirty="0">
                <a:latin typeface="Arial Unicode MS"/>
                <a:cs typeface="Arial Unicode MS"/>
              </a:rPr>
              <a:t>idiomas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protocolos.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integración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exitosa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permite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al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usuario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acceder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todos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datos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disponibles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formato </a:t>
            </a:r>
            <a:r>
              <a:rPr sz="850" dirty="0">
                <a:latin typeface="Arial Unicode MS"/>
                <a:cs typeface="Arial Unicode MS"/>
              </a:rPr>
              <a:t>común.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También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puede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emplear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proporcionar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capacidades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futuros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proyectos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de </a:t>
            </a:r>
            <a:r>
              <a:rPr sz="850" dirty="0">
                <a:latin typeface="Arial Unicode MS"/>
                <a:cs typeface="Arial Unicode MS"/>
              </a:rPr>
              <a:t>automatización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subestaciones.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Este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capítulo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aborda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problemas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software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hardware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son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esenciales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desarrollo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exitoso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plataforma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común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integración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dispositivos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subestaciones.</a:t>
            </a:r>
            <a:endParaRPr sz="850">
              <a:latin typeface="Arial Unicode MS"/>
              <a:cs typeface="Arial Unicode MS"/>
            </a:endParaRPr>
          </a:p>
          <a:p>
            <a:pPr marL="12700" marR="308610">
              <a:lnSpc>
                <a:spcPct val="135200"/>
              </a:lnSpc>
            </a:pPr>
            <a:r>
              <a:rPr sz="850" dirty="0">
                <a:latin typeface="Arial Unicode MS"/>
                <a:cs typeface="Arial Unicode MS"/>
              </a:rPr>
              <a:t>También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presenta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método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novedoso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proporcionar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bucle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cerrado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partir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dibujos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CAD </a:t>
            </a:r>
            <a:r>
              <a:rPr sz="850" spc="-10" dirty="0">
                <a:latin typeface="Arial Unicode MS"/>
                <a:cs typeface="Arial Unicode MS"/>
              </a:rPr>
              <a:t>animados.</a:t>
            </a:r>
            <a:endParaRPr sz="850">
              <a:latin typeface="Arial Unicode MS"/>
              <a:cs typeface="Arial Unicode MS"/>
            </a:endParaRPr>
          </a:p>
          <a:p>
            <a:pPr>
              <a:spcBef>
                <a:spcPts val="85"/>
              </a:spcBef>
            </a:pPr>
            <a:endParaRPr sz="1150">
              <a:latin typeface="Arial Unicode MS"/>
              <a:cs typeface="Arial Unicode MS"/>
            </a:endParaRPr>
          </a:p>
          <a:p>
            <a:pPr marL="12700"/>
            <a:r>
              <a:rPr sz="1150" b="1" dirty="0">
                <a:latin typeface="Arial"/>
                <a:cs typeface="Arial"/>
              </a:rPr>
              <a:t>5.1</a:t>
            </a:r>
            <a:r>
              <a:rPr sz="1150" b="1" spc="5" dirty="0">
                <a:latin typeface="Arial"/>
                <a:cs typeface="Arial"/>
              </a:rPr>
              <a:t> </a:t>
            </a:r>
            <a:r>
              <a:rPr sz="1150" b="1" spc="-10" dirty="0">
                <a:latin typeface="Arial"/>
                <a:cs typeface="Arial"/>
              </a:rPr>
              <a:t>Introducción</a:t>
            </a:r>
            <a:endParaRPr sz="1150">
              <a:latin typeface="Arial"/>
              <a:cs typeface="Arial"/>
            </a:endParaRPr>
          </a:p>
          <a:p>
            <a:pPr marL="12700" marR="5080">
              <a:lnSpc>
                <a:spcPct val="143700"/>
              </a:lnSpc>
              <a:spcBef>
                <a:spcPts val="1140"/>
              </a:spcBef>
            </a:pPr>
            <a:r>
              <a:rPr sz="800" dirty="0">
                <a:latin typeface="Arial Unicode MS"/>
                <a:cs typeface="Arial Unicode MS"/>
              </a:rPr>
              <a:t>Hoy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día,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muchas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empresas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servicios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públicos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han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beneficiado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introducción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dispositivos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de</a:t>
            </a:r>
            <a:r>
              <a:rPr sz="800" spc="400" dirty="0">
                <a:latin typeface="Arial Unicode MS"/>
                <a:cs typeface="Arial Unicode MS"/>
              </a:rPr>
              <a:t>  </a:t>
            </a:r>
            <a:r>
              <a:rPr sz="800" dirty="0">
                <a:latin typeface="Arial Unicode MS"/>
                <a:cs typeface="Arial Unicode MS"/>
              </a:rPr>
              <a:t>microprocesador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entorno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subestación.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empresas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servicios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públicos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han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reemplazado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oscilógrafo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haz</a:t>
            </a:r>
            <a:r>
              <a:rPr sz="800" dirty="0">
                <a:latin typeface="Arial Unicode MS"/>
                <a:cs typeface="Arial Unicode MS"/>
              </a:rPr>
              <a:t> de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luz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spc="-50" dirty="0">
                <a:latin typeface="Arial Unicode MS"/>
                <a:cs typeface="Arial Unicode MS"/>
              </a:rPr>
              <a:t>DFR,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que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son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capaces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capturar,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analizar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archivar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fallas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manera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más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rápida,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precisa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eficiente,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se</a:t>
            </a:r>
            <a:r>
              <a:rPr sz="800" spc="4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pueden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operar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forma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remota.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relés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electromecánicos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han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dado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paso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relés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microprocesador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que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eliminan</a:t>
            </a:r>
            <a:r>
              <a:rPr sz="800" spc="400" dirty="0">
                <a:latin typeface="Arial Unicode MS"/>
                <a:cs typeface="Arial Unicode MS"/>
              </a:rPr>
              <a:t>  </a:t>
            </a:r>
            <a:r>
              <a:rPr sz="800" dirty="0">
                <a:latin typeface="Arial Unicode MS"/>
                <a:cs typeface="Arial Unicode MS"/>
              </a:rPr>
              <a:t>las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fallas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más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rápido,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emplean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algoritmos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localización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fallas,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ofrecen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capacidades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ocilográficas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brindan</a:t>
            </a:r>
            <a:r>
              <a:rPr sz="800" spc="400" dirty="0">
                <a:latin typeface="Arial Unicode MS"/>
                <a:cs typeface="Arial Unicode MS"/>
              </a:rPr>
              <a:t>  </a:t>
            </a:r>
            <a:r>
              <a:rPr sz="800" dirty="0">
                <a:latin typeface="Arial Unicode MS"/>
                <a:cs typeface="Arial Unicode MS"/>
              </a:rPr>
              <a:t>interrogación</a:t>
            </a:r>
            <a:r>
              <a:rPr sz="800" spc="1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remota.</a:t>
            </a:r>
            <a:r>
              <a:rPr sz="800" spc="1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1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medidores</a:t>
            </a:r>
            <a:r>
              <a:rPr sz="800" spc="1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1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monitores</a:t>
            </a:r>
            <a:r>
              <a:rPr sz="800" spc="1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también</a:t>
            </a:r>
            <a:r>
              <a:rPr sz="800" spc="1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tienen</a:t>
            </a:r>
            <a:r>
              <a:rPr sz="800" spc="1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funciones</a:t>
            </a:r>
            <a:r>
              <a:rPr sz="800" spc="1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calidad</a:t>
            </a:r>
            <a:r>
              <a:rPr sz="800" spc="1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energía</a:t>
            </a:r>
            <a:r>
              <a:rPr sz="800" spc="1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que</a:t>
            </a:r>
            <a:r>
              <a:rPr sz="800" spc="1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brindan</a:t>
            </a:r>
            <a:r>
              <a:rPr sz="800" spc="170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capacidades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tendencia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también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pueden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ver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actuar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forma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remota.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datos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estos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dispositivos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usan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verificar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spc="-50" dirty="0">
                <a:latin typeface="Arial Unicode MS"/>
                <a:cs typeface="Arial Unicode MS"/>
              </a:rPr>
              <a:t>y</a:t>
            </a:r>
            <a:r>
              <a:rPr sz="800" dirty="0">
                <a:latin typeface="Arial Unicode MS"/>
                <a:cs typeface="Arial Unicode MS"/>
              </a:rPr>
              <a:t> actualizar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modelos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del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sistema,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reproducir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operaciones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retransmisión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sospechosas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usan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desarrollar</a:t>
            </a:r>
            <a:r>
              <a:rPr sz="800" spc="400" dirty="0">
                <a:latin typeface="Arial Unicode MS"/>
                <a:cs typeface="Arial Unicode MS"/>
              </a:rPr>
              <a:t>  </a:t>
            </a:r>
            <a:r>
              <a:rPr sz="800" dirty="0">
                <a:latin typeface="Arial Unicode MS"/>
                <a:cs typeface="Arial Unicode MS"/>
              </a:rPr>
              <a:t>mejores</a:t>
            </a:r>
            <a:r>
              <a:rPr sz="800" spc="2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procedimientos</a:t>
            </a:r>
            <a:r>
              <a:rPr sz="800" spc="2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210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restauración.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56301" y="6272276"/>
            <a:ext cx="5968365" cy="2569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latin typeface="Arial Unicode MS"/>
                <a:cs typeface="Arial Unicode MS"/>
              </a:rPr>
              <a:t>Los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desarrolladores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estos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dispositivos</a:t>
            </a:r>
            <a:r>
              <a:rPr sz="600" spc="114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han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creado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y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adherido</a:t>
            </a:r>
            <a:r>
              <a:rPr sz="600" spc="114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a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muchos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protocolos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distintos</a:t>
            </a:r>
            <a:r>
              <a:rPr sz="600" spc="114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utilizando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diferentes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plataformas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operativas</a:t>
            </a:r>
            <a:r>
              <a:rPr sz="600" spc="114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y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paquetes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spc="-10" dirty="0">
                <a:latin typeface="Arial Unicode MS"/>
                <a:cs typeface="Arial Unicode MS"/>
              </a:rPr>
              <a:t>software</a:t>
            </a:r>
            <a:endParaRPr sz="600">
              <a:latin typeface="Arial Unicode MS"/>
              <a:cs typeface="Arial Unicode MS"/>
            </a:endParaRPr>
          </a:p>
          <a:p>
            <a:pPr marL="12700" marR="5080">
              <a:lnSpc>
                <a:spcPct val="191600"/>
              </a:lnSpc>
            </a:pPr>
            <a:r>
              <a:rPr sz="600" dirty="0">
                <a:latin typeface="Arial Unicode MS"/>
                <a:cs typeface="Arial Unicode MS"/>
              </a:rPr>
              <a:t>sin</a:t>
            </a:r>
            <a:r>
              <a:rPr sz="600" spc="8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el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beneficio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un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estándar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8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la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industria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como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guía.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Debido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a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este</a:t>
            </a:r>
            <a:r>
              <a:rPr sz="600" spc="8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rápido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crecimiento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y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expansión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la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tecnología</a:t>
            </a:r>
            <a:r>
              <a:rPr sz="600" spc="8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microprocesadores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dentro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spc="-25" dirty="0">
                <a:latin typeface="Arial Unicode MS"/>
                <a:cs typeface="Arial Unicode MS"/>
              </a:rPr>
              <a:t>la</a:t>
            </a:r>
            <a:r>
              <a:rPr sz="600" spc="2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subestación,</a:t>
            </a:r>
            <a:r>
              <a:rPr sz="600" spc="8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se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han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desarrollado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nuevas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deficiencias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operativas.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La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naturaleza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diversa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incompatible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cada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fabricante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que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antes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se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consideraba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spc="-10" dirty="0">
                <a:latin typeface="Arial Unicode MS"/>
                <a:cs typeface="Arial Unicode MS"/>
              </a:rPr>
              <a:t>menor</a:t>
            </a:r>
            <a:r>
              <a:rPr sz="600" spc="2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importancia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ahora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es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motivo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gran</a:t>
            </a:r>
            <a:r>
              <a:rPr sz="600" spc="1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preocupación.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spc="-30" dirty="0">
                <a:latin typeface="Arial Unicode MS"/>
                <a:cs typeface="Arial Unicode MS"/>
              </a:rPr>
              <a:t>El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aumento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los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costos</a:t>
            </a:r>
            <a:r>
              <a:rPr sz="600" spc="1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comunicación,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los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recursos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humanos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limitados</a:t>
            </a:r>
            <a:r>
              <a:rPr sz="600" spc="1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y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el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mayor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conocimiento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y</a:t>
            </a:r>
            <a:r>
              <a:rPr sz="600" spc="100" dirty="0">
                <a:latin typeface="Arial Unicode MS"/>
                <a:cs typeface="Arial Unicode MS"/>
              </a:rPr>
              <a:t> </a:t>
            </a:r>
            <a:r>
              <a:rPr sz="600" spc="-10" dirty="0">
                <a:latin typeface="Arial Unicode MS"/>
                <a:cs typeface="Arial Unicode MS"/>
              </a:rPr>
              <a:t>aceptación</a:t>
            </a:r>
            <a:r>
              <a:rPr sz="600" spc="2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la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computadora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en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el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entorno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la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subestación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han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generado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interés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en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un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programa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integración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integral.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spc="-30" dirty="0">
                <a:latin typeface="Arial Unicode MS"/>
                <a:cs typeface="Arial Unicode MS"/>
              </a:rPr>
              <a:t>El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dilema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o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deficiencias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que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se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han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spc="-10" dirty="0">
                <a:latin typeface="Arial Unicode MS"/>
                <a:cs typeface="Arial Unicode MS"/>
              </a:rPr>
              <a:t>desarrollado</a:t>
            </a:r>
            <a:r>
              <a:rPr sz="600" spc="4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están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asociados</a:t>
            </a:r>
            <a:r>
              <a:rPr sz="600" spc="1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con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la</a:t>
            </a:r>
            <a:r>
              <a:rPr sz="600" spc="1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comunicación,</a:t>
            </a:r>
            <a:r>
              <a:rPr sz="600" spc="1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integración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y</a:t>
            </a:r>
            <a:r>
              <a:rPr sz="600" spc="1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almacenamiento</a:t>
            </a:r>
            <a:r>
              <a:rPr sz="600" spc="1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datos</a:t>
            </a:r>
            <a:r>
              <a:rPr sz="600" spc="1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generados</a:t>
            </a:r>
            <a:r>
              <a:rPr sz="600" spc="1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por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y</a:t>
            </a:r>
            <a:r>
              <a:rPr sz="600" spc="1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desde</a:t>
            </a:r>
            <a:r>
              <a:rPr sz="600" spc="1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estos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nuevos</a:t>
            </a:r>
            <a:r>
              <a:rPr sz="600" spc="1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dispositivos</a:t>
            </a:r>
            <a:r>
              <a:rPr sz="600" spc="1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microprocesadores.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La</a:t>
            </a:r>
            <a:r>
              <a:rPr sz="600" spc="100" dirty="0">
                <a:latin typeface="Arial Unicode MS"/>
                <a:cs typeface="Arial Unicode MS"/>
              </a:rPr>
              <a:t> </a:t>
            </a:r>
            <a:r>
              <a:rPr sz="600" spc="-10" dirty="0">
                <a:latin typeface="Arial Unicode MS"/>
                <a:cs typeface="Arial Unicode MS"/>
              </a:rPr>
              <a:t>tecnología</a:t>
            </a:r>
            <a:r>
              <a:rPr sz="600" spc="400" dirty="0">
                <a:latin typeface="Arial Unicode MS"/>
                <a:cs typeface="Arial Unicode MS"/>
              </a:rPr>
              <a:t>  </a:t>
            </a:r>
            <a:r>
              <a:rPr sz="600" dirty="0">
                <a:latin typeface="Arial Unicode MS"/>
                <a:cs typeface="Arial Unicode MS"/>
              </a:rPr>
              <a:t>para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integrar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y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controlar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una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gran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variedad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dispositivos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con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acceso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en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serie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está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actualmente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disponible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y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es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rentable.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Muchos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fabricantes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están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spc="-10" dirty="0">
                <a:latin typeface="Arial Unicode MS"/>
                <a:cs typeface="Arial Unicode MS"/>
              </a:rPr>
              <a:t>ocupados</a:t>
            </a:r>
            <a:r>
              <a:rPr sz="600" spc="2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reemplazando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sus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antiguos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diseños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independientes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interfaces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operador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y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unidades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control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con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nuevas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tecnologías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basadas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en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microprocesadores.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spc="-25" dirty="0">
                <a:latin typeface="Arial Unicode MS"/>
                <a:cs typeface="Arial Unicode MS"/>
              </a:rPr>
              <a:t>Los</a:t>
            </a:r>
            <a:r>
              <a:rPr sz="600" spc="2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desarrolladores</a:t>
            </a:r>
            <a:r>
              <a:rPr sz="600" spc="114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114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todo</a:t>
            </a:r>
            <a:r>
              <a:rPr sz="600" spc="12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el</a:t>
            </a:r>
            <a:r>
              <a:rPr sz="600" spc="114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mundo</a:t>
            </a:r>
            <a:r>
              <a:rPr sz="600" spc="114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utilizan</a:t>
            </a:r>
            <a:r>
              <a:rPr sz="600" spc="12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computadoras</a:t>
            </a:r>
            <a:r>
              <a:rPr sz="600" spc="114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12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escritorio,</a:t>
            </a:r>
            <a:r>
              <a:rPr sz="600" spc="114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portátiles,</a:t>
            </a:r>
            <a:r>
              <a:rPr sz="600" spc="114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12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mano</a:t>
            </a:r>
            <a:r>
              <a:rPr sz="600" spc="114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y</a:t>
            </a:r>
            <a:r>
              <a:rPr sz="600" spc="12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integradas</a:t>
            </a:r>
            <a:r>
              <a:rPr sz="600" spc="114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en</a:t>
            </a:r>
            <a:r>
              <a:rPr sz="600" spc="114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sus</a:t>
            </a:r>
            <a:r>
              <a:rPr sz="600" spc="12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últimos</a:t>
            </a:r>
            <a:r>
              <a:rPr sz="600" spc="114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diseños.</a:t>
            </a:r>
            <a:r>
              <a:rPr sz="600" spc="120" dirty="0">
                <a:latin typeface="Arial Unicode MS"/>
                <a:cs typeface="Arial Unicode MS"/>
              </a:rPr>
              <a:t> </a:t>
            </a:r>
            <a:r>
              <a:rPr sz="600" spc="-10" dirty="0">
                <a:latin typeface="Arial Unicode MS"/>
                <a:cs typeface="Arial Unicode MS"/>
              </a:rPr>
              <a:t>Estas</a:t>
            </a:r>
            <a:r>
              <a:rPr sz="600" spc="114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computadoras</a:t>
            </a:r>
            <a:r>
              <a:rPr sz="600" spc="114" dirty="0">
                <a:latin typeface="Arial Unicode MS"/>
                <a:cs typeface="Arial Unicode MS"/>
              </a:rPr>
              <a:t> </a:t>
            </a:r>
            <a:r>
              <a:rPr sz="600" spc="-10" dirty="0">
                <a:latin typeface="Arial Unicode MS"/>
                <a:cs typeface="Arial Unicode MS"/>
              </a:rPr>
              <a:t>pueden</a:t>
            </a:r>
            <a:r>
              <a:rPr sz="600" spc="200" dirty="0">
                <a:latin typeface="Arial Unicode MS"/>
                <a:cs typeface="Arial Unicode MS"/>
              </a:rPr>
              <a:t>  </a:t>
            </a:r>
            <a:r>
              <a:rPr sz="600" dirty="0">
                <a:latin typeface="Arial Unicode MS"/>
                <a:cs typeface="Arial Unicode MS"/>
              </a:rPr>
              <a:t>equiparse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con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teclados,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ratones,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pantallas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táctiles,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micrófonos,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cámaras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y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muchos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puertos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serie.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spc="-50" dirty="0">
                <a:latin typeface="Arial Unicode MS"/>
                <a:cs typeface="Arial Unicode MS"/>
              </a:rPr>
              <a:t>Es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hora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explorar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el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potencial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esta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tecnología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para</a:t>
            </a:r>
            <a:r>
              <a:rPr sz="600" spc="9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mejorar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spc="-25" dirty="0">
                <a:latin typeface="Arial Unicode MS"/>
                <a:cs typeface="Arial Unicode MS"/>
              </a:rPr>
              <a:t>las</a:t>
            </a:r>
            <a:r>
              <a:rPr sz="600" spc="2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operaciones</a:t>
            </a:r>
            <a:r>
              <a:rPr sz="600" spc="1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las</a:t>
            </a:r>
            <a:r>
              <a:rPr sz="600" spc="1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subestaciones.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Los</a:t>
            </a:r>
            <a:r>
              <a:rPr sz="600" spc="1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desarrolladores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todo</a:t>
            </a:r>
            <a:r>
              <a:rPr sz="600" spc="1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el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mundo</a:t>
            </a:r>
            <a:r>
              <a:rPr sz="600" spc="1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utilizan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computadoras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1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escritorio,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portátiles,</a:t>
            </a:r>
            <a:r>
              <a:rPr sz="600" spc="1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mano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y</a:t>
            </a:r>
            <a:r>
              <a:rPr sz="600" spc="1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integradas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en</a:t>
            </a:r>
            <a:r>
              <a:rPr sz="600" spc="1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sus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últimos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spc="-10" dirty="0">
                <a:latin typeface="Arial Unicode MS"/>
                <a:cs typeface="Arial Unicode MS"/>
              </a:rPr>
              <a:t>diseños.</a:t>
            </a:r>
            <a:r>
              <a:rPr sz="600" spc="200" dirty="0">
                <a:latin typeface="Arial Unicode MS"/>
                <a:cs typeface="Arial Unicode MS"/>
              </a:rPr>
              <a:t> </a:t>
            </a:r>
            <a:r>
              <a:rPr sz="600" spc="-10" dirty="0">
                <a:latin typeface="Arial Unicode MS"/>
                <a:cs typeface="Arial Unicode MS"/>
              </a:rPr>
              <a:t>Estas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computadoras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pueden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equiparse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con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teclados,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ratones,</a:t>
            </a:r>
            <a:r>
              <a:rPr sz="600" spc="1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pantallas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táctiles,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micrófonos,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cámaras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y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muchos</a:t>
            </a:r>
            <a:r>
              <a:rPr sz="600" spc="1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puertos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serie.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spc="-50" dirty="0">
                <a:latin typeface="Arial Unicode MS"/>
                <a:cs typeface="Arial Unicode MS"/>
              </a:rPr>
              <a:t>Es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hora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explorar</a:t>
            </a:r>
            <a:r>
              <a:rPr sz="600" spc="1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el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potencial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95" dirty="0">
                <a:latin typeface="Arial Unicode MS"/>
                <a:cs typeface="Arial Unicode MS"/>
              </a:rPr>
              <a:t> </a:t>
            </a:r>
            <a:r>
              <a:rPr sz="600" spc="-20" dirty="0">
                <a:latin typeface="Arial Unicode MS"/>
                <a:cs typeface="Arial Unicode MS"/>
              </a:rPr>
              <a:t>esta</a:t>
            </a:r>
            <a:r>
              <a:rPr sz="600" spc="2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tecnología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para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mejorar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las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operaciones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las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subestaciones.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Los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desarrolladores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todo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el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mundo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utilizan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computadoras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escritorio,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portátiles,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mano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spc="-50" dirty="0">
                <a:latin typeface="Arial Unicode MS"/>
                <a:cs typeface="Arial Unicode MS"/>
              </a:rPr>
              <a:t>y</a:t>
            </a:r>
            <a:r>
              <a:rPr sz="600" spc="2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integradas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en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sus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últimos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diseños.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spc="-10" dirty="0">
                <a:latin typeface="Arial Unicode MS"/>
                <a:cs typeface="Arial Unicode MS"/>
              </a:rPr>
              <a:t>Estas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computadoras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pueden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equiparse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con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teclados,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ratones,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pantallas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táctiles,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micrófonos,</a:t>
            </a:r>
            <a:r>
              <a:rPr sz="600" spc="1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cámaras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y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muchos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puertos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serie.</a:t>
            </a:r>
            <a:r>
              <a:rPr sz="600" spc="105" dirty="0">
                <a:latin typeface="Arial Unicode MS"/>
                <a:cs typeface="Arial Unicode MS"/>
              </a:rPr>
              <a:t> </a:t>
            </a:r>
            <a:r>
              <a:rPr sz="600" spc="-25" dirty="0">
                <a:latin typeface="Arial Unicode MS"/>
                <a:cs typeface="Arial Unicode MS"/>
              </a:rPr>
              <a:t>Es</a:t>
            </a:r>
            <a:r>
              <a:rPr sz="600" spc="2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hora</a:t>
            </a:r>
            <a:r>
              <a:rPr sz="600" spc="7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7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explorar</a:t>
            </a:r>
            <a:r>
              <a:rPr sz="600" spc="7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el</a:t>
            </a:r>
            <a:r>
              <a:rPr sz="600" spc="7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potencial</a:t>
            </a:r>
            <a:r>
              <a:rPr sz="600" spc="7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7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esta</a:t>
            </a:r>
            <a:r>
              <a:rPr sz="600" spc="7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tecnología</a:t>
            </a:r>
            <a:r>
              <a:rPr sz="600" spc="7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para</a:t>
            </a:r>
            <a:r>
              <a:rPr sz="600" spc="7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mejorar</a:t>
            </a:r>
            <a:r>
              <a:rPr sz="600" spc="7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las</a:t>
            </a:r>
            <a:r>
              <a:rPr sz="600" spc="7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operaciones</a:t>
            </a:r>
            <a:r>
              <a:rPr sz="600" spc="7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7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las</a:t>
            </a:r>
            <a:r>
              <a:rPr sz="600" spc="75" dirty="0">
                <a:latin typeface="Arial Unicode MS"/>
                <a:cs typeface="Arial Unicode MS"/>
              </a:rPr>
              <a:t> </a:t>
            </a:r>
            <a:r>
              <a:rPr sz="600" spc="-10" dirty="0">
                <a:latin typeface="Arial Unicode MS"/>
                <a:cs typeface="Arial Unicode MS"/>
              </a:rPr>
              <a:t>subestaciones.</a:t>
            </a:r>
            <a:endParaRPr sz="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25448809" y="9297569"/>
            <a:ext cx="60628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pc="-25" dirty="0"/>
              <a:t>19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5956301" y="468956"/>
            <a:ext cx="5958205" cy="39446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602990">
              <a:spcBef>
                <a:spcPts val="135"/>
              </a:spcBef>
            </a:pPr>
            <a:r>
              <a:rPr sz="850" i="1" dirty="0">
                <a:latin typeface="Trebuchet MS"/>
                <a:cs typeface="Trebuchet MS"/>
              </a:rPr>
              <a:t>Capítulo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spc="-30" dirty="0">
                <a:latin typeface="Trebuchet MS"/>
                <a:cs typeface="Trebuchet MS"/>
              </a:rPr>
              <a:t>5: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Dispositivos</a:t>
            </a:r>
            <a:r>
              <a:rPr sz="850" i="1" spc="90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con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acceso</a:t>
            </a:r>
            <a:r>
              <a:rPr sz="850" i="1" spc="90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en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spc="-10" dirty="0">
                <a:latin typeface="Trebuchet MS"/>
                <a:cs typeface="Trebuchet MS"/>
              </a:rPr>
              <a:t>serie</a:t>
            </a:r>
            <a:endParaRPr sz="8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200">
              <a:latin typeface="Trebuchet MS"/>
              <a:cs typeface="Trebuchet MS"/>
            </a:endParaRPr>
          </a:p>
          <a:p>
            <a:pPr marL="12700" marR="117475">
              <a:lnSpc>
                <a:spcPct val="135300"/>
              </a:lnSpc>
              <a:spcBef>
                <a:spcPts val="830"/>
              </a:spcBef>
            </a:pP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cantidad</a:t>
            </a:r>
            <a:r>
              <a:rPr sz="850" spc="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dispositivos</a:t>
            </a:r>
            <a:r>
              <a:rPr sz="850" spc="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accede</a:t>
            </a:r>
            <a:r>
              <a:rPr sz="850" spc="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serie</a:t>
            </a:r>
            <a:r>
              <a:rPr sz="850" spc="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subestación</a:t>
            </a:r>
            <a:r>
              <a:rPr sz="850" spc="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abrumadora.</a:t>
            </a:r>
            <a:r>
              <a:rPr sz="850" spc="60" dirty="0">
                <a:latin typeface="Arial Unicode MS"/>
                <a:cs typeface="Arial Unicode MS"/>
              </a:rPr>
              <a:t> </a:t>
            </a:r>
            <a:r>
              <a:rPr sz="850" spc="-55" dirty="0">
                <a:latin typeface="Arial Unicode MS"/>
                <a:cs typeface="Arial Unicode MS"/>
              </a:rPr>
              <a:t>Se</a:t>
            </a:r>
            <a:r>
              <a:rPr sz="850" spc="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accede</a:t>
            </a:r>
            <a:r>
              <a:rPr sz="850" spc="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relés</a:t>
            </a:r>
            <a:r>
              <a:rPr sz="850" spc="6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en </a:t>
            </a:r>
            <a:r>
              <a:rPr sz="850" dirty="0">
                <a:latin typeface="Arial Unicode MS"/>
                <a:cs typeface="Arial Unicode MS"/>
              </a:rPr>
              <a:t>serie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también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registradores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fallas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digitales,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cámaras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detectores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movimiento.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trabajar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estos </a:t>
            </a:r>
            <a:r>
              <a:rPr sz="850" dirty="0">
                <a:latin typeface="Arial Unicode MS"/>
                <a:cs typeface="Arial Unicode MS"/>
              </a:rPr>
              <a:t>dispositivos,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operador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tiene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aprender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comunicarse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ellos.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Actualmente,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cada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fabricante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proporciona </a:t>
            </a:r>
            <a:r>
              <a:rPr sz="850" dirty="0">
                <a:latin typeface="Arial Unicode MS"/>
                <a:cs typeface="Arial Unicode MS"/>
              </a:rPr>
              <a:t>algún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tipo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panel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interfaz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estación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maestra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operar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línea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equipos.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30" dirty="0">
                <a:latin typeface="Arial Unicode MS"/>
                <a:cs typeface="Arial Unicode MS"/>
              </a:rPr>
              <a:t>El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operador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enfrenta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al </a:t>
            </a:r>
            <a:r>
              <a:rPr sz="850" dirty="0">
                <a:latin typeface="Arial Unicode MS"/>
                <a:cs typeface="Arial Unicode MS"/>
              </a:rPr>
              <a:t>problema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tener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aprender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comunicarse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varios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idiomas.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datos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registrados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por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dispositivos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la </a:t>
            </a:r>
            <a:r>
              <a:rPr sz="850" dirty="0">
                <a:latin typeface="Arial Unicode MS"/>
                <a:cs typeface="Arial Unicode MS"/>
              </a:rPr>
              <a:t>subestación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fundamentales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análisis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resolución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problemas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sistema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energía.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Cualquier </a:t>
            </a:r>
            <a:r>
              <a:rPr sz="850" dirty="0">
                <a:latin typeface="Arial Unicode MS"/>
                <a:cs typeface="Arial Unicode MS"/>
              </a:rPr>
              <a:t>retraso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adquisición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dichos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datos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ejecución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procedimientos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deba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la </a:t>
            </a:r>
            <a:r>
              <a:rPr sz="850" dirty="0">
                <a:latin typeface="Arial Unicode MS"/>
                <a:cs typeface="Arial Unicode MS"/>
              </a:rPr>
              <a:t>diversidad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dispositivos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subestación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puede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eliminarse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integrando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dispositivos.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dispositivos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se </a:t>
            </a:r>
            <a:r>
              <a:rPr sz="850" dirty="0">
                <a:latin typeface="Arial Unicode MS"/>
                <a:cs typeface="Arial Unicode MS"/>
              </a:rPr>
              <a:t>integran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colocando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red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área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local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subestación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instalando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interfaz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operador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común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el </a:t>
            </a:r>
            <a:r>
              <a:rPr sz="850" dirty="0">
                <a:latin typeface="Arial Unicode MS"/>
                <a:cs typeface="Arial Unicode MS"/>
              </a:rPr>
              <a:t>servidor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red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computadora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permitir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las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comunicaciones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diversos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tipos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dispositivos. </a:t>
            </a:r>
            <a:r>
              <a:rPr sz="850" dirty="0">
                <a:latin typeface="Arial Unicode MS"/>
                <a:cs typeface="Arial Unicode MS"/>
              </a:rPr>
              <a:t>Consulte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figura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5.1.</a:t>
            </a:r>
            <a:endParaRPr sz="850">
              <a:latin typeface="Arial Unicode MS"/>
              <a:cs typeface="Arial Unicode MS"/>
            </a:endParaRPr>
          </a:p>
          <a:p>
            <a:pPr>
              <a:spcBef>
                <a:spcPts val="50"/>
              </a:spcBef>
            </a:pPr>
            <a:endParaRPr sz="750">
              <a:latin typeface="Arial Unicode MS"/>
              <a:cs typeface="Arial Unicode MS"/>
            </a:endParaRPr>
          </a:p>
          <a:p>
            <a:pPr marL="12700" marR="5080">
              <a:lnSpc>
                <a:spcPct val="153300"/>
              </a:lnSpc>
            </a:pPr>
            <a:r>
              <a:rPr sz="750" dirty="0">
                <a:latin typeface="Arial Unicode MS"/>
                <a:cs typeface="Arial Unicode MS"/>
              </a:rPr>
              <a:t>Los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beneficios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integrar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dispositivos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subestación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son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muchos.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Las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empresas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pueden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ahorrar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dinero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reemplazando</a:t>
            </a:r>
            <a:r>
              <a:rPr sz="750" spc="5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conmutadores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4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puertos,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conmutadores</a:t>
            </a:r>
            <a:r>
              <a:rPr sz="750" spc="14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telefónicos,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pantallas</a:t>
            </a:r>
            <a:r>
              <a:rPr sz="750" spc="14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medidores,</a:t>
            </a:r>
            <a:r>
              <a:rPr sz="750" spc="14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etc.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con</a:t>
            </a:r>
            <a:r>
              <a:rPr sz="750" spc="14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una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red.</a:t>
            </a:r>
            <a:r>
              <a:rPr sz="750" spc="145" dirty="0">
                <a:latin typeface="Arial Unicode MS"/>
                <a:cs typeface="Arial Unicode MS"/>
              </a:rPr>
              <a:t> </a:t>
            </a:r>
            <a:r>
              <a:rPr sz="750" spc="-55" dirty="0">
                <a:latin typeface="Arial Unicode MS"/>
                <a:cs typeface="Arial Unicode MS"/>
              </a:rPr>
              <a:t>Se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puede</a:t>
            </a:r>
            <a:r>
              <a:rPr sz="750" spc="14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ahorrar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una</a:t>
            </a:r>
            <a:r>
              <a:rPr sz="750" spc="145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cantidad</a:t>
            </a:r>
            <a:r>
              <a:rPr sz="750" dirty="0">
                <a:latin typeface="Arial Unicode MS"/>
                <a:cs typeface="Arial Unicode MS"/>
              </a:rPr>
              <a:t> considerable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tiempo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y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mano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obra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al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tener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acceso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inmediato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información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crucial,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como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ubicación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falla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y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los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objetivos</a:t>
            </a:r>
            <a:r>
              <a:rPr sz="750" dirty="0">
                <a:latin typeface="Arial Unicode MS"/>
                <a:cs typeface="Arial Unicode MS"/>
              </a:rPr>
              <a:t> del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relé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desde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computadora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control.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Las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operaciones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del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dispositivo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durante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largos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períodos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tiempo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se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pueden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rastrear,</a:t>
            </a:r>
            <a:r>
              <a:rPr sz="750" dirty="0">
                <a:latin typeface="Arial Unicode MS"/>
                <a:cs typeface="Arial Unicode MS"/>
              </a:rPr>
              <a:t> analizar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y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analizar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mediante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revisión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los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volúmenes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archivos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datos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disponibles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en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computadora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control.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Los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nuevos</a:t>
            </a:r>
            <a:r>
              <a:rPr sz="750" dirty="0">
                <a:latin typeface="Arial Unicode MS"/>
                <a:cs typeface="Arial Unicode MS"/>
              </a:rPr>
              <a:t> operadores</a:t>
            </a:r>
            <a:r>
              <a:rPr sz="750" spc="13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se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pueden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capacitar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rápidamente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y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los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procedimientos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control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se</a:t>
            </a:r>
            <a:r>
              <a:rPr sz="750" spc="13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pueden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mejorar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en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gran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medida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mediante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el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uso</a:t>
            </a:r>
            <a:r>
              <a:rPr sz="750" spc="4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una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sola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computadora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control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para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todos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los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dispositivos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los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que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se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accede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en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serie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en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subestación.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Lo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más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importante,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el</a:t>
            </a:r>
            <a:r>
              <a:rPr sz="750" dirty="0">
                <a:latin typeface="Arial Unicode MS"/>
                <a:cs typeface="Arial Unicode MS"/>
              </a:rPr>
              <a:t> diseño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es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rentable.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Las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spc="-65" dirty="0">
                <a:latin typeface="Arial Unicode MS"/>
                <a:cs typeface="Arial Unicode MS"/>
              </a:rPr>
              <a:t>PC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gama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alta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y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las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redes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multipuerto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hoy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en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día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ofrecen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un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alto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rendimiento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precios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muy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bajos.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56300" y="4859529"/>
            <a:ext cx="5976620" cy="2418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dirty="0">
                <a:latin typeface="Arial"/>
                <a:cs typeface="Arial"/>
              </a:rPr>
              <a:t>5.2</a:t>
            </a:r>
            <a:r>
              <a:rPr sz="900" b="1" spc="5" dirty="0">
                <a:latin typeface="Arial"/>
                <a:cs typeface="Arial"/>
              </a:rPr>
              <a:t> </a:t>
            </a:r>
            <a:r>
              <a:rPr sz="900" b="1" spc="-10" dirty="0">
                <a:latin typeface="Arial"/>
                <a:cs typeface="Arial"/>
              </a:rPr>
              <a:t>Tipos</a:t>
            </a:r>
            <a:r>
              <a:rPr sz="900" b="1" spc="5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de</a:t>
            </a:r>
            <a:r>
              <a:rPr sz="900" b="1" spc="5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dispositivos</a:t>
            </a:r>
            <a:r>
              <a:rPr sz="900" b="1" spc="5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con</a:t>
            </a:r>
            <a:r>
              <a:rPr sz="900" b="1" spc="10" dirty="0">
                <a:latin typeface="Arial"/>
                <a:cs typeface="Arial"/>
              </a:rPr>
              <a:t> </a:t>
            </a:r>
            <a:r>
              <a:rPr sz="900" b="1" spc="-10" dirty="0">
                <a:latin typeface="Arial"/>
                <a:cs typeface="Arial"/>
              </a:rPr>
              <a:t>acceso</a:t>
            </a:r>
            <a:r>
              <a:rPr sz="900" b="1" spc="5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en</a:t>
            </a:r>
            <a:r>
              <a:rPr sz="900" b="1" spc="5" dirty="0">
                <a:latin typeface="Arial"/>
                <a:cs typeface="Arial"/>
              </a:rPr>
              <a:t> </a:t>
            </a:r>
            <a:r>
              <a:rPr sz="900" b="1" spc="-10" dirty="0">
                <a:latin typeface="Arial"/>
                <a:cs typeface="Arial"/>
              </a:rPr>
              <a:t>serie</a:t>
            </a:r>
            <a:endParaRPr sz="90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35300"/>
              </a:lnSpc>
            </a:pP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dispositivos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acceso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serie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son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producidos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por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muchos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fabricantes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diferentes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son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capaces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realizar</a:t>
            </a:r>
            <a:r>
              <a:rPr sz="850" spc="2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muchas</a:t>
            </a:r>
            <a:r>
              <a:rPr sz="850" spc="1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funciones</a:t>
            </a:r>
            <a:r>
              <a:rPr sz="850" spc="1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diferentes.</a:t>
            </a:r>
            <a:r>
              <a:rPr sz="850" spc="1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Independientemente</a:t>
            </a:r>
            <a:r>
              <a:rPr sz="850" spc="1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1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fabricante,</a:t>
            </a:r>
            <a:r>
              <a:rPr sz="850" spc="1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solo</a:t>
            </a:r>
            <a:r>
              <a:rPr sz="850" spc="1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hay</a:t>
            </a:r>
            <a:r>
              <a:rPr sz="850" spc="1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dos</a:t>
            </a:r>
            <a:r>
              <a:rPr sz="850" spc="1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formas</a:t>
            </a:r>
            <a:r>
              <a:rPr sz="850" spc="1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comunicarse</a:t>
            </a:r>
            <a:r>
              <a:rPr sz="850" spc="1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serie.</a:t>
            </a:r>
            <a:r>
              <a:rPr sz="850" spc="175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Para </a:t>
            </a:r>
            <a:r>
              <a:rPr sz="850" dirty="0">
                <a:latin typeface="Arial Unicode MS"/>
                <a:cs typeface="Arial Unicode MS"/>
              </a:rPr>
              <a:t>comunicarse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serie,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bytes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transmiten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dispositivo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reciben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dispositivo.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spc="-30" dirty="0">
                <a:latin typeface="Arial Unicode MS"/>
                <a:cs typeface="Arial Unicode MS"/>
              </a:rPr>
              <a:t>El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orden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se </a:t>
            </a:r>
            <a:r>
              <a:rPr sz="850" dirty="0">
                <a:latin typeface="Arial Unicode MS"/>
                <a:cs typeface="Arial Unicode MS"/>
              </a:rPr>
              <a:t>transmiten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reciben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bytes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significado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cada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byte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suele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definirse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algún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documento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manual</a:t>
            </a:r>
            <a:r>
              <a:rPr sz="850" spc="400" dirty="0">
                <a:latin typeface="Arial Unicode MS"/>
                <a:cs typeface="Arial Unicode MS"/>
              </a:rPr>
              <a:t>  </a:t>
            </a:r>
            <a:r>
              <a:rPr sz="850" dirty="0">
                <a:latin typeface="Arial Unicode MS"/>
                <a:cs typeface="Arial Unicode MS"/>
              </a:rPr>
              <a:t>denominado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protocolo.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protocolos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dividen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dos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categorías.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protocolo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protocolo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ASCII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binario </a:t>
            </a:r>
            <a:r>
              <a:rPr sz="850" dirty="0">
                <a:latin typeface="Arial Unicode MS"/>
                <a:cs typeface="Arial Unicode MS"/>
              </a:rPr>
              <a:t>(hexadecimal).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Algunos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protocolos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estándar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(DNP,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MOD-</a:t>
            </a:r>
            <a:r>
              <a:rPr sz="850" spc="-30" dirty="0">
                <a:latin typeface="Arial Unicode MS"/>
                <a:cs typeface="Arial Unicode MS"/>
              </a:rPr>
              <a:t>BUS,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spc="-60" dirty="0">
                <a:latin typeface="Arial Unicode MS"/>
                <a:cs typeface="Arial Unicode MS"/>
              </a:rPr>
              <a:t>FTP,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TCP/IP,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EDI...),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otros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propietarios.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Para </a:t>
            </a:r>
            <a:r>
              <a:rPr sz="850" dirty="0">
                <a:latin typeface="Arial Unicode MS"/>
                <a:cs typeface="Arial Unicode MS"/>
              </a:rPr>
              <a:t>comunicarse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múltiples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dispositivos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tienen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varios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protocolos,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software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computadora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</a:t>
            </a:r>
            <a:r>
              <a:rPr sz="850" spc="17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utiliza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biblioteca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programas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controladores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dependientes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dispositivo.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Cada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controlador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biblioteca </a:t>
            </a:r>
            <a:r>
              <a:rPr sz="850" dirty="0">
                <a:latin typeface="Arial Unicode MS"/>
                <a:cs typeface="Arial Unicode MS"/>
              </a:rPr>
              <a:t>corresponde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tipo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específico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protocolo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dispositivo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específico.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controladores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están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escritos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un </a:t>
            </a:r>
            <a:r>
              <a:rPr sz="850" dirty="0">
                <a:latin typeface="Arial Unicode MS"/>
                <a:cs typeface="Arial Unicode MS"/>
              </a:rPr>
              <a:t>editor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texto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agregan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fácilmente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biblioteca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sistema.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sintaxis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escribir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controladores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puede</a:t>
            </a:r>
            <a:r>
              <a:rPr sz="850" spc="400" dirty="0">
                <a:latin typeface="Arial Unicode MS"/>
                <a:cs typeface="Arial Unicode MS"/>
              </a:rPr>
              <a:t>  </a:t>
            </a:r>
            <a:r>
              <a:rPr sz="850" dirty="0">
                <a:latin typeface="Arial Unicode MS"/>
                <a:cs typeface="Arial Unicode MS"/>
              </a:rPr>
              <a:t>variar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desde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lenguaje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natural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completo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spc="-35" dirty="0">
                <a:latin typeface="Arial Unicode MS"/>
                <a:cs typeface="Arial Unicode MS"/>
              </a:rPr>
              <a:t>(BASIC,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Pascal,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spc="-40" dirty="0">
                <a:latin typeface="Arial Unicode MS"/>
                <a:cs typeface="Arial Unicode MS"/>
              </a:rPr>
              <a:t>FORTRAN,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spc="-30" dirty="0">
                <a:latin typeface="Arial Unicode MS"/>
                <a:cs typeface="Arial Unicode MS"/>
              </a:rPr>
              <a:t>C...)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hasta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lenguaje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script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simple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fácil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de </a:t>
            </a:r>
            <a:r>
              <a:rPr sz="850" dirty="0">
                <a:latin typeface="Arial Unicode MS"/>
                <a:cs typeface="Arial Unicode MS"/>
              </a:rPr>
              <a:t>aprender.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siguientes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ejemplos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controladores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secuencias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comandos: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56301" y="7610094"/>
            <a:ext cx="4094479" cy="107569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spcBef>
                <a:spcPts val="325"/>
              </a:spcBef>
            </a:pPr>
            <a:r>
              <a:rPr sz="950" b="1" spc="-50" dirty="0">
                <a:latin typeface="Arial"/>
                <a:cs typeface="Arial"/>
              </a:rPr>
              <a:t>[EJEMPLO</a:t>
            </a:r>
            <a:r>
              <a:rPr sz="950" b="1" spc="15" dirty="0">
                <a:latin typeface="Arial"/>
                <a:cs typeface="Arial"/>
              </a:rPr>
              <a:t> </a:t>
            </a:r>
            <a:r>
              <a:rPr sz="950" b="1" spc="-50" dirty="0">
                <a:latin typeface="Arial"/>
                <a:cs typeface="Arial"/>
              </a:rPr>
              <a:t>DE</a:t>
            </a:r>
            <a:r>
              <a:rPr sz="950" b="1" spc="20" dirty="0">
                <a:latin typeface="Arial"/>
                <a:cs typeface="Arial"/>
              </a:rPr>
              <a:t> </a:t>
            </a:r>
            <a:r>
              <a:rPr sz="950" b="1" dirty="0">
                <a:latin typeface="Arial"/>
                <a:cs typeface="Arial"/>
              </a:rPr>
              <a:t>COMANDO</a:t>
            </a:r>
            <a:r>
              <a:rPr sz="950" b="1" spc="20" dirty="0">
                <a:latin typeface="Arial"/>
                <a:cs typeface="Arial"/>
              </a:rPr>
              <a:t> </a:t>
            </a:r>
            <a:r>
              <a:rPr sz="950" b="1" spc="-10" dirty="0">
                <a:latin typeface="Arial"/>
                <a:cs typeface="Arial"/>
              </a:rPr>
              <a:t>ASCII]</a:t>
            </a:r>
            <a:endParaRPr sz="950">
              <a:latin typeface="Arial"/>
              <a:cs typeface="Arial"/>
            </a:endParaRPr>
          </a:p>
          <a:p>
            <a:pPr marL="12700">
              <a:spcBef>
                <a:spcPts val="229"/>
              </a:spcBef>
            </a:pPr>
            <a:r>
              <a:rPr sz="950" spc="-10" dirty="0">
                <a:latin typeface="Arial Unicode MS"/>
                <a:cs typeface="Arial Unicode MS"/>
              </a:rPr>
              <a:t>CONDUCTOR#=1</a:t>
            </a:r>
            <a:endParaRPr sz="950">
              <a:latin typeface="Arial Unicode MS"/>
              <a:cs typeface="Arial Unicode MS"/>
            </a:endParaRPr>
          </a:p>
          <a:p>
            <a:pPr marL="12700">
              <a:spcBef>
                <a:spcPts val="25"/>
              </a:spcBef>
            </a:pPr>
            <a:r>
              <a:rPr sz="1150" spc="-10" dirty="0">
                <a:latin typeface="Arial Unicode MS"/>
                <a:cs typeface="Arial Unicode MS"/>
              </a:rPr>
              <a:t>TIPO=ASCII</a:t>
            </a:r>
            <a:endParaRPr sz="1150">
              <a:latin typeface="Arial Unicode MS"/>
              <a:cs typeface="Arial Unicode MS"/>
            </a:endParaRPr>
          </a:p>
          <a:p>
            <a:pPr marL="12700" marR="2078989">
              <a:lnSpc>
                <a:spcPct val="103600"/>
              </a:lnSpc>
              <a:spcBef>
                <a:spcPts val="15"/>
              </a:spcBef>
            </a:pPr>
            <a:r>
              <a:rPr sz="1100" spc="-10" dirty="0">
                <a:latin typeface="Arial Unicode MS"/>
                <a:cs typeface="Arial Unicode MS"/>
              </a:rPr>
              <a:t>TXCOMMAND=METRO^[13;10] TXPERIOD=7</a:t>
            </a:r>
            <a:endParaRPr sz="1100">
              <a:latin typeface="Arial Unicode MS"/>
              <a:cs typeface="Arial Unicode MS"/>
            </a:endParaRPr>
          </a:p>
          <a:p>
            <a:pPr marL="12700">
              <a:spcBef>
                <a:spcPts val="175"/>
              </a:spcBef>
            </a:pPr>
            <a:r>
              <a:rPr sz="1000" spc="-45" dirty="0">
                <a:latin typeface="Arial Unicode MS"/>
                <a:cs typeface="Arial Unicode MS"/>
              </a:rPr>
              <a:t>RXSTRIP=N1,</a:t>
            </a:r>
            <a:r>
              <a:rPr sz="1000" spc="10" dirty="0">
                <a:latin typeface="Arial Unicode MS"/>
                <a:cs typeface="Arial Unicode MS"/>
              </a:rPr>
              <a:t> </a:t>
            </a:r>
            <a:r>
              <a:rPr sz="1000" spc="-40" dirty="0">
                <a:latin typeface="Arial Unicode MS"/>
                <a:cs typeface="Arial Unicode MS"/>
              </a:rPr>
              <a:t>S1,</a:t>
            </a:r>
            <a:r>
              <a:rPr sz="1000" spc="1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T40,</a:t>
            </a:r>
            <a:r>
              <a:rPr sz="1000" spc="1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D0,</a:t>
            </a:r>
            <a:r>
              <a:rPr sz="1000" spc="15" dirty="0">
                <a:latin typeface="Arial Unicode MS"/>
                <a:cs typeface="Arial Unicode MS"/>
              </a:rPr>
              <a:t> </a:t>
            </a:r>
            <a:r>
              <a:rPr sz="1000" spc="-20" dirty="0">
                <a:latin typeface="Arial Unicode MS"/>
                <a:cs typeface="Arial Unicode MS"/>
              </a:rPr>
              <a:t>C08,</a:t>
            </a:r>
            <a:r>
              <a:rPr sz="1000" spc="1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“Línea</a:t>
            </a:r>
            <a:r>
              <a:rPr sz="1000" spc="1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de</a:t>
            </a:r>
            <a:r>
              <a:rPr sz="1000" spc="1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respuesta</a:t>
            </a:r>
            <a:r>
              <a:rPr sz="1000" spc="1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n.º</a:t>
            </a:r>
            <a:r>
              <a:rPr sz="1000" spc="1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1”,</a:t>
            </a:r>
            <a:r>
              <a:rPr sz="1000" spc="1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H4,</a:t>
            </a:r>
            <a:r>
              <a:rPr sz="1000" spc="15" dirty="0">
                <a:latin typeface="Arial Unicode MS"/>
                <a:cs typeface="Arial Unicode MS"/>
              </a:rPr>
              <a:t> </a:t>
            </a:r>
            <a:r>
              <a:rPr sz="1000" spc="-10" dirty="0">
                <a:latin typeface="Arial Unicode MS"/>
                <a:cs typeface="Arial Unicode MS"/>
              </a:rPr>
              <a:t>X54,</a:t>
            </a:r>
            <a:r>
              <a:rPr sz="1000" spc="10" dirty="0">
                <a:latin typeface="Arial Unicode MS"/>
                <a:cs typeface="Arial Unicode MS"/>
              </a:rPr>
              <a:t> </a:t>
            </a:r>
            <a:r>
              <a:rPr sz="1000" spc="-25" dirty="0">
                <a:latin typeface="Arial Unicode MS"/>
                <a:cs typeface="Arial Unicode MS"/>
              </a:rPr>
              <a:t>Y8</a:t>
            </a:r>
            <a:endParaRPr sz="10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55000" y="4867655"/>
            <a:ext cx="1371600" cy="0"/>
          </a:xfrm>
          <a:custGeom>
            <a:avLst/>
            <a:gdLst/>
            <a:ahLst/>
            <a:cxnLst/>
            <a:rect l="l" t="t" r="r" b="b"/>
            <a:pathLst>
              <a:path w="1371600">
                <a:moveTo>
                  <a:pt x="1371600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80679" y="4959096"/>
            <a:ext cx="1645920" cy="0"/>
          </a:xfrm>
          <a:custGeom>
            <a:avLst/>
            <a:gdLst/>
            <a:ahLst/>
            <a:cxnLst/>
            <a:rect l="l" t="t" r="r" b="b"/>
            <a:pathLst>
              <a:path w="1645920">
                <a:moveTo>
                  <a:pt x="1645920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06361" y="5050535"/>
            <a:ext cx="1920239" cy="0"/>
          </a:xfrm>
          <a:custGeom>
            <a:avLst/>
            <a:gdLst/>
            <a:ahLst/>
            <a:cxnLst/>
            <a:rect l="l" t="t" r="r" b="b"/>
            <a:pathLst>
              <a:path w="1920239">
                <a:moveTo>
                  <a:pt x="1920239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255000" y="5324855"/>
            <a:ext cx="1371600" cy="0"/>
          </a:xfrm>
          <a:custGeom>
            <a:avLst/>
            <a:gdLst/>
            <a:ahLst/>
            <a:cxnLst/>
            <a:rect l="l" t="t" r="r" b="b"/>
            <a:pathLst>
              <a:path w="1371600">
                <a:moveTo>
                  <a:pt x="1371600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80679" y="5233415"/>
            <a:ext cx="1645920" cy="0"/>
          </a:xfrm>
          <a:custGeom>
            <a:avLst/>
            <a:gdLst/>
            <a:ahLst/>
            <a:cxnLst/>
            <a:rect l="l" t="t" r="r" b="b"/>
            <a:pathLst>
              <a:path w="1645920">
                <a:moveTo>
                  <a:pt x="1645920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06361" y="5141976"/>
            <a:ext cx="1920239" cy="0"/>
          </a:xfrm>
          <a:custGeom>
            <a:avLst/>
            <a:gdLst/>
            <a:ahLst/>
            <a:cxnLst/>
            <a:rect l="l" t="t" r="r" b="b"/>
            <a:pathLst>
              <a:path w="1920239">
                <a:moveTo>
                  <a:pt x="1920239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255000" y="3496055"/>
            <a:ext cx="0" cy="1371600"/>
          </a:xfrm>
          <a:custGeom>
            <a:avLst/>
            <a:gdLst/>
            <a:ahLst/>
            <a:cxnLst/>
            <a:rect l="l" t="t" r="r" b="b"/>
            <a:pathLst>
              <a:path h="1371600">
                <a:moveTo>
                  <a:pt x="0" y="137160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980679" y="4136135"/>
            <a:ext cx="0" cy="822960"/>
          </a:xfrm>
          <a:custGeom>
            <a:avLst/>
            <a:gdLst/>
            <a:ahLst/>
            <a:cxnLst/>
            <a:rect l="l" t="t" r="r" b="b"/>
            <a:pathLst>
              <a:path h="822960">
                <a:moveTo>
                  <a:pt x="0" y="82296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06360" y="4776215"/>
            <a:ext cx="0" cy="274320"/>
          </a:xfrm>
          <a:custGeom>
            <a:avLst/>
            <a:gdLst/>
            <a:ahLst/>
            <a:cxnLst/>
            <a:rect l="l" t="t" r="r" b="b"/>
            <a:pathLst>
              <a:path h="274320">
                <a:moveTo>
                  <a:pt x="0" y="27432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432039" y="4099559"/>
            <a:ext cx="554990" cy="76200"/>
          </a:xfrm>
          <a:custGeom>
            <a:avLst/>
            <a:gdLst/>
            <a:ahLst/>
            <a:cxnLst/>
            <a:rect l="l" t="t" r="r" b="b"/>
            <a:pathLst>
              <a:path w="554989" h="76200">
                <a:moveTo>
                  <a:pt x="76200" y="0"/>
                </a:moveTo>
                <a:lnTo>
                  <a:pt x="0" y="36575"/>
                </a:lnTo>
                <a:lnTo>
                  <a:pt x="76200" y="76200"/>
                </a:lnTo>
                <a:lnTo>
                  <a:pt x="76200" y="42672"/>
                </a:lnTo>
                <a:lnTo>
                  <a:pt x="64008" y="42672"/>
                </a:lnTo>
                <a:lnTo>
                  <a:pt x="57912" y="39624"/>
                </a:lnTo>
                <a:lnTo>
                  <a:pt x="57912" y="33527"/>
                </a:lnTo>
                <a:lnTo>
                  <a:pt x="76200" y="33527"/>
                </a:lnTo>
                <a:lnTo>
                  <a:pt x="76200" y="0"/>
                </a:lnTo>
                <a:close/>
              </a:path>
              <a:path w="554989" h="76200">
                <a:moveTo>
                  <a:pt x="76200" y="33527"/>
                </a:moveTo>
                <a:lnTo>
                  <a:pt x="57912" y="33527"/>
                </a:lnTo>
                <a:lnTo>
                  <a:pt x="57912" y="39624"/>
                </a:lnTo>
                <a:lnTo>
                  <a:pt x="64008" y="42672"/>
                </a:lnTo>
                <a:lnTo>
                  <a:pt x="76200" y="42672"/>
                </a:lnTo>
                <a:lnTo>
                  <a:pt x="76200" y="33527"/>
                </a:lnTo>
                <a:close/>
              </a:path>
              <a:path w="554989" h="76200">
                <a:moveTo>
                  <a:pt x="551688" y="33527"/>
                </a:moveTo>
                <a:lnTo>
                  <a:pt x="76200" y="33527"/>
                </a:lnTo>
                <a:lnTo>
                  <a:pt x="76200" y="42672"/>
                </a:lnTo>
                <a:lnTo>
                  <a:pt x="548640" y="42672"/>
                </a:lnTo>
                <a:lnTo>
                  <a:pt x="554736" y="36575"/>
                </a:lnTo>
                <a:lnTo>
                  <a:pt x="551688" y="335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432039" y="3459479"/>
            <a:ext cx="829310" cy="76200"/>
          </a:xfrm>
          <a:custGeom>
            <a:avLst/>
            <a:gdLst/>
            <a:ahLst/>
            <a:cxnLst/>
            <a:rect l="l" t="t" r="r" b="b"/>
            <a:pathLst>
              <a:path w="829310" h="76200">
                <a:moveTo>
                  <a:pt x="76200" y="0"/>
                </a:moveTo>
                <a:lnTo>
                  <a:pt x="0" y="36575"/>
                </a:lnTo>
                <a:lnTo>
                  <a:pt x="76200" y="76200"/>
                </a:lnTo>
                <a:lnTo>
                  <a:pt x="76200" y="42672"/>
                </a:lnTo>
                <a:lnTo>
                  <a:pt x="64008" y="42672"/>
                </a:lnTo>
                <a:lnTo>
                  <a:pt x="57912" y="39624"/>
                </a:lnTo>
                <a:lnTo>
                  <a:pt x="57912" y="33527"/>
                </a:lnTo>
                <a:lnTo>
                  <a:pt x="76200" y="33527"/>
                </a:lnTo>
                <a:lnTo>
                  <a:pt x="76200" y="0"/>
                </a:lnTo>
                <a:close/>
              </a:path>
              <a:path w="829310" h="76200">
                <a:moveTo>
                  <a:pt x="76200" y="33527"/>
                </a:moveTo>
                <a:lnTo>
                  <a:pt x="57912" y="33527"/>
                </a:lnTo>
                <a:lnTo>
                  <a:pt x="57912" y="39624"/>
                </a:lnTo>
                <a:lnTo>
                  <a:pt x="64008" y="42672"/>
                </a:lnTo>
                <a:lnTo>
                  <a:pt x="76200" y="42672"/>
                </a:lnTo>
                <a:lnTo>
                  <a:pt x="76200" y="33527"/>
                </a:lnTo>
                <a:close/>
              </a:path>
              <a:path w="829310" h="76200">
                <a:moveTo>
                  <a:pt x="826008" y="33527"/>
                </a:moveTo>
                <a:lnTo>
                  <a:pt x="76200" y="33527"/>
                </a:lnTo>
                <a:lnTo>
                  <a:pt x="76200" y="42672"/>
                </a:lnTo>
                <a:lnTo>
                  <a:pt x="822960" y="42672"/>
                </a:lnTo>
                <a:lnTo>
                  <a:pt x="829056" y="36575"/>
                </a:lnTo>
                <a:lnTo>
                  <a:pt x="826008" y="335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432039" y="4739640"/>
            <a:ext cx="280670" cy="76200"/>
          </a:xfrm>
          <a:custGeom>
            <a:avLst/>
            <a:gdLst/>
            <a:ahLst/>
            <a:cxnLst/>
            <a:rect l="l" t="t" r="r" b="b"/>
            <a:pathLst>
              <a:path w="280669" h="76200">
                <a:moveTo>
                  <a:pt x="76200" y="0"/>
                </a:moveTo>
                <a:lnTo>
                  <a:pt x="0" y="36575"/>
                </a:lnTo>
                <a:lnTo>
                  <a:pt x="76200" y="76200"/>
                </a:lnTo>
                <a:lnTo>
                  <a:pt x="76200" y="42672"/>
                </a:lnTo>
                <a:lnTo>
                  <a:pt x="64008" y="42672"/>
                </a:lnTo>
                <a:lnTo>
                  <a:pt x="57912" y="39624"/>
                </a:lnTo>
                <a:lnTo>
                  <a:pt x="57912" y="33527"/>
                </a:lnTo>
                <a:lnTo>
                  <a:pt x="76200" y="33527"/>
                </a:lnTo>
                <a:lnTo>
                  <a:pt x="76200" y="0"/>
                </a:lnTo>
                <a:close/>
              </a:path>
              <a:path w="280669" h="76200">
                <a:moveTo>
                  <a:pt x="76200" y="33527"/>
                </a:moveTo>
                <a:lnTo>
                  <a:pt x="57912" y="33527"/>
                </a:lnTo>
                <a:lnTo>
                  <a:pt x="57912" y="39624"/>
                </a:lnTo>
                <a:lnTo>
                  <a:pt x="64008" y="42672"/>
                </a:lnTo>
                <a:lnTo>
                  <a:pt x="76200" y="42672"/>
                </a:lnTo>
                <a:lnTo>
                  <a:pt x="76200" y="33527"/>
                </a:lnTo>
                <a:close/>
              </a:path>
              <a:path w="280669" h="76200">
                <a:moveTo>
                  <a:pt x="277368" y="33527"/>
                </a:moveTo>
                <a:lnTo>
                  <a:pt x="76200" y="33527"/>
                </a:lnTo>
                <a:lnTo>
                  <a:pt x="76200" y="42672"/>
                </a:lnTo>
                <a:lnTo>
                  <a:pt x="274320" y="42672"/>
                </a:lnTo>
                <a:lnTo>
                  <a:pt x="280416" y="36575"/>
                </a:lnTo>
                <a:lnTo>
                  <a:pt x="277368" y="335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060439" y="6803135"/>
            <a:ext cx="1371600" cy="640080"/>
          </a:xfrm>
          <a:custGeom>
            <a:avLst/>
            <a:gdLst/>
            <a:ahLst/>
            <a:cxnLst/>
            <a:rect l="l" t="t" r="r" b="b"/>
            <a:pathLst>
              <a:path w="1371600" h="640079">
                <a:moveTo>
                  <a:pt x="0" y="0"/>
                </a:moveTo>
                <a:lnTo>
                  <a:pt x="0" y="640079"/>
                </a:lnTo>
                <a:lnTo>
                  <a:pt x="1371599" y="640079"/>
                </a:lnTo>
                <a:lnTo>
                  <a:pt x="1371599" y="0"/>
                </a:ln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706360" y="5141976"/>
            <a:ext cx="0" cy="563880"/>
          </a:xfrm>
          <a:custGeom>
            <a:avLst/>
            <a:gdLst/>
            <a:ahLst/>
            <a:cxnLst/>
            <a:rect l="l" t="t" r="r" b="b"/>
            <a:pathLst>
              <a:path h="563879">
                <a:moveTo>
                  <a:pt x="0" y="0"/>
                </a:moveTo>
                <a:lnTo>
                  <a:pt x="0" y="563879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980679" y="5233415"/>
            <a:ext cx="0" cy="1112520"/>
          </a:xfrm>
          <a:custGeom>
            <a:avLst/>
            <a:gdLst/>
            <a:ahLst/>
            <a:cxnLst/>
            <a:rect l="l" t="t" r="r" b="b"/>
            <a:pathLst>
              <a:path h="1112520">
                <a:moveTo>
                  <a:pt x="0" y="0"/>
                </a:moveTo>
                <a:lnTo>
                  <a:pt x="0" y="111252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7432039" y="5324856"/>
            <a:ext cx="829310" cy="1792605"/>
            <a:chOff x="2377439" y="5324855"/>
            <a:chExt cx="829310" cy="1792605"/>
          </a:xfrm>
        </p:grpSpPr>
        <p:sp>
          <p:nvSpPr>
            <p:cNvPr id="18" name="object 18"/>
            <p:cNvSpPr/>
            <p:nvPr/>
          </p:nvSpPr>
          <p:spPr>
            <a:xfrm>
              <a:off x="3200400" y="5324855"/>
              <a:ext cx="0" cy="1752600"/>
            </a:xfrm>
            <a:custGeom>
              <a:avLst/>
              <a:gdLst/>
              <a:ahLst/>
              <a:cxnLst/>
              <a:rect l="l" t="t" r="r" b="b"/>
              <a:pathLst>
                <a:path h="1752600">
                  <a:moveTo>
                    <a:pt x="0" y="0"/>
                  </a:moveTo>
                  <a:lnTo>
                    <a:pt x="0" y="17526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377440" y="5669279"/>
              <a:ext cx="829310" cy="1447800"/>
            </a:xfrm>
            <a:custGeom>
              <a:avLst/>
              <a:gdLst/>
              <a:ahLst/>
              <a:cxnLst/>
              <a:rect l="l" t="t" r="r" b="b"/>
              <a:pathLst>
                <a:path w="829310" h="1447800">
                  <a:moveTo>
                    <a:pt x="280416" y="36576"/>
                  </a:moveTo>
                  <a:lnTo>
                    <a:pt x="277368" y="33528"/>
                  </a:lnTo>
                  <a:lnTo>
                    <a:pt x="76200" y="33528"/>
                  </a:lnTo>
                  <a:lnTo>
                    <a:pt x="76200" y="0"/>
                  </a:lnTo>
                  <a:lnTo>
                    <a:pt x="0" y="36576"/>
                  </a:lnTo>
                  <a:lnTo>
                    <a:pt x="76200" y="76200"/>
                  </a:lnTo>
                  <a:lnTo>
                    <a:pt x="76200" y="42672"/>
                  </a:lnTo>
                  <a:lnTo>
                    <a:pt x="274320" y="42672"/>
                  </a:lnTo>
                  <a:lnTo>
                    <a:pt x="280416" y="36576"/>
                  </a:lnTo>
                  <a:close/>
                </a:path>
                <a:path w="829310" h="1447800">
                  <a:moveTo>
                    <a:pt x="554736" y="676656"/>
                  </a:moveTo>
                  <a:lnTo>
                    <a:pt x="551688" y="673608"/>
                  </a:lnTo>
                  <a:lnTo>
                    <a:pt x="76200" y="673608"/>
                  </a:lnTo>
                  <a:lnTo>
                    <a:pt x="76200" y="640080"/>
                  </a:lnTo>
                  <a:lnTo>
                    <a:pt x="0" y="676656"/>
                  </a:lnTo>
                  <a:lnTo>
                    <a:pt x="76200" y="716280"/>
                  </a:lnTo>
                  <a:lnTo>
                    <a:pt x="76200" y="682752"/>
                  </a:lnTo>
                  <a:lnTo>
                    <a:pt x="548640" y="682752"/>
                  </a:lnTo>
                  <a:lnTo>
                    <a:pt x="554736" y="676656"/>
                  </a:lnTo>
                  <a:close/>
                </a:path>
                <a:path w="829310" h="1447800">
                  <a:moveTo>
                    <a:pt x="829056" y="1408176"/>
                  </a:moveTo>
                  <a:lnTo>
                    <a:pt x="826008" y="1405128"/>
                  </a:lnTo>
                  <a:lnTo>
                    <a:pt x="76200" y="1405128"/>
                  </a:lnTo>
                  <a:lnTo>
                    <a:pt x="76200" y="1371600"/>
                  </a:lnTo>
                  <a:lnTo>
                    <a:pt x="0" y="1408176"/>
                  </a:lnTo>
                  <a:lnTo>
                    <a:pt x="76200" y="1447800"/>
                  </a:lnTo>
                  <a:lnTo>
                    <a:pt x="76200" y="1414272"/>
                  </a:lnTo>
                  <a:lnTo>
                    <a:pt x="822960" y="1414272"/>
                  </a:lnTo>
                  <a:lnTo>
                    <a:pt x="829056" y="14081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9708896" y="3008376"/>
            <a:ext cx="265430" cy="12700"/>
          </a:xfrm>
          <a:custGeom>
            <a:avLst/>
            <a:gdLst/>
            <a:ahLst/>
            <a:cxnLst/>
            <a:rect l="l" t="t" r="r" b="b"/>
            <a:pathLst>
              <a:path w="265429" h="12700">
                <a:moveTo>
                  <a:pt x="0" y="12192"/>
                </a:moveTo>
                <a:lnTo>
                  <a:pt x="265175" y="12192"/>
                </a:lnTo>
                <a:lnTo>
                  <a:pt x="265175" y="0"/>
                </a:lnTo>
                <a:lnTo>
                  <a:pt x="0" y="0"/>
                </a:lnTo>
                <a:lnTo>
                  <a:pt x="0" y="121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394441" y="3008376"/>
            <a:ext cx="307975" cy="12700"/>
          </a:xfrm>
          <a:custGeom>
            <a:avLst/>
            <a:gdLst/>
            <a:ahLst/>
            <a:cxnLst/>
            <a:rect l="l" t="t" r="r" b="b"/>
            <a:pathLst>
              <a:path w="307975" h="12700">
                <a:moveTo>
                  <a:pt x="0" y="12192"/>
                </a:moveTo>
                <a:lnTo>
                  <a:pt x="307848" y="12192"/>
                </a:lnTo>
                <a:lnTo>
                  <a:pt x="307848" y="0"/>
                </a:lnTo>
                <a:lnTo>
                  <a:pt x="0" y="0"/>
                </a:lnTo>
                <a:lnTo>
                  <a:pt x="0" y="121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9716516" y="1391411"/>
            <a:ext cx="2014855" cy="289560"/>
            <a:chOff x="4661915" y="1391411"/>
            <a:chExt cx="2014855" cy="289560"/>
          </a:xfrm>
        </p:grpSpPr>
        <p:sp>
          <p:nvSpPr>
            <p:cNvPr id="23" name="object 23"/>
            <p:cNvSpPr/>
            <p:nvPr/>
          </p:nvSpPr>
          <p:spPr>
            <a:xfrm>
              <a:off x="4663439" y="1392935"/>
              <a:ext cx="2009139" cy="283845"/>
            </a:xfrm>
            <a:custGeom>
              <a:avLst/>
              <a:gdLst/>
              <a:ahLst/>
              <a:cxnLst/>
              <a:rect l="l" t="t" r="r" b="b"/>
              <a:pathLst>
                <a:path w="2009140" h="283844">
                  <a:moveTo>
                    <a:pt x="2008632" y="0"/>
                  </a:moveTo>
                  <a:lnTo>
                    <a:pt x="0" y="0"/>
                  </a:lnTo>
                  <a:lnTo>
                    <a:pt x="0" y="283464"/>
                  </a:lnTo>
                  <a:lnTo>
                    <a:pt x="2008632" y="283464"/>
                  </a:lnTo>
                  <a:lnTo>
                    <a:pt x="2008632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663439" y="1392935"/>
              <a:ext cx="2011680" cy="287020"/>
            </a:xfrm>
            <a:custGeom>
              <a:avLst/>
              <a:gdLst/>
              <a:ahLst/>
              <a:cxnLst/>
              <a:rect l="l" t="t" r="r" b="b"/>
              <a:pathLst>
                <a:path w="2011679" h="287019">
                  <a:moveTo>
                    <a:pt x="0" y="0"/>
                  </a:moveTo>
                  <a:lnTo>
                    <a:pt x="0" y="286512"/>
                  </a:lnTo>
                  <a:lnTo>
                    <a:pt x="2011680" y="286512"/>
                  </a:lnTo>
                  <a:lnTo>
                    <a:pt x="2011680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745736" y="1414271"/>
              <a:ext cx="1850389" cy="250190"/>
            </a:xfrm>
            <a:custGeom>
              <a:avLst/>
              <a:gdLst/>
              <a:ahLst/>
              <a:cxnLst/>
              <a:rect l="l" t="t" r="r" b="b"/>
              <a:pathLst>
                <a:path w="1850390" h="250189">
                  <a:moveTo>
                    <a:pt x="188976" y="131064"/>
                  </a:moveTo>
                  <a:lnTo>
                    <a:pt x="0" y="131064"/>
                  </a:lnTo>
                  <a:lnTo>
                    <a:pt x="0" y="249936"/>
                  </a:lnTo>
                  <a:lnTo>
                    <a:pt x="188976" y="249936"/>
                  </a:lnTo>
                  <a:lnTo>
                    <a:pt x="188976" y="131064"/>
                  </a:lnTo>
                  <a:close/>
                </a:path>
                <a:path w="1850390" h="250189">
                  <a:moveTo>
                    <a:pt x="737616" y="0"/>
                  </a:moveTo>
                  <a:lnTo>
                    <a:pt x="131064" y="0"/>
                  </a:lnTo>
                  <a:lnTo>
                    <a:pt x="131064" y="88392"/>
                  </a:lnTo>
                  <a:lnTo>
                    <a:pt x="737616" y="88392"/>
                  </a:lnTo>
                  <a:lnTo>
                    <a:pt x="737616" y="0"/>
                  </a:lnTo>
                  <a:close/>
                </a:path>
                <a:path w="1850390" h="250189">
                  <a:moveTo>
                    <a:pt x="1438656" y="36576"/>
                  </a:moveTo>
                  <a:lnTo>
                    <a:pt x="1203960" y="36576"/>
                  </a:lnTo>
                  <a:lnTo>
                    <a:pt x="1203960" y="48768"/>
                  </a:lnTo>
                  <a:lnTo>
                    <a:pt x="1438656" y="48768"/>
                  </a:lnTo>
                  <a:lnTo>
                    <a:pt x="1438656" y="36576"/>
                  </a:lnTo>
                  <a:close/>
                </a:path>
                <a:path w="1850390" h="250189">
                  <a:moveTo>
                    <a:pt x="1850136" y="70104"/>
                  </a:moveTo>
                  <a:lnTo>
                    <a:pt x="1652016" y="70104"/>
                  </a:lnTo>
                  <a:lnTo>
                    <a:pt x="1563624" y="70104"/>
                  </a:lnTo>
                  <a:lnTo>
                    <a:pt x="1563624" y="82296"/>
                  </a:lnTo>
                  <a:lnTo>
                    <a:pt x="1563624" y="161544"/>
                  </a:lnTo>
                  <a:lnTo>
                    <a:pt x="1563624" y="173736"/>
                  </a:lnTo>
                  <a:lnTo>
                    <a:pt x="1652016" y="173736"/>
                  </a:lnTo>
                  <a:lnTo>
                    <a:pt x="1792211" y="173736"/>
                  </a:lnTo>
                  <a:lnTo>
                    <a:pt x="1792211" y="161544"/>
                  </a:lnTo>
                  <a:lnTo>
                    <a:pt x="1652016" y="161544"/>
                  </a:lnTo>
                  <a:lnTo>
                    <a:pt x="1652016" y="82296"/>
                  </a:lnTo>
                  <a:lnTo>
                    <a:pt x="1850136" y="82296"/>
                  </a:lnTo>
                  <a:lnTo>
                    <a:pt x="1850136" y="70104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9716515" y="4844796"/>
            <a:ext cx="2042160" cy="182880"/>
            <a:chOff x="4661915" y="4844796"/>
            <a:chExt cx="2042160" cy="182880"/>
          </a:xfrm>
        </p:grpSpPr>
        <p:sp>
          <p:nvSpPr>
            <p:cNvPr id="27" name="object 27"/>
            <p:cNvSpPr/>
            <p:nvPr/>
          </p:nvSpPr>
          <p:spPr>
            <a:xfrm>
              <a:off x="4663439" y="4846320"/>
              <a:ext cx="2036445" cy="177165"/>
            </a:xfrm>
            <a:custGeom>
              <a:avLst/>
              <a:gdLst/>
              <a:ahLst/>
              <a:cxnLst/>
              <a:rect l="l" t="t" r="r" b="b"/>
              <a:pathLst>
                <a:path w="2036445" h="177164">
                  <a:moveTo>
                    <a:pt x="2036064" y="0"/>
                  </a:moveTo>
                  <a:lnTo>
                    <a:pt x="0" y="0"/>
                  </a:lnTo>
                  <a:lnTo>
                    <a:pt x="0" y="176784"/>
                  </a:lnTo>
                  <a:lnTo>
                    <a:pt x="2036064" y="176784"/>
                  </a:lnTo>
                  <a:lnTo>
                    <a:pt x="2036064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663439" y="4846320"/>
              <a:ext cx="2039620" cy="180340"/>
            </a:xfrm>
            <a:custGeom>
              <a:avLst/>
              <a:gdLst/>
              <a:ahLst/>
              <a:cxnLst/>
              <a:rect l="l" t="t" r="r" b="b"/>
              <a:pathLst>
                <a:path w="2039620" h="180339">
                  <a:moveTo>
                    <a:pt x="0" y="0"/>
                  </a:moveTo>
                  <a:lnTo>
                    <a:pt x="0" y="179831"/>
                  </a:lnTo>
                  <a:lnTo>
                    <a:pt x="2039112" y="179831"/>
                  </a:lnTo>
                  <a:lnTo>
                    <a:pt x="2039112" y="0"/>
                  </a:lnTo>
                  <a:lnTo>
                    <a:pt x="0" y="0"/>
                  </a:lnTo>
                </a:path>
                <a:path w="2039620" h="180339">
                  <a:moveTo>
                    <a:pt x="45720" y="155447"/>
                  </a:moveTo>
                  <a:lnTo>
                    <a:pt x="1755648" y="155447"/>
                  </a:lnTo>
                  <a:lnTo>
                    <a:pt x="1755648" y="179831"/>
                  </a:lnTo>
                  <a:lnTo>
                    <a:pt x="1755648" y="0"/>
                  </a:lnTo>
                  <a:lnTo>
                    <a:pt x="1755648" y="21335"/>
                  </a:lnTo>
                  <a:lnTo>
                    <a:pt x="45720" y="21335"/>
                  </a:lnTo>
                  <a:lnTo>
                    <a:pt x="45720" y="0"/>
                  </a:lnTo>
                  <a:lnTo>
                    <a:pt x="45720" y="17983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586727" y="4849368"/>
              <a:ext cx="58419" cy="43180"/>
            </a:xfrm>
            <a:custGeom>
              <a:avLst/>
              <a:gdLst/>
              <a:ahLst/>
              <a:cxnLst/>
              <a:rect l="l" t="t" r="r" b="b"/>
              <a:pathLst>
                <a:path w="58420" h="43179">
                  <a:moveTo>
                    <a:pt x="0" y="0"/>
                  </a:moveTo>
                  <a:lnTo>
                    <a:pt x="0" y="42672"/>
                  </a:lnTo>
                  <a:lnTo>
                    <a:pt x="57912" y="42672"/>
                  </a:lnTo>
                  <a:lnTo>
                    <a:pt x="57912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425183" y="4907280"/>
              <a:ext cx="268605" cy="43180"/>
            </a:xfrm>
            <a:custGeom>
              <a:avLst/>
              <a:gdLst/>
              <a:ahLst/>
              <a:cxnLst/>
              <a:rect l="l" t="t" r="r" b="b"/>
              <a:pathLst>
                <a:path w="268604" h="43179">
                  <a:moveTo>
                    <a:pt x="0" y="42672"/>
                  </a:moveTo>
                  <a:lnTo>
                    <a:pt x="268223" y="42672"/>
                  </a:lnTo>
                </a:path>
                <a:path w="268604" h="43179">
                  <a:moveTo>
                    <a:pt x="0" y="21336"/>
                  </a:moveTo>
                  <a:lnTo>
                    <a:pt x="268223" y="21336"/>
                  </a:lnTo>
                </a:path>
                <a:path w="268604" h="43179">
                  <a:moveTo>
                    <a:pt x="0" y="0"/>
                  </a:moveTo>
                  <a:lnTo>
                    <a:pt x="268223" y="3048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9716515" y="5256276"/>
            <a:ext cx="2042160" cy="182880"/>
            <a:chOff x="4661915" y="5256276"/>
            <a:chExt cx="2042160" cy="182880"/>
          </a:xfrm>
        </p:grpSpPr>
        <p:sp>
          <p:nvSpPr>
            <p:cNvPr id="32" name="object 32"/>
            <p:cNvSpPr/>
            <p:nvPr/>
          </p:nvSpPr>
          <p:spPr>
            <a:xfrm>
              <a:off x="4663439" y="5257800"/>
              <a:ext cx="2036445" cy="177165"/>
            </a:xfrm>
            <a:custGeom>
              <a:avLst/>
              <a:gdLst/>
              <a:ahLst/>
              <a:cxnLst/>
              <a:rect l="l" t="t" r="r" b="b"/>
              <a:pathLst>
                <a:path w="2036445" h="177164">
                  <a:moveTo>
                    <a:pt x="2036064" y="0"/>
                  </a:moveTo>
                  <a:lnTo>
                    <a:pt x="0" y="0"/>
                  </a:lnTo>
                  <a:lnTo>
                    <a:pt x="0" y="176784"/>
                  </a:lnTo>
                  <a:lnTo>
                    <a:pt x="2036064" y="176784"/>
                  </a:lnTo>
                  <a:lnTo>
                    <a:pt x="2036064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663439" y="5257800"/>
              <a:ext cx="2039620" cy="180340"/>
            </a:xfrm>
            <a:custGeom>
              <a:avLst/>
              <a:gdLst/>
              <a:ahLst/>
              <a:cxnLst/>
              <a:rect l="l" t="t" r="r" b="b"/>
              <a:pathLst>
                <a:path w="2039620" h="180339">
                  <a:moveTo>
                    <a:pt x="0" y="0"/>
                  </a:moveTo>
                  <a:lnTo>
                    <a:pt x="0" y="179832"/>
                  </a:lnTo>
                  <a:lnTo>
                    <a:pt x="2039112" y="179832"/>
                  </a:lnTo>
                  <a:lnTo>
                    <a:pt x="2039112" y="0"/>
                  </a:lnTo>
                  <a:lnTo>
                    <a:pt x="0" y="0"/>
                  </a:lnTo>
                </a:path>
                <a:path w="2039620" h="180339">
                  <a:moveTo>
                    <a:pt x="45720" y="158496"/>
                  </a:moveTo>
                  <a:lnTo>
                    <a:pt x="1755648" y="158496"/>
                  </a:lnTo>
                  <a:lnTo>
                    <a:pt x="1755648" y="179832"/>
                  </a:lnTo>
                  <a:lnTo>
                    <a:pt x="1755648" y="0"/>
                  </a:lnTo>
                  <a:lnTo>
                    <a:pt x="1755648" y="21336"/>
                  </a:lnTo>
                  <a:lnTo>
                    <a:pt x="45720" y="21336"/>
                  </a:lnTo>
                  <a:lnTo>
                    <a:pt x="45720" y="0"/>
                  </a:lnTo>
                  <a:lnTo>
                    <a:pt x="45720" y="1798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586727" y="5260848"/>
              <a:ext cx="58419" cy="43180"/>
            </a:xfrm>
            <a:custGeom>
              <a:avLst/>
              <a:gdLst/>
              <a:ahLst/>
              <a:cxnLst/>
              <a:rect l="l" t="t" r="r" b="b"/>
              <a:pathLst>
                <a:path w="58420" h="43179">
                  <a:moveTo>
                    <a:pt x="0" y="0"/>
                  </a:moveTo>
                  <a:lnTo>
                    <a:pt x="0" y="42672"/>
                  </a:lnTo>
                  <a:lnTo>
                    <a:pt x="57912" y="42672"/>
                  </a:lnTo>
                  <a:lnTo>
                    <a:pt x="57912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425183" y="5321808"/>
              <a:ext cx="268605" cy="40005"/>
            </a:xfrm>
            <a:custGeom>
              <a:avLst/>
              <a:gdLst/>
              <a:ahLst/>
              <a:cxnLst/>
              <a:rect l="l" t="t" r="r" b="b"/>
              <a:pathLst>
                <a:path w="268604" h="40004">
                  <a:moveTo>
                    <a:pt x="0" y="39624"/>
                  </a:moveTo>
                  <a:lnTo>
                    <a:pt x="268223" y="39624"/>
                  </a:lnTo>
                </a:path>
                <a:path w="268604" h="40004">
                  <a:moveTo>
                    <a:pt x="0" y="18287"/>
                  </a:moveTo>
                  <a:lnTo>
                    <a:pt x="268223" y="21336"/>
                  </a:lnTo>
                </a:path>
                <a:path w="268604" h="40004">
                  <a:moveTo>
                    <a:pt x="0" y="0"/>
                  </a:moveTo>
                  <a:lnTo>
                    <a:pt x="268223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9737853" y="7658101"/>
            <a:ext cx="1945005" cy="688975"/>
            <a:chOff x="4683252" y="7658100"/>
            <a:chExt cx="1945005" cy="688975"/>
          </a:xfrm>
        </p:grpSpPr>
        <p:sp>
          <p:nvSpPr>
            <p:cNvPr id="37" name="object 37"/>
            <p:cNvSpPr/>
            <p:nvPr/>
          </p:nvSpPr>
          <p:spPr>
            <a:xfrm>
              <a:off x="4797552" y="7665720"/>
              <a:ext cx="1716405" cy="676910"/>
            </a:xfrm>
            <a:custGeom>
              <a:avLst/>
              <a:gdLst/>
              <a:ahLst/>
              <a:cxnLst/>
              <a:rect l="l" t="t" r="r" b="b"/>
              <a:pathLst>
                <a:path w="1716404" h="676909">
                  <a:moveTo>
                    <a:pt x="0" y="676655"/>
                  </a:moveTo>
                  <a:lnTo>
                    <a:pt x="1716024" y="676655"/>
                  </a:lnTo>
                  <a:lnTo>
                    <a:pt x="1716024" y="0"/>
                  </a:lnTo>
                  <a:lnTo>
                    <a:pt x="0" y="0"/>
                  </a:lnTo>
                  <a:lnTo>
                    <a:pt x="0" y="676655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693920" y="7665720"/>
              <a:ext cx="1932939" cy="680085"/>
            </a:xfrm>
            <a:custGeom>
              <a:avLst/>
              <a:gdLst/>
              <a:ahLst/>
              <a:cxnLst/>
              <a:rect l="l" t="t" r="r" b="b"/>
              <a:pathLst>
                <a:path w="1932940" h="680084">
                  <a:moveTo>
                    <a:pt x="0" y="0"/>
                  </a:moveTo>
                  <a:lnTo>
                    <a:pt x="0" y="679703"/>
                  </a:lnTo>
                  <a:lnTo>
                    <a:pt x="1932431" y="679703"/>
                  </a:lnTo>
                  <a:lnTo>
                    <a:pt x="1932431" y="0"/>
                  </a:lnTo>
                  <a:lnTo>
                    <a:pt x="0" y="0"/>
                  </a:lnTo>
                </a:path>
                <a:path w="1932940" h="680084">
                  <a:moveTo>
                    <a:pt x="1219200" y="679703"/>
                  </a:moveTo>
                  <a:lnTo>
                    <a:pt x="1222247" y="0"/>
                  </a:lnTo>
                </a:path>
                <a:path w="1932940" h="680084">
                  <a:moveTo>
                    <a:pt x="713231" y="0"/>
                  </a:moveTo>
                  <a:lnTo>
                    <a:pt x="713231" y="67970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684776" y="7659623"/>
              <a:ext cx="1941830" cy="685800"/>
            </a:xfrm>
            <a:custGeom>
              <a:avLst/>
              <a:gdLst/>
              <a:ahLst/>
              <a:cxnLst/>
              <a:rect l="l" t="t" r="r" b="b"/>
              <a:pathLst>
                <a:path w="1941829" h="685800">
                  <a:moveTo>
                    <a:pt x="112776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112776" y="685800"/>
                  </a:lnTo>
                  <a:lnTo>
                    <a:pt x="112776" y="0"/>
                  </a:lnTo>
                  <a:close/>
                </a:path>
                <a:path w="1941829" h="685800">
                  <a:moveTo>
                    <a:pt x="1941576" y="0"/>
                  </a:moveTo>
                  <a:lnTo>
                    <a:pt x="1828800" y="0"/>
                  </a:lnTo>
                  <a:lnTo>
                    <a:pt x="1828800" y="685800"/>
                  </a:lnTo>
                  <a:lnTo>
                    <a:pt x="1941576" y="685800"/>
                  </a:lnTo>
                  <a:lnTo>
                    <a:pt x="194157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684776" y="7659623"/>
              <a:ext cx="1941830" cy="685800"/>
            </a:xfrm>
            <a:custGeom>
              <a:avLst/>
              <a:gdLst/>
              <a:ahLst/>
              <a:cxnLst/>
              <a:rect l="l" t="t" r="r" b="b"/>
              <a:pathLst>
                <a:path w="1941829" h="685800">
                  <a:moveTo>
                    <a:pt x="0" y="685800"/>
                  </a:moveTo>
                  <a:lnTo>
                    <a:pt x="112775" y="685800"/>
                  </a:lnTo>
                  <a:lnTo>
                    <a:pt x="112775" y="0"/>
                  </a:lnTo>
                  <a:lnTo>
                    <a:pt x="0" y="0"/>
                  </a:lnTo>
                  <a:lnTo>
                    <a:pt x="0" y="685800"/>
                  </a:lnTo>
                </a:path>
                <a:path w="1941829" h="685800">
                  <a:moveTo>
                    <a:pt x="1828800" y="685800"/>
                  </a:moveTo>
                  <a:lnTo>
                    <a:pt x="1941576" y="685800"/>
                  </a:lnTo>
                  <a:lnTo>
                    <a:pt x="1941576" y="0"/>
                  </a:lnTo>
                  <a:lnTo>
                    <a:pt x="1828800" y="0"/>
                  </a:lnTo>
                  <a:lnTo>
                    <a:pt x="1828800" y="6858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428488" y="7726680"/>
              <a:ext cx="445134" cy="155575"/>
            </a:xfrm>
            <a:custGeom>
              <a:avLst/>
              <a:gdLst/>
              <a:ahLst/>
              <a:cxnLst/>
              <a:rect l="l" t="t" r="r" b="b"/>
              <a:pathLst>
                <a:path w="445135" h="155575">
                  <a:moveTo>
                    <a:pt x="0" y="0"/>
                  </a:moveTo>
                  <a:lnTo>
                    <a:pt x="0" y="155448"/>
                  </a:lnTo>
                </a:path>
                <a:path w="445135" h="155575">
                  <a:moveTo>
                    <a:pt x="54863" y="57912"/>
                  </a:moveTo>
                  <a:lnTo>
                    <a:pt x="54863" y="97536"/>
                  </a:lnTo>
                </a:path>
                <a:path w="445135" h="155575">
                  <a:moveTo>
                    <a:pt x="109727" y="57912"/>
                  </a:moveTo>
                  <a:lnTo>
                    <a:pt x="109727" y="97536"/>
                  </a:lnTo>
                </a:path>
                <a:path w="445135" h="155575">
                  <a:moveTo>
                    <a:pt x="332232" y="57912"/>
                  </a:moveTo>
                  <a:lnTo>
                    <a:pt x="332232" y="97536"/>
                  </a:lnTo>
                </a:path>
                <a:path w="445135" h="155575">
                  <a:moveTo>
                    <a:pt x="387096" y="57912"/>
                  </a:moveTo>
                  <a:lnTo>
                    <a:pt x="387096" y="97536"/>
                  </a:lnTo>
                </a:path>
                <a:path w="445135" h="155575">
                  <a:moveTo>
                    <a:pt x="441960" y="0"/>
                  </a:moveTo>
                  <a:lnTo>
                    <a:pt x="445008" y="155448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03748" y="7731252"/>
              <a:ext cx="82296" cy="158496"/>
            </a:xfrm>
            <a:prstGeom prst="rect">
              <a:avLst/>
            </a:prstGeom>
          </p:spPr>
        </p:pic>
      </p:grpSp>
      <p:grpSp>
        <p:nvGrpSpPr>
          <p:cNvPr id="43" name="object 43"/>
          <p:cNvGrpSpPr/>
          <p:nvPr/>
        </p:nvGrpSpPr>
        <p:grpSpPr>
          <a:xfrm>
            <a:off x="9737852" y="3570732"/>
            <a:ext cx="1948180" cy="287020"/>
            <a:chOff x="4683252" y="3570732"/>
            <a:chExt cx="1948180" cy="287020"/>
          </a:xfrm>
        </p:grpSpPr>
        <p:sp>
          <p:nvSpPr>
            <p:cNvPr id="44" name="object 44"/>
            <p:cNvSpPr/>
            <p:nvPr/>
          </p:nvSpPr>
          <p:spPr>
            <a:xfrm>
              <a:off x="4684776" y="3572256"/>
              <a:ext cx="1941830" cy="280670"/>
            </a:xfrm>
            <a:custGeom>
              <a:avLst/>
              <a:gdLst/>
              <a:ahLst/>
              <a:cxnLst/>
              <a:rect l="l" t="t" r="r" b="b"/>
              <a:pathLst>
                <a:path w="1941829" h="280670">
                  <a:moveTo>
                    <a:pt x="1941576" y="0"/>
                  </a:moveTo>
                  <a:lnTo>
                    <a:pt x="0" y="0"/>
                  </a:lnTo>
                  <a:lnTo>
                    <a:pt x="0" y="280415"/>
                  </a:lnTo>
                  <a:lnTo>
                    <a:pt x="1941576" y="280415"/>
                  </a:lnTo>
                  <a:lnTo>
                    <a:pt x="1941576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684776" y="3572256"/>
              <a:ext cx="1945005" cy="283845"/>
            </a:xfrm>
            <a:custGeom>
              <a:avLst/>
              <a:gdLst/>
              <a:ahLst/>
              <a:cxnLst/>
              <a:rect l="l" t="t" r="r" b="b"/>
              <a:pathLst>
                <a:path w="1945004" h="283845">
                  <a:moveTo>
                    <a:pt x="0" y="0"/>
                  </a:moveTo>
                  <a:lnTo>
                    <a:pt x="0" y="283464"/>
                  </a:lnTo>
                  <a:lnTo>
                    <a:pt x="1944624" y="283464"/>
                  </a:lnTo>
                  <a:lnTo>
                    <a:pt x="1944624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767072" y="3590543"/>
              <a:ext cx="1780539" cy="149860"/>
            </a:xfrm>
            <a:custGeom>
              <a:avLst/>
              <a:gdLst/>
              <a:ahLst/>
              <a:cxnLst/>
              <a:rect l="l" t="t" r="r" b="b"/>
              <a:pathLst>
                <a:path w="1780540" h="149860">
                  <a:moveTo>
                    <a:pt x="48768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48768" y="12192"/>
                  </a:lnTo>
                  <a:lnTo>
                    <a:pt x="48768" y="0"/>
                  </a:lnTo>
                  <a:close/>
                </a:path>
                <a:path w="1780540" h="149860">
                  <a:moveTo>
                    <a:pt x="207264" y="134124"/>
                  </a:moveTo>
                  <a:lnTo>
                    <a:pt x="0" y="134124"/>
                  </a:lnTo>
                  <a:lnTo>
                    <a:pt x="0" y="146304"/>
                  </a:lnTo>
                  <a:lnTo>
                    <a:pt x="207264" y="146304"/>
                  </a:lnTo>
                  <a:lnTo>
                    <a:pt x="207264" y="134124"/>
                  </a:lnTo>
                  <a:close/>
                </a:path>
                <a:path w="1780540" h="149860">
                  <a:moveTo>
                    <a:pt x="417576" y="0"/>
                  </a:moveTo>
                  <a:lnTo>
                    <a:pt x="131064" y="0"/>
                  </a:lnTo>
                  <a:lnTo>
                    <a:pt x="131064" y="12192"/>
                  </a:lnTo>
                  <a:lnTo>
                    <a:pt x="417576" y="12192"/>
                  </a:lnTo>
                  <a:lnTo>
                    <a:pt x="417576" y="0"/>
                  </a:lnTo>
                  <a:close/>
                </a:path>
                <a:path w="1780540" h="149860">
                  <a:moveTo>
                    <a:pt x="783336" y="0"/>
                  </a:moveTo>
                  <a:lnTo>
                    <a:pt x="496824" y="0"/>
                  </a:lnTo>
                  <a:lnTo>
                    <a:pt x="496824" y="12192"/>
                  </a:lnTo>
                  <a:lnTo>
                    <a:pt x="783336" y="12192"/>
                  </a:lnTo>
                  <a:lnTo>
                    <a:pt x="783336" y="0"/>
                  </a:lnTo>
                  <a:close/>
                </a:path>
                <a:path w="1780540" h="149860">
                  <a:moveTo>
                    <a:pt x="838200" y="134124"/>
                  </a:moveTo>
                  <a:lnTo>
                    <a:pt x="313944" y="134124"/>
                  </a:lnTo>
                  <a:lnTo>
                    <a:pt x="313944" y="146304"/>
                  </a:lnTo>
                  <a:lnTo>
                    <a:pt x="838200" y="146304"/>
                  </a:lnTo>
                  <a:lnTo>
                    <a:pt x="838200" y="134124"/>
                  </a:lnTo>
                  <a:close/>
                </a:path>
                <a:path w="1780540" h="149860">
                  <a:moveTo>
                    <a:pt x="1149096" y="134124"/>
                  </a:moveTo>
                  <a:lnTo>
                    <a:pt x="944880" y="134124"/>
                  </a:lnTo>
                  <a:lnTo>
                    <a:pt x="944880" y="146304"/>
                  </a:lnTo>
                  <a:lnTo>
                    <a:pt x="1149096" y="146304"/>
                  </a:lnTo>
                  <a:lnTo>
                    <a:pt x="1149096" y="134124"/>
                  </a:lnTo>
                  <a:close/>
                </a:path>
                <a:path w="1780540" h="149860">
                  <a:moveTo>
                    <a:pt x="1149096" y="109728"/>
                  </a:moveTo>
                  <a:lnTo>
                    <a:pt x="0" y="109728"/>
                  </a:lnTo>
                  <a:lnTo>
                    <a:pt x="0" y="121920"/>
                  </a:lnTo>
                  <a:lnTo>
                    <a:pt x="1149096" y="121920"/>
                  </a:lnTo>
                  <a:lnTo>
                    <a:pt x="1149096" y="109728"/>
                  </a:lnTo>
                  <a:close/>
                </a:path>
                <a:path w="1780540" h="149860">
                  <a:moveTo>
                    <a:pt x="1149096" y="85344"/>
                  </a:moveTo>
                  <a:lnTo>
                    <a:pt x="0" y="85344"/>
                  </a:lnTo>
                  <a:lnTo>
                    <a:pt x="0" y="97536"/>
                  </a:lnTo>
                  <a:lnTo>
                    <a:pt x="1149096" y="97536"/>
                  </a:lnTo>
                  <a:lnTo>
                    <a:pt x="1149096" y="85344"/>
                  </a:lnTo>
                  <a:close/>
                </a:path>
                <a:path w="1780540" h="149860">
                  <a:moveTo>
                    <a:pt x="1149096" y="60972"/>
                  </a:moveTo>
                  <a:lnTo>
                    <a:pt x="0" y="60972"/>
                  </a:lnTo>
                  <a:lnTo>
                    <a:pt x="0" y="73152"/>
                  </a:lnTo>
                  <a:lnTo>
                    <a:pt x="1149096" y="73152"/>
                  </a:lnTo>
                  <a:lnTo>
                    <a:pt x="1149096" y="60972"/>
                  </a:lnTo>
                  <a:close/>
                </a:path>
                <a:path w="1780540" h="149860">
                  <a:moveTo>
                    <a:pt x="1149096" y="39636"/>
                  </a:moveTo>
                  <a:lnTo>
                    <a:pt x="0" y="39636"/>
                  </a:lnTo>
                  <a:lnTo>
                    <a:pt x="0" y="51816"/>
                  </a:lnTo>
                  <a:lnTo>
                    <a:pt x="1149096" y="51816"/>
                  </a:lnTo>
                  <a:lnTo>
                    <a:pt x="1149096" y="39636"/>
                  </a:lnTo>
                  <a:close/>
                </a:path>
                <a:path w="1780540" h="149860">
                  <a:moveTo>
                    <a:pt x="1149096" y="0"/>
                  </a:moveTo>
                  <a:lnTo>
                    <a:pt x="865632" y="0"/>
                  </a:lnTo>
                  <a:lnTo>
                    <a:pt x="865632" y="12192"/>
                  </a:lnTo>
                  <a:lnTo>
                    <a:pt x="1149096" y="12192"/>
                  </a:lnTo>
                  <a:lnTo>
                    <a:pt x="1149096" y="0"/>
                  </a:lnTo>
                  <a:close/>
                </a:path>
                <a:path w="1780540" h="149860">
                  <a:moveTo>
                    <a:pt x="1359408" y="109728"/>
                  </a:moveTo>
                  <a:lnTo>
                    <a:pt x="1283208" y="109728"/>
                  </a:lnTo>
                  <a:lnTo>
                    <a:pt x="1283208" y="121920"/>
                  </a:lnTo>
                  <a:lnTo>
                    <a:pt x="1359408" y="121920"/>
                  </a:lnTo>
                  <a:lnTo>
                    <a:pt x="1359408" y="109728"/>
                  </a:lnTo>
                  <a:close/>
                </a:path>
                <a:path w="1780540" h="149860">
                  <a:moveTo>
                    <a:pt x="1438656" y="134124"/>
                  </a:moveTo>
                  <a:lnTo>
                    <a:pt x="1207008" y="134124"/>
                  </a:lnTo>
                  <a:lnTo>
                    <a:pt x="1207008" y="146304"/>
                  </a:lnTo>
                  <a:lnTo>
                    <a:pt x="1438656" y="146304"/>
                  </a:lnTo>
                  <a:lnTo>
                    <a:pt x="1438656" y="134124"/>
                  </a:lnTo>
                  <a:close/>
                </a:path>
                <a:path w="1780540" h="149860">
                  <a:moveTo>
                    <a:pt x="1438656" y="60972"/>
                  </a:moveTo>
                  <a:lnTo>
                    <a:pt x="1207008" y="60972"/>
                  </a:lnTo>
                  <a:lnTo>
                    <a:pt x="1207008" y="73152"/>
                  </a:lnTo>
                  <a:lnTo>
                    <a:pt x="1438656" y="73152"/>
                  </a:lnTo>
                  <a:lnTo>
                    <a:pt x="1438656" y="60972"/>
                  </a:lnTo>
                  <a:close/>
                </a:path>
                <a:path w="1780540" h="149860">
                  <a:moveTo>
                    <a:pt x="1438656" y="39636"/>
                  </a:moveTo>
                  <a:lnTo>
                    <a:pt x="1207008" y="39636"/>
                  </a:lnTo>
                  <a:lnTo>
                    <a:pt x="1207008" y="51816"/>
                  </a:lnTo>
                  <a:lnTo>
                    <a:pt x="1438656" y="51816"/>
                  </a:lnTo>
                  <a:lnTo>
                    <a:pt x="1438656" y="39636"/>
                  </a:lnTo>
                  <a:close/>
                </a:path>
                <a:path w="1780540" h="149860">
                  <a:moveTo>
                    <a:pt x="1438656" y="0"/>
                  </a:moveTo>
                  <a:lnTo>
                    <a:pt x="1207008" y="0"/>
                  </a:lnTo>
                  <a:lnTo>
                    <a:pt x="1207008" y="12192"/>
                  </a:lnTo>
                  <a:lnTo>
                    <a:pt x="1438656" y="12192"/>
                  </a:lnTo>
                  <a:lnTo>
                    <a:pt x="1438656" y="0"/>
                  </a:lnTo>
                  <a:close/>
                </a:path>
                <a:path w="1780540" h="149860">
                  <a:moveTo>
                    <a:pt x="1722120" y="134124"/>
                  </a:moveTo>
                  <a:lnTo>
                    <a:pt x="1493520" y="134124"/>
                  </a:lnTo>
                  <a:lnTo>
                    <a:pt x="1493520" y="146304"/>
                  </a:lnTo>
                  <a:lnTo>
                    <a:pt x="1722120" y="146304"/>
                  </a:lnTo>
                  <a:lnTo>
                    <a:pt x="1722120" y="134124"/>
                  </a:lnTo>
                  <a:close/>
                </a:path>
                <a:path w="1780540" h="149860">
                  <a:moveTo>
                    <a:pt x="1722120" y="109728"/>
                  </a:moveTo>
                  <a:lnTo>
                    <a:pt x="1493520" y="109728"/>
                  </a:lnTo>
                  <a:lnTo>
                    <a:pt x="1493520" y="121920"/>
                  </a:lnTo>
                  <a:lnTo>
                    <a:pt x="1722120" y="121920"/>
                  </a:lnTo>
                  <a:lnTo>
                    <a:pt x="1722120" y="109728"/>
                  </a:lnTo>
                  <a:close/>
                </a:path>
                <a:path w="1780540" h="149860">
                  <a:moveTo>
                    <a:pt x="1722120" y="85344"/>
                  </a:moveTo>
                  <a:lnTo>
                    <a:pt x="1493520" y="85344"/>
                  </a:lnTo>
                  <a:lnTo>
                    <a:pt x="1493520" y="97536"/>
                  </a:lnTo>
                  <a:lnTo>
                    <a:pt x="1722120" y="97536"/>
                  </a:lnTo>
                  <a:lnTo>
                    <a:pt x="1722120" y="85344"/>
                  </a:lnTo>
                  <a:close/>
                </a:path>
                <a:path w="1780540" h="149860">
                  <a:moveTo>
                    <a:pt x="1722120" y="60972"/>
                  </a:moveTo>
                  <a:lnTo>
                    <a:pt x="1493520" y="60972"/>
                  </a:lnTo>
                  <a:lnTo>
                    <a:pt x="1493520" y="73152"/>
                  </a:lnTo>
                  <a:lnTo>
                    <a:pt x="1722120" y="73152"/>
                  </a:lnTo>
                  <a:lnTo>
                    <a:pt x="1722120" y="60972"/>
                  </a:lnTo>
                  <a:close/>
                </a:path>
                <a:path w="1780540" h="149860">
                  <a:moveTo>
                    <a:pt x="1767840" y="109728"/>
                  </a:moveTo>
                  <a:lnTo>
                    <a:pt x="1755648" y="109728"/>
                  </a:lnTo>
                  <a:lnTo>
                    <a:pt x="1755648" y="149352"/>
                  </a:lnTo>
                  <a:lnTo>
                    <a:pt x="1767840" y="149352"/>
                  </a:lnTo>
                  <a:lnTo>
                    <a:pt x="1767840" y="109728"/>
                  </a:lnTo>
                  <a:close/>
                </a:path>
                <a:path w="1780540" h="149860">
                  <a:moveTo>
                    <a:pt x="1767840" y="60960"/>
                  </a:moveTo>
                  <a:lnTo>
                    <a:pt x="1755648" y="60960"/>
                  </a:lnTo>
                  <a:lnTo>
                    <a:pt x="1755648" y="100584"/>
                  </a:lnTo>
                  <a:lnTo>
                    <a:pt x="1767840" y="100584"/>
                  </a:lnTo>
                  <a:lnTo>
                    <a:pt x="1767840" y="60960"/>
                  </a:lnTo>
                  <a:close/>
                </a:path>
                <a:path w="1780540" h="149860">
                  <a:moveTo>
                    <a:pt x="1780032" y="39636"/>
                  </a:moveTo>
                  <a:lnTo>
                    <a:pt x="1493520" y="39636"/>
                  </a:lnTo>
                  <a:lnTo>
                    <a:pt x="1493520" y="51816"/>
                  </a:lnTo>
                  <a:lnTo>
                    <a:pt x="1780032" y="51816"/>
                  </a:lnTo>
                  <a:lnTo>
                    <a:pt x="1780032" y="39636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9972548" y="2004060"/>
            <a:ext cx="1426845" cy="1064260"/>
            <a:chOff x="4917947" y="2004060"/>
            <a:chExt cx="1426845" cy="1064260"/>
          </a:xfrm>
        </p:grpSpPr>
        <p:sp>
          <p:nvSpPr>
            <p:cNvPr id="48" name="object 48"/>
            <p:cNvSpPr/>
            <p:nvPr/>
          </p:nvSpPr>
          <p:spPr>
            <a:xfrm>
              <a:off x="4919471" y="2005584"/>
              <a:ext cx="1420495" cy="1057910"/>
            </a:xfrm>
            <a:custGeom>
              <a:avLst/>
              <a:gdLst/>
              <a:ahLst/>
              <a:cxnLst/>
              <a:rect l="l" t="t" r="r" b="b"/>
              <a:pathLst>
                <a:path w="1420495" h="1057910">
                  <a:moveTo>
                    <a:pt x="1420368" y="0"/>
                  </a:moveTo>
                  <a:lnTo>
                    <a:pt x="0" y="0"/>
                  </a:lnTo>
                  <a:lnTo>
                    <a:pt x="0" y="1057655"/>
                  </a:lnTo>
                  <a:lnTo>
                    <a:pt x="1420368" y="1057655"/>
                  </a:lnTo>
                  <a:lnTo>
                    <a:pt x="1420368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919471" y="2005584"/>
              <a:ext cx="1423670" cy="1061085"/>
            </a:xfrm>
            <a:custGeom>
              <a:avLst/>
              <a:gdLst/>
              <a:ahLst/>
              <a:cxnLst/>
              <a:rect l="l" t="t" r="r" b="b"/>
              <a:pathLst>
                <a:path w="1423670" h="1061085">
                  <a:moveTo>
                    <a:pt x="0" y="0"/>
                  </a:moveTo>
                  <a:lnTo>
                    <a:pt x="0" y="1060704"/>
                  </a:lnTo>
                  <a:lnTo>
                    <a:pt x="1423415" y="1060704"/>
                  </a:lnTo>
                  <a:lnTo>
                    <a:pt x="1423415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/>
          <p:nvPr/>
        </p:nvSpPr>
        <p:spPr>
          <a:xfrm>
            <a:off x="10056369" y="3075431"/>
            <a:ext cx="1259205" cy="121920"/>
          </a:xfrm>
          <a:custGeom>
            <a:avLst/>
            <a:gdLst/>
            <a:ahLst/>
            <a:cxnLst/>
            <a:rect l="l" t="t" r="r" b="b"/>
            <a:pathLst>
              <a:path w="1259204" h="121919">
                <a:moveTo>
                  <a:pt x="1258824" y="0"/>
                </a:moveTo>
                <a:lnTo>
                  <a:pt x="0" y="0"/>
                </a:lnTo>
                <a:lnTo>
                  <a:pt x="0" y="85344"/>
                </a:lnTo>
                <a:lnTo>
                  <a:pt x="0" y="121920"/>
                </a:lnTo>
                <a:lnTo>
                  <a:pt x="1258824" y="121920"/>
                </a:lnTo>
                <a:lnTo>
                  <a:pt x="1258824" y="85344"/>
                </a:lnTo>
                <a:lnTo>
                  <a:pt x="1258824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0172192" y="3285745"/>
            <a:ext cx="1024255" cy="58419"/>
          </a:xfrm>
          <a:custGeom>
            <a:avLst/>
            <a:gdLst/>
            <a:ahLst/>
            <a:cxnLst/>
            <a:rect l="l" t="t" r="r" b="b"/>
            <a:pathLst>
              <a:path w="1024254" h="58420">
                <a:moveTo>
                  <a:pt x="1024128" y="0"/>
                </a:moveTo>
                <a:lnTo>
                  <a:pt x="0" y="0"/>
                </a:lnTo>
                <a:lnTo>
                  <a:pt x="0" y="57911"/>
                </a:lnTo>
                <a:lnTo>
                  <a:pt x="1024128" y="57911"/>
                </a:lnTo>
                <a:lnTo>
                  <a:pt x="1024128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0056368" y="3075432"/>
            <a:ext cx="1259205" cy="121920"/>
          </a:xfrm>
          <a:custGeom>
            <a:avLst/>
            <a:gdLst/>
            <a:ahLst/>
            <a:cxnLst/>
            <a:rect l="l" t="t" r="r" b="b"/>
            <a:pathLst>
              <a:path w="1259204" h="121919">
                <a:moveTo>
                  <a:pt x="0" y="121920"/>
                </a:moveTo>
                <a:lnTo>
                  <a:pt x="1258824" y="121920"/>
                </a:lnTo>
                <a:lnTo>
                  <a:pt x="1258824" y="0"/>
                </a:lnTo>
                <a:lnTo>
                  <a:pt x="0" y="0"/>
                </a:lnTo>
                <a:lnTo>
                  <a:pt x="0" y="12192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0172192" y="3285745"/>
            <a:ext cx="1024255" cy="58419"/>
          </a:xfrm>
          <a:custGeom>
            <a:avLst/>
            <a:gdLst/>
            <a:ahLst/>
            <a:cxnLst/>
            <a:rect l="l" t="t" r="r" b="b"/>
            <a:pathLst>
              <a:path w="1024254" h="58420">
                <a:moveTo>
                  <a:pt x="0" y="57911"/>
                </a:moveTo>
                <a:lnTo>
                  <a:pt x="1024128" y="57911"/>
                </a:lnTo>
                <a:lnTo>
                  <a:pt x="1024128" y="0"/>
                </a:lnTo>
                <a:lnTo>
                  <a:pt x="0" y="0"/>
                </a:lnTo>
                <a:lnTo>
                  <a:pt x="0" y="5791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4" name="object 54"/>
          <p:cNvGrpSpPr/>
          <p:nvPr/>
        </p:nvGrpSpPr>
        <p:grpSpPr>
          <a:xfrm>
            <a:off x="10428224" y="3076955"/>
            <a:ext cx="574675" cy="166370"/>
            <a:chOff x="5373623" y="3076955"/>
            <a:chExt cx="574675" cy="166370"/>
          </a:xfrm>
        </p:grpSpPr>
        <p:sp>
          <p:nvSpPr>
            <p:cNvPr id="55" name="object 55"/>
            <p:cNvSpPr/>
            <p:nvPr/>
          </p:nvSpPr>
          <p:spPr>
            <a:xfrm>
              <a:off x="5943599" y="3078479"/>
              <a:ext cx="3175" cy="119380"/>
            </a:xfrm>
            <a:custGeom>
              <a:avLst/>
              <a:gdLst/>
              <a:ahLst/>
              <a:cxnLst/>
              <a:rect l="l" t="t" r="r" b="b"/>
              <a:pathLst>
                <a:path w="3175" h="119380">
                  <a:moveTo>
                    <a:pt x="0" y="118872"/>
                  </a:moveTo>
                  <a:lnTo>
                    <a:pt x="304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373623" y="3160775"/>
              <a:ext cx="542925" cy="82550"/>
            </a:xfrm>
            <a:custGeom>
              <a:avLst/>
              <a:gdLst/>
              <a:ahLst/>
              <a:cxnLst/>
              <a:rect l="l" t="t" r="r" b="b"/>
              <a:pathLst>
                <a:path w="542925" h="82550">
                  <a:moveTo>
                    <a:pt x="542543" y="0"/>
                  </a:moveTo>
                  <a:lnTo>
                    <a:pt x="0" y="0"/>
                  </a:lnTo>
                  <a:lnTo>
                    <a:pt x="0" y="82296"/>
                  </a:lnTo>
                  <a:lnTo>
                    <a:pt x="542543" y="82296"/>
                  </a:lnTo>
                  <a:lnTo>
                    <a:pt x="5425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9692132" y="1970532"/>
            <a:ext cx="2024380" cy="1172210"/>
            <a:chOff x="4637532" y="1970532"/>
            <a:chExt cx="2024380" cy="1172210"/>
          </a:xfrm>
        </p:grpSpPr>
        <p:sp>
          <p:nvSpPr>
            <p:cNvPr id="58" name="object 58"/>
            <p:cNvSpPr/>
            <p:nvPr/>
          </p:nvSpPr>
          <p:spPr>
            <a:xfrm>
              <a:off x="4639056" y="1972055"/>
              <a:ext cx="2021205" cy="1170940"/>
            </a:xfrm>
            <a:custGeom>
              <a:avLst/>
              <a:gdLst/>
              <a:ahLst/>
              <a:cxnLst/>
              <a:rect l="l" t="t" r="r" b="b"/>
              <a:pathLst>
                <a:path w="2021204" h="1170939">
                  <a:moveTo>
                    <a:pt x="1557528" y="1124712"/>
                  </a:moveTo>
                  <a:lnTo>
                    <a:pt x="1475232" y="1124712"/>
                  </a:lnTo>
                  <a:lnTo>
                    <a:pt x="1475232" y="1170432"/>
                  </a:lnTo>
                  <a:lnTo>
                    <a:pt x="1557528" y="1170432"/>
                  </a:lnTo>
                  <a:lnTo>
                    <a:pt x="1557528" y="1124712"/>
                  </a:lnTo>
                  <a:close/>
                </a:path>
                <a:path w="2021204" h="1170939">
                  <a:moveTo>
                    <a:pt x="2020824" y="0"/>
                  </a:moveTo>
                  <a:lnTo>
                    <a:pt x="1914144" y="0"/>
                  </a:lnTo>
                  <a:lnTo>
                    <a:pt x="1914144" y="1048512"/>
                  </a:lnTo>
                  <a:lnTo>
                    <a:pt x="106680" y="1048512"/>
                  </a:lnTo>
                  <a:lnTo>
                    <a:pt x="106680" y="0"/>
                  </a:lnTo>
                  <a:lnTo>
                    <a:pt x="0" y="0"/>
                  </a:lnTo>
                  <a:lnTo>
                    <a:pt x="0" y="1066800"/>
                  </a:lnTo>
                  <a:lnTo>
                    <a:pt x="45720" y="1121664"/>
                  </a:lnTo>
                  <a:lnTo>
                    <a:pt x="1975091" y="1121664"/>
                  </a:lnTo>
                  <a:lnTo>
                    <a:pt x="2020824" y="1066800"/>
                  </a:lnTo>
                  <a:lnTo>
                    <a:pt x="2020824" y="1048512"/>
                  </a:lnTo>
                  <a:lnTo>
                    <a:pt x="2020824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639056" y="1972056"/>
              <a:ext cx="2021205" cy="1122045"/>
            </a:xfrm>
            <a:custGeom>
              <a:avLst/>
              <a:gdLst/>
              <a:ahLst/>
              <a:cxnLst/>
              <a:rect l="l" t="t" r="r" b="b"/>
              <a:pathLst>
                <a:path w="2021204" h="1122045">
                  <a:moveTo>
                    <a:pt x="0" y="1066800"/>
                  </a:moveTo>
                  <a:lnTo>
                    <a:pt x="45720" y="1121664"/>
                  </a:lnTo>
                  <a:lnTo>
                    <a:pt x="1975103" y="1121664"/>
                  </a:lnTo>
                  <a:lnTo>
                    <a:pt x="2020824" y="1066800"/>
                  </a:lnTo>
                  <a:lnTo>
                    <a:pt x="2020824" y="0"/>
                  </a:lnTo>
                  <a:lnTo>
                    <a:pt x="1914144" y="0"/>
                  </a:lnTo>
                  <a:lnTo>
                    <a:pt x="1914144" y="1048512"/>
                  </a:lnTo>
                  <a:lnTo>
                    <a:pt x="106680" y="1048512"/>
                  </a:lnTo>
                  <a:lnTo>
                    <a:pt x="106680" y="0"/>
                  </a:lnTo>
                  <a:lnTo>
                    <a:pt x="0" y="0"/>
                  </a:lnTo>
                  <a:lnTo>
                    <a:pt x="0" y="10668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/>
          <p:nvPr/>
        </p:nvSpPr>
        <p:spPr>
          <a:xfrm>
            <a:off x="9843008" y="3105911"/>
            <a:ext cx="1737360" cy="243840"/>
          </a:xfrm>
          <a:custGeom>
            <a:avLst/>
            <a:gdLst/>
            <a:ahLst/>
            <a:cxnLst/>
            <a:rect l="l" t="t" r="r" b="b"/>
            <a:pathLst>
              <a:path w="1737359" h="243839">
                <a:moveTo>
                  <a:pt x="12192" y="231648"/>
                </a:moveTo>
                <a:lnTo>
                  <a:pt x="0" y="231648"/>
                </a:lnTo>
                <a:lnTo>
                  <a:pt x="0" y="243840"/>
                </a:lnTo>
                <a:lnTo>
                  <a:pt x="12192" y="243840"/>
                </a:lnTo>
                <a:lnTo>
                  <a:pt x="12192" y="231648"/>
                </a:lnTo>
                <a:close/>
              </a:path>
              <a:path w="1737359" h="243839">
                <a:moveTo>
                  <a:pt x="12192" y="15240"/>
                </a:moveTo>
                <a:lnTo>
                  <a:pt x="0" y="15240"/>
                </a:lnTo>
                <a:lnTo>
                  <a:pt x="0" y="228600"/>
                </a:lnTo>
                <a:lnTo>
                  <a:pt x="12192" y="228600"/>
                </a:lnTo>
                <a:lnTo>
                  <a:pt x="12192" y="15240"/>
                </a:lnTo>
                <a:close/>
              </a:path>
              <a:path w="1737359" h="243839">
                <a:moveTo>
                  <a:pt x="12192" y="0"/>
                </a:moveTo>
                <a:lnTo>
                  <a:pt x="0" y="0"/>
                </a:lnTo>
                <a:lnTo>
                  <a:pt x="0" y="12192"/>
                </a:lnTo>
                <a:lnTo>
                  <a:pt x="12192" y="12192"/>
                </a:lnTo>
                <a:lnTo>
                  <a:pt x="12192" y="0"/>
                </a:lnTo>
                <a:close/>
              </a:path>
              <a:path w="1737359" h="243839">
                <a:moveTo>
                  <a:pt x="36563" y="158496"/>
                </a:moveTo>
                <a:lnTo>
                  <a:pt x="24384" y="158496"/>
                </a:lnTo>
                <a:lnTo>
                  <a:pt x="24384" y="170688"/>
                </a:lnTo>
                <a:lnTo>
                  <a:pt x="36563" y="170688"/>
                </a:lnTo>
                <a:lnTo>
                  <a:pt x="36563" y="158496"/>
                </a:lnTo>
                <a:close/>
              </a:path>
              <a:path w="1737359" h="243839">
                <a:moveTo>
                  <a:pt x="36576" y="0"/>
                </a:moveTo>
                <a:lnTo>
                  <a:pt x="15240" y="0"/>
                </a:lnTo>
                <a:lnTo>
                  <a:pt x="15240" y="12192"/>
                </a:lnTo>
                <a:lnTo>
                  <a:pt x="36576" y="12192"/>
                </a:lnTo>
                <a:lnTo>
                  <a:pt x="36576" y="0"/>
                </a:lnTo>
                <a:close/>
              </a:path>
              <a:path w="1737359" h="243839">
                <a:moveTo>
                  <a:pt x="51816" y="158496"/>
                </a:moveTo>
                <a:lnTo>
                  <a:pt x="39624" y="158496"/>
                </a:lnTo>
                <a:lnTo>
                  <a:pt x="39624" y="170688"/>
                </a:lnTo>
                <a:lnTo>
                  <a:pt x="51816" y="170688"/>
                </a:lnTo>
                <a:lnTo>
                  <a:pt x="51816" y="158496"/>
                </a:lnTo>
                <a:close/>
              </a:path>
              <a:path w="1737359" h="243839">
                <a:moveTo>
                  <a:pt x="51816" y="15240"/>
                </a:moveTo>
                <a:lnTo>
                  <a:pt x="39624" y="15240"/>
                </a:lnTo>
                <a:lnTo>
                  <a:pt x="39624" y="155448"/>
                </a:lnTo>
                <a:lnTo>
                  <a:pt x="51816" y="155448"/>
                </a:lnTo>
                <a:lnTo>
                  <a:pt x="51816" y="15240"/>
                </a:lnTo>
                <a:close/>
              </a:path>
              <a:path w="1737359" h="243839">
                <a:moveTo>
                  <a:pt x="51816" y="0"/>
                </a:moveTo>
                <a:lnTo>
                  <a:pt x="39624" y="0"/>
                </a:lnTo>
                <a:lnTo>
                  <a:pt x="39624" y="12192"/>
                </a:lnTo>
                <a:lnTo>
                  <a:pt x="51816" y="12192"/>
                </a:lnTo>
                <a:lnTo>
                  <a:pt x="51816" y="0"/>
                </a:lnTo>
                <a:close/>
              </a:path>
              <a:path w="1737359" h="243839">
                <a:moveTo>
                  <a:pt x="1697723" y="158496"/>
                </a:moveTo>
                <a:lnTo>
                  <a:pt x="1685544" y="158496"/>
                </a:lnTo>
                <a:lnTo>
                  <a:pt x="1685544" y="170688"/>
                </a:lnTo>
                <a:lnTo>
                  <a:pt x="1697723" y="170688"/>
                </a:lnTo>
                <a:lnTo>
                  <a:pt x="1697723" y="158496"/>
                </a:lnTo>
                <a:close/>
              </a:path>
              <a:path w="1737359" h="243839">
                <a:moveTo>
                  <a:pt x="1697723" y="15240"/>
                </a:moveTo>
                <a:lnTo>
                  <a:pt x="1685544" y="15240"/>
                </a:lnTo>
                <a:lnTo>
                  <a:pt x="1685544" y="155448"/>
                </a:lnTo>
                <a:lnTo>
                  <a:pt x="1697723" y="155448"/>
                </a:lnTo>
                <a:lnTo>
                  <a:pt x="1697723" y="15240"/>
                </a:lnTo>
                <a:close/>
              </a:path>
              <a:path w="1737359" h="243839">
                <a:moveTo>
                  <a:pt x="1697723" y="0"/>
                </a:moveTo>
                <a:lnTo>
                  <a:pt x="1685544" y="0"/>
                </a:lnTo>
                <a:lnTo>
                  <a:pt x="1685544" y="12192"/>
                </a:lnTo>
                <a:lnTo>
                  <a:pt x="1697723" y="12192"/>
                </a:lnTo>
                <a:lnTo>
                  <a:pt x="1697723" y="0"/>
                </a:lnTo>
                <a:close/>
              </a:path>
              <a:path w="1737359" h="243839">
                <a:moveTo>
                  <a:pt x="1719072" y="158496"/>
                </a:moveTo>
                <a:lnTo>
                  <a:pt x="1700784" y="158496"/>
                </a:lnTo>
                <a:lnTo>
                  <a:pt x="1700784" y="170688"/>
                </a:lnTo>
                <a:lnTo>
                  <a:pt x="1719072" y="170688"/>
                </a:lnTo>
                <a:lnTo>
                  <a:pt x="1719072" y="158496"/>
                </a:lnTo>
                <a:close/>
              </a:path>
              <a:path w="1737359" h="243839">
                <a:moveTo>
                  <a:pt x="1722120" y="231648"/>
                </a:moveTo>
                <a:lnTo>
                  <a:pt x="15240" y="231648"/>
                </a:lnTo>
                <a:lnTo>
                  <a:pt x="15240" y="243840"/>
                </a:lnTo>
                <a:lnTo>
                  <a:pt x="1722120" y="243840"/>
                </a:lnTo>
                <a:lnTo>
                  <a:pt x="1722120" y="231648"/>
                </a:lnTo>
                <a:close/>
              </a:path>
              <a:path w="1737359" h="243839">
                <a:moveTo>
                  <a:pt x="1722120" y="0"/>
                </a:moveTo>
                <a:lnTo>
                  <a:pt x="1700784" y="0"/>
                </a:lnTo>
                <a:lnTo>
                  <a:pt x="1700784" y="12192"/>
                </a:lnTo>
                <a:lnTo>
                  <a:pt x="1722120" y="12192"/>
                </a:lnTo>
                <a:lnTo>
                  <a:pt x="1722120" y="0"/>
                </a:lnTo>
                <a:close/>
              </a:path>
              <a:path w="1737359" h="243839">
                <a:moveTo>
                  <a:pt x="1737360" y="15240"/>
                </a:moveTo>
                <a:lnTo>
                  <a:pt x="1725168" y="15240"/>
                </a:lnTo>
                <a:lnTo>
                  <a:pt x="1725168" y="228600"/>
                </a:lnTo>
                <a:lnTo>
                  <a:pt x="1737360" y="228600"/>
                </a:lnTo>
                <a:lnTo>
                  <a:pt x="1737360" y="15240"/>
                </a:lnTo>
                <a:close/>
              </a:path>
              <a:path w="1737359" h="243839">
                <a:moveTo>
                  <a:pt x="1737360" y="0"/>
                </a:moveTo>
                <a:lnTo>
                  <a:pt x="1725168" y="0"/>
                </a:lnTo>
                <a:lnTo>
                  <a:pt x="1725168" y="12192"/>
                </a:lnTo>
                <a:lnTo>
                  <a:pt x="1737360" y="12192"/>
                </a:lnTo>
                <a:lnTo>
                  <a:pt x="17373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9760711" y="1975104"/>
            <a:ext cx="1905000" cy="0"/>
          </a:xfrm>
          <a:custGeom>
            <a:avLst/>
            <a:gdLst/>
            <a:ahLst/>
            <a:cxnLst/>
            <a:rect l="l" t="t" r="r" b="b"/>
            <a:pathLst>
              <a:path w="1905000">
                <a:moveTo>
                  <a:pt x="0" y="0"/>
                </a:moveTo>
                <a:lnTo>
                  <a:pt x="1904999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2" name="object 62"/>
          <p:cNvGrpSpPr/>
          <p:nvPr/>
        </p:nvGrpSpPr>
        <p:grpSpPr>
          <a:xfrm>
            <a:off x="9713468" y="4082796"/>
            <a:ext cx="2002789" cy="533400"/>
            <a:chOff x="4658867" y="4082796"/>
            <a:chExt cx="2002789" cy="533400"/>
          </a:xfrm>
        </p:grpSpPr>
        <p:sp>
          <p:nvSpPr>
            <p:cNvPr id="63" name="object 63"/>
            <p:cNvSpPr/>
            <p:nvPr/>
          </p:nvSpPr>
          <p:spPr>
            <a:xfrm>
              <a:off x="4706111" y="4084320"/>
              <a:ext cx="1905000" cy="527685"/>
            </a:xfrm>
            <a:custGeom>
              <a:avLst/>
              <a:gdLst/>
              <a:ahLst/>
              <a:cxnLst/>
              <a:rect l="l" t="t" r="r" b="b"/>
              <a:pathLst>
                <a:path w="1905000" h="527685">
                  <a:moveTo>
                    <a:pt x="0" y="527303"/>
                  </a:moveTo>
                  <a:lnTo>
                    <a:pt x="1904999" y="527303"/>
                  </a:lnTo>
                  <a:lnTo>
                    <a:pt x="1904999" y="0"/>
                  </a:lnTo>
                  <a:lnTo>
                    <a:pt x="0" y="0"/>
                  </a:lnTo>
                  <a:lnTo>
                    <a:pt x="0" y="527303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660391" y="4084320"/>
              <a:ext cx="1999614" cy="530860"/>
            </a:xfrm>
            <a:custGeom>
              <a:avLst/>
              <a:gdLst/>
              <a:ahLst/>
              <a:cxnLst/>
              <a:rect l="l" t="t" r="r" b="b"/>
              <a:pathLst>
                <a:path w="1999615" h="530860">
                  <a:moveTo>
                    <a:pt x="0" y="0"/>
                  </a:moveTo>
                  <a:lnTo>
                    <a:pt x="0" y="530351"/>
                  </a:lnTo>
                  <a:lnTo>
                    <a:pt x="1999488" y="530351"/>
                  </a:lnTo>
                  <a:lnTo>
                    <a:pt x="1999488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706111" y="4090416"/>
              <a:ext cx="1713230" cy="515620"/>
            </a:xfrm>
            <a:custGeom>
              <a:avLst/>
              <a:gdLst/>
              <a:ahLst/>
              <a:cxnLst/>
              <a:rect l="l" t="t" r="r" b="b"/>
              <a:pathLst>
                <a:path w="1713229" h="515620">
                  <a:moveTo>
                    <a:pt x="0" y="259080"/>
                  </a:moveTo>
                  <a:lnTo>
                    <a:pt x="990600" y="259080"/>
                  </a:lnTo>
                </a:path>
                <a:path w="1713229" h="515620">
                  <a:moveTo>
                    <a:pt x="990600" y="411480"/>
                  </a:moveTo>
                  <a:lnTo>
                    <a:pt x="990600" y="515112"/>
                  </a:lnTo>
                </a:path>
                <a:path w="1713229" h="515620">
                  <a:moveTo>
                    <a:pt x="990600" y="0"/>
                  </a:moveTo>
                  <a:lnTo>
                    <a:pt x="990600" y="411480"/>
                  </a:lnTo>
                </a:path>
                <a:path w="1713229" h="515620">
                  <a:moveTo>
                    <a:pt x="1712976" y="411480"/>
                  </a:moveTo>
                  <a:lnTo>
                    <a:pt x="1712976" y="515112"/>
                  </a:lnTo>
                </a:path>
                <a:path w="1713229" h="515620">
                  <a:moveTo>
                    <a:pt x="1712976" y="0"/>
                  </a:moveTo>
                  <a:lnTo>
                    <a:pt x="1712976" y="41148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547359" y="4224528"/>
              <a:ext cx="45720" cy="40005"/>
            </a:xfrm>
            <a:custGeom>
              <a:avLst/>
              <a:gdLst/>
              <a:ahLst/>
              <a:cxnLst/>
              <a:rect l="l" t="t" r="r" b="b"/>
              <a:pathLst>
                <a:path w="45720" h="40004">
                  <a:moveTo>
                    <a:pt x="21336" y="0"/>
                  </a:moveTo>
                  <a:lnTo>
                    <a:pt x="12191" y="3048"/>
                  </a:lnTo>
                  <a:lnTo>
                    <a:pt x="3048" y="9144"/>
                  </a:lnTo>
                  <a:lnTo>
                    <a:pt x="0" y="18287"/>
                  </a:lnTo>
                  <a:lnTo>
                    <a:pt x="3048" y="30480"/>
                  </a:lnTo>
                  <a:lnTo>
                    <a:pt x="12191" y="36575"/>
                  </a:lnTo>
                  <a:lnTo>
                    <a:pt x="21336" y="39624"/>
                  </a:lnTo>
                  <a:lnTo>
                    <a:pt x="33527" y="36575"/>
                  </a:lnTo>
                  <a:lnTo>
                    <a:pt x="42672" y="30480"/>
                  </a:lnTo>
                  <a:lnTo>
                    <a:pt x="45719" y="18287"/>
                  </a:lnTo>
                  <a:lnTo>
                    <a:pt x="42672" y="9144"/>
                  </a:lnTo>
                  <a:lnTo>
                    <a:pt x="33527" y="3048"/>
                  </a:lnTo>
                  <a:lnTo>
                    <a:pt x="213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660392" y="4139183"/>
              <a:ext cx="1999614" cy="475615"/>
            </a:xfrm>
            <a:custGeom>
              <a:avLst/>
              <a:gdLst/>
              <a:ahLst/>
              <a:cxnLst/>
              <a:rect l="l" t="t" r="r" b="b"/>
              <a:pathLst>
                <a:path w="1999615" h="475614">
                  <a:moveTo>
                    <a:pt x="1036320" y="362712"/>
                  </a:moveTo>
                  <a:lnTo>
                    <a:pt x="0" y="362712"/>
                  </a:lnTo>
                  <a:lnTo>
                    <a:pt x="0" y="475488"/>
                  </a:lnTo>
                  <a:lnTo>
                    <a:pt x="1036320" y="475488"/>
                  </a:lnTo>
                  <a:lnTo>
                    <a:pt x="1036320" y="362712"/>
                  </a:lnTo>
                  <a:close/>
                </a:path>
                <a:path w="1999615" h="475614">
                  <a:moveTo>
                    <a:pt x="1728216" y="0"/>
                  </a:moveTo>
                  <a:lnTo>
                    <a:pt x="1066800" y="0"/>
                  </a:lnTo>
                  <a:lnTo>
                    <a:pt x="1066800" y="417576"/>
                  </a:lnTo>
                  <a:lnTo>
                    <a:pt x="1728216" y="417576"/>
                  </a:lnTo>
                  <a:lnTo>
                    <a:pt x="1728216" y="0"/>
                  </a:lnTo>
                  <a:close/>
                </a:path>
                <a:path w="1999615" h="475614">
                  <a:moveTo>
                    <a:pt x="1920227" y="12192"/>
                  </a:moveTo>
                  <a:lnTo>
                    <a:pt x="1834896" y="12192"/>
                  </a:lnTo>
                  <a:lnTo>
                    <a:pt x="1834896" y="97536"/>
                  </a:lnTo>
                  <a:lnTo>
                    <a:pt x="1920227" y="97536"/>
                  </a:lnTo>
                  <a:lnTo>
                    <a:pt x="1920227" y="12192"/>
                  </a:lnTo>
                  <a:close/>
                </a:path>
                <a:path w="1999615" h="475614">
                  <a:moveTo>
                    <a:pt x="1999488" y="362712"/>
                  </a:moveTo>
                  <a:lnTo>
                    <a:pt x="1758696" y="362712"/>
                  </a:lnTo>
                  <a:lnTo>
                    <a:pt x="1758696" y="475488"/>
                  </a:lnTo>
                  <a:lnTo>
                    <a:pt x="1999488" y="475488"/>
                  </a:lnTo>
                  <a:lnTo>
                    <a:pt x="1999488" y="362712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660391" y="4139184"/>
              <a:ext cx="1999614" cy="475615"/>
            </a:xfrm>
            <a:custGeom>
              <a:avLst/>
              <a:gdLst/>
              <a:ahLst/>
              <a:cxnLst/>
              <a:rect l="l" t="t" r="r" b="b"/>
              <a:pathLst>
                <a:path w="1999615" h="475614">
                  <a:moveTo>
                    <a:pt x="1066800" y="417575"/>
                  </a:moveTo>
                  <a:lnTo>
                    <a:pt x="1728216" y="417575"/>
                  </a:lnTo>
                  <a:lnTo>
                    <a:pt x="1728216" y="0"/>
                  </a:lnTo>
                  <a:lnTo>
                    <a:pt x="1066800" y="0"/>
                  </a:lnTo>
                  <a:lnTo>
                    <a:pt x="1066800" y="417575"/>
                  </a:lnTo>
                </a:path>
                <a:path w="1999615" h="475614">
                  <a:moveTo>
                    <a:pt x="1758696" y="475488"/>
                  </a:moveTo>
                  <a:lnTo>
                    <a:pt x="1999488" y="475488"/>
                  </a:lnTo>
                  <a:lnTo>
                    <a:pt x="1999488" y="362712"/>
                  </a:lnTo>
                  <a:lnTo>
                    <a:pt x="1758696" y="362712"/>
                  </a:lnTo>
                  <a:lnTo>
                    <a:pt x="1758696" y="475488"/>
                  </a:lnTo>
                </a:path>
                <a:path w="1999615" h="475614">
                  <a:moveTo>
                    <a:pt x="0" y="475488"/>
                  </a:moveTo>
                  <a:lnTo>
                    <a:pt x="1036320" y="475488"/>
                  </a:lnTo>
                  <a:lnTo>
                    <a:pt x="1036320" y="362712"/>
                  </a:lnTo>
                  <a:lnTo>
                    <a:pt x="0" y="362712"/>
                  </a:lnTo>
                  <a:lnTo>
                    <a:pt x="0" y="475488"/>
                  </a:lnTo>
                </a:path>
                <a:path w="1999615" h="475614">
                  <a:moveTo>
                    <a:pt x="1834896" y="97536"/>
                  </a:moveTo>
                  <a:lnTo>
                    <a:pt x="1920239" y="97536"/>
                  </a:lnTo>
                  <a:lnTo>
                    <a:pt x="1920239" y="12191"/>
                  </a:lnTo>
                  <a:lnTo>
                    <a:pt x="1834896" y="12191"/>
                  </a:lnTo>
                  <a:lnTo>
                    <a:pt x="1834896" y="97536"/>
                  </a:lnTo>
                </a:path>
                <a:path w="1999615" h="475614">
                  <a:moveTo>
                    <a:pt x="1066800" y="112775"/>
                  </a:moveTo>
                  <a:lnTo>
                    <a:pt x="1728216" y="112775"/>
                  </a:lnTo>
                </a:path>
                <a:path w="1999615" h="475614">
                  <a:moveTo>
                    <a:pt x="1066800" y="195071"/>
                  </a:moveTo>
                  <a:lnTo>
                    <a:pt x="1728216" y="19507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163055" y="4203192"/>
              <a:ext cx="67310" cy="18415"/>
            </a:xfrm>
            <a:custGeom>
              <a:avLst/>
              <a:gdLst/>
              <a:ahLst/>
              <a:cxnLst/>
              <a:rect l="l" t="t" r="r" b="b"/>
              <a:pathLst>
                <a:path w="67310" h="18414">
                  <a:moveTo>
                    <a:pt x="67055" y="0"/>
                  </a:moveTo>
                  <a:lnTo>
                    <a:pt x="0" y="0"/>
                  </a:lnTo>
                  <a:lnTo>
                    <a:pt x="0" y="18287"/>
                  </a:lnTo>
                  <a:lnTo>
                    <a:pt x="67055" y="18287"/>
                  </a:lnTo>
                  <a:lnTo>
                    <a:pt x="670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983223" y="4151376"/>
              <a:ext cx="146685" cy="79375"/>
            </a:xfrm>
            <a:custGeom>
              <a:avLst/>
              <a:gdLst/>
              <a:ahLst/>
              <a:cxnLst/>
              <a:rect l="l" t="t" r="r" b="b"/>
              <a:pathLst>
                <a:path w="146685" h="79375">
                  <a:moveTo>
                    <a:pt x="146303" y="0"/>
                  </a:moveTo>
                  <a:lnTo>
                    <a:pt x="0" y="0"/>
                  </a:lnTo>
                  <a:lnTo>
                    <a:pt x="0" y="79248"/>
                  </a:lnTo>
                  <a:lnTo>
                    <a:pt x="146303" y="79248"/>
                  </a:lnTo>
                  <a:lnTo>
                    <a:pt x="146303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858255" y="4169664"/>
              <a:ext cx="393700" cy="6350"/>
            </a:xfrm>
            <a:custGeom>
              <a:avLst/>
              <a:gdLst/>
              <a:ahLst/>
              <a:cxnLst/>
              <a:rect l="l" t="t" r="r" b="b"/>
              <a:pathLst>
                <a:path w="393700" h="6350">
                  <a:moveTo>
                    <a:pt x="393191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393191" y="6096"/>
                  </a:lnTo>
                  <a:lnTo>
                    <a:pt x="3931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556503" y="4221480"/>
              <a:ext cx="387350" cy="73660"/>
            </a:xfrm>
            <a:custGeom>
              <a:avLst/>
              <a:gdLst/>
              <a:ahLst/>
              <a:cxnLst/>
              <a:rect l="l" t="t" r="r" b="b"/>
              <a:pathLst>
                <a:path w="387350" h="73660">
                  <a:moveTo>
                    <a:pt x="0" y="73152"/>
                  </a:moveTo>
                  <a:lnTo>
                    <a:pt x="27432" y="73152"/>
                  </a:lnTo>
                </a:path>
                <a:path w="387350" h="73660">
                  <a:moveTo>
                    <a:pt x="359663" y="0"/>
                  </a:moveTo>
                  <a:lnTo>
                    <a:pt x="387096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3" name="object 73"/>
          <p:cNvGrpSpPr/>
          <p:nvPr/>
        </p:nvGrpSpPr>
        <p:grpSpPr>
          <a:xfrm>
            <a:off x="9625076" y="1118616"/>
            <a:ext cx="2176780" cy="7728584"/>
            <a:chOff x="4570476" y="1118616"/>
            <a:chExt cx="2176780" cy="7728584"/>
          </a:xfrm>
        </p:grpSpPr>
        <p:sp>
          <p:nvSpPr>
            <p:cNvPr id="74" name="object 74"/>
            <p:cNvSpPr/>
            <p:nvPr/>
          </p:nvSpPr>
          <p:spPr>
            <a:xfrm>
              <a:off x="4572000" y="1127759"/>
              <a:ext cx="2173605" cy="7717790"/>
            </a:xfrm>
            <a:custGeom>
              <a:avLst/>
              <a:gdLst/>
              <a:ahLst/>
              <a:cxnLst/>
              <a:rect l="l" t="t" r="r" b="b"/>
              <a:pathLst>
                <a:path w="2173604" h="7717790">
                  <a:moveTo>
                    <a:pt x="2173224" y="0"/>
                  </a:moveTo>
                  <a:lnTo>
                    <a:pt x="0" y="0"/>
                  </a:lnTo>
                  <a:lnTo>
                    <a:pt x="0" y="161290"/>
                  </a:lnTo>
                  <a:lnTo>
                    <a:pt x="0" y="7345680"/>
                  </a:lnTo>
                  <a:lnTo>
                    <a:pt x="0" y="7717790"/>
                  </a:lnTo>
                  <a:lnTo>
                    <a:pt x="2173224" y="7717790"/>
                  </a:lnTo>
                  <a:lnTo>
                    <a:pt x="2173224" y="7345680"/>
                  </a:lnTo>
                  <a:lnTo>
                    <a:pt x="2173224" y="161544"/>
                  </a:lnTo>
                  <a:lnTo>
                    <a:pt x="2039099" y="161544"/>
                  </a:lnTo>
                  <a:lnTo>
                    <a:pt x="2039099" y="7345680"/>
                  </a:lnTo>
                  <a:lnTo>
                    <a:pt x="134112" y="7345680"/>
                  </a:lnTo>
                  <a:lnTo>
                    <a:pt x="134112" y="161290"/>
                  </a:lnTo>
                  <a:lnTo>
                    <a:pt x="2173224" y="161290"/>
                  </a:lnTo>
                  <a:lnTo>
                    <a:pt x="217322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572000" y="1127760"/>
              <a:ext cx="2173605" cy="7717790"/>
            </a:xfrm>
            <a:custGeom>
              <a:avLst/>
              <a:gdLst/>
              <a:ahLst/>
              <a:cxnLst/>
              <a:rect l="l" t="t" r="r" b="b"/>
              <a:pathLst>
                <a:path w="2173604" h="7717790">
                  <a:moveTo>
                    <a:pt x="0" y="161544"/>
                  </a:moveTo>
                  <a:lnTo>
                    <a:pt x="2173224" y="161544"/>
                  </a:lnTo>
                  <a:lnTo>
                    <a:pt x="2173224" y="0"/>
                  </a:lnTo>
                  <a:lnTo>
                    <a:pt x="0" y="0"/>
                  </a:lnTo>
                  <a:lnTo>
                    <a:pt x="0" y="161544"/>
                  </a:lnTo>
                </a:path>
                <a:path w="2173604" h="7717790">
                  <a:moveTo>
                    <a:pt x="2039111" y="7345680"/>
                  </a:moveTo>
                  <a:lnTo>
                    <a:pt x="2173224" y="7345680"/>
                  </a:lnTo>
                  <a:lnTo>
                    <a:pt x="2173224" y="161544"/>
                  </a:lnTo>
                  <a:lnTo>
                    <a:pt x="2039111" y="161544"/>
                  </a:lnTo>
                  <a:lnTo>
                    <a:pt x="2039111" y="7345680"/>
                  </a:lnTo>
                </a:path>
                <a:path w="2173604" h="7717790">
                  <a:moveTo>
                    <a:pt x="0" y="7345680"/>
                  </a:moveTo>
                  <a:lnTo>
                    <a:pt x="134112" y="7345680"/>
                  </a:lnTo>
                  <a:lnTo>
                    <a:pt x="134112" y="161544"/>
                  </a:lnTo>
                  <a:lnTo>
                    <a:pt x="0" y="161544"/>
                  </a:lnTo>
                  <a:lnTo>
                    <a:pt x="0" y="7345680"/>
                  </a:lnTo>
                </a:path>
                <a:path w="2173604" h="7717790">
                  <a:moveTo>
                    <a:pt x="0" y="7717536"/>
                  </a:moveTo>
                  <a:lnTo>
                    <a:pt x="2173224" y="7717536"/>
                  </a:lnTo>
                  <a:lnTo>
                    <a:pt x="2173224" y="7345680"/>
                  </a:lnTo>
                  <a:lnTo>
                    <a:pt x="0" y="7345680"/>
                  </a:lnTo>
                  <a:lnTo>
                    <a:pt x="0" y="771753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572000" y="1118615"/>
              <a:ext cx="2170430" cy="7726680"/>
            </a:xfrm>
            <a:custGeom>
              <a:avLst/>
              <a:gdLst/>
              <a:ahLst/>
              <a:cxnLst/>
              <a:rect l="l" t="t" r="r" b="b"/>
              <a:pathLst>
                <a:path w="2170429" h="7726680">
                  <a:moveTo>
                    <a:pt x="2167128" y="7714501"/>
                  </a:moveTo>
                  <a:lnTo>
                    <a:pt x="0" y="7714501"/>
                  </a:lnTo>
                  <a:lnTo>
                    <a:pt x="0" y="7726680"/>
                  </a:lnTo>
                  <a:lnTo>
                    <a:pt x="2167128" y="7726680"/>
                  </a:lnTo>
                  <a:lnTo>
                    <a:pt x="2167128" y="7714501"/>
                  </a:lnTo>
                  <a:close/>
                </a:path>
                <a:path w="2170429" h="7726680">
                  <a:moveTo>
                    <a:pt x="2170176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2170176" y="12192"/>
                  </a:lnTo>
                  <a:lnTo>
                    <a:pt x="21701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9546845" y="468957"/>
            <a:ext cx="2214245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dirty="0">
                <a:latin typeface="Trebuchet MS"/>
                <a:cs typeface="Trebuchet MS"/>
              </a:rPr>
              <a:t>Capítulo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spc="-30" dirty="0">
                <a:latin typeface="Trebuchet MS"/>
                <a:cs typeface="Trebuchet MS"/>
              </a:rPr>
              <a:t>5: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Dispositivos</a:t>
            </a:r>
            <a:r>
              <a:rPr sz="850" i="1" spc="90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con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acceso</a:t>
            </a:r>
            <a:r>
              <a:rPr sz="850" i="1" spc="90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en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spc="-10" dirty="0">
                <a:latin typeface="Trebuchet MS"/>
                <a:cs typeface="Trebuchet MS"/>
              </a:rPr>
              <a:t>serie</a:t>
            </a:r>
            <a:endParaRPr sz="850">
              <a:latin typeface="Trebuchet MS"/>
              <a:cs typeface="Trebuchet MS"/>
            </a:endParaRPr>
          </a:p>
        </p:txBody>
      </p:sp>
      <p:sp>
        <p:nvSpPr>
          <p:cNvPr id="96" name="object 96"/>
          <p:cNvSpPr txBox="1">
            <a:spLocks noGrp="1"/>
          </p:cNvSpPr>
          <p:nvPr>
            <p:ph type="sldNum" sz="quarter" idx="7"/>
          </p:nvPr>
        </p:nvSpPr>
        <p:spPr>
          <a:xfrm>
            <a:off x="25448809" y="9297569"/>
            <a:ext cx="60628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pc="-25" dirty="0"/>
              <a:t>20</a:t>
            </a:r>
          </a:p>
        </p:txBody>
      </p:sp>
      <p:sp>
        <p:nvSpPr>
          <p:cNvPr id="78" name="object 78"/>
          <p:cNvSpPr txBox="1"/>
          <p:nvPr/>
        </p:nvSpPr>
        <p:spPr>
          <a:xfrm>
            <a:off x="10071101" y="1466089"/>
            <a:ext cx="28892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75" dirty="0">
                <a:latin typeface="Arial Unicode MS"/>
                <a:cs typeface="Arial Unicode MS"/>
              </a:rPr>
              <a:t>GPS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10070084" y="2033017"/>
            <a:ext cx="1277620" cy="530915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92710"/>
            <a:r>
              <a:rPr sz="850" spc="-10" dirty="0">
                <a:solidFill>
                  <a:srgbClr val="FFFFFF"/>
                </a:solidFill>
                <a:latin typeface="Arial Unicode MS"/>
                <a:cs typeface="Arial Unicode MS"/>
              </a:rPr>
              <a:t>Monitor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6060439" y="3130296"/>
            <a:ext cx="1371600" cy="403957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spcBef>
                <a:spcPts val="30"/>
              </a:spcBef>
            </a:pPr>
            <a:endParaRPr sz="1500">
              <a:latin typeface="Times New Roman"/>
              <a:cs typeface="Times New Roman"/>
            </a:endParaRPr>
          </a:p>
          <a:p>
            <a:pPr marL="454025"/>
            <a:r>
              <a:rPr sz="1100" spc="-20" dirty="0">
                <a:latin typeface="Arial Unicode MS"/>
                <a:cs typeface="Arial Unicode MS"/>
              </a:rPr>
              <a:t>RELÉ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9796779" y="3726434"/>
            <a:ext cx="37211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0" dirty="0">
                <a:latin typeface="Arial Unicode MS"/>
                <a:cs typeface="Arial Unicode MS"/>
              </a:rPr>
              <a:t>Teclado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6060439" y="3861816"/>
            <a:ext cx="1371600" cy="403957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spcBef>
                <a:spcPts val="30"/>
              </a:spcBef>
            </a:pPr>
            <a:endParaRPr sz="1500">
              <a:latin typeface="Times New Roman"/>
              <a:cs typeface="Times New Roman"/>
            </a:endParaRPr>
          </a:p>
          <a:p>
            <a:pPr marR="5080" algn="ctr"/>
            <a:r>
              <a:rPr sz="1100" spc="-25" dirty="0">
                <a:latin typeface="Arial Unicode MS"/>
                <a:cs typeface="Arial Unicode MS"/>
              </a:rPr>
              <a:t>DFR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0071100" y="4191509"/>
            <a:ext cx="502284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dirty="0">
                <a:latin typeface="Arial Unicode MS"/>
                <a:cs typeface="Arial Unicode MS"/>
              </a:rPr>
              <a:t>ordenador</a:t>
            </a:r>
            <a:r>
              <a:rPr sz="400" spc="150" dirty="0">
                <a:latin typeface="Arial Unicode MS"/>
                <a:cs typeface="Arial Unicode MS"/>
              </a:rPr>
              <a:t> </a:t>
            </a:r>
            <a:r>
              <a:rPr sz="400" spc="-10" dirty="0">
                <a:latin typeface="Arial Unicode MS"/>
                <a:cs typeface="Arial Unicode MS"/>
              </a:rPr>
              <a:t>personal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6060439" y="4593336"/>
            <a:ext cx="1371600" cy="403957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spcBef>
                <a:spcPts val="30"/>
              </a:spcBef>
            </a:pPr>
            <a:endParaRPr sz="1500">
              <a:latin typeface="Times New Roman"/>
              <a:cs typeface="Times New Roman"/>
            </a:endParaRPr>
          </a:p>
          <a:p>
            <a:pPr marR="6985" algn="ctr"/>
            <a:r>
              <a:rPr sz="1100" spc="-25" dirty="0">
                <a:latin typeface="Arial Unicode MS"/>
                <a:cs typeface="Arial Unicode MS"/>
              </a:rPr>
              <a:t>SER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9763759" y="4874514"/>
            <a:ext cx="1699260" cy="115416"/>
          </a:xfrm>
          <a:prstGeom prst="rect">
            <a:avLst/>
          </a:prstGeom>
          <a:solidFill>
            <a:srgbClr val="BFBFB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19"/>
              </a:lnSpc>
            </a:pPr>
            <a:r>
              <a:rPr sz="800" dirty="0">
                <a:latin typeface="Arial Unicode MS"/>
                <a:cs typeface="Arial Unicode MS"/>
              </a:rPr>
              <a:t>R</a:t>
            </a:r>
            <a:r>
              <a:rPr sz="650" dirty="0">
                <a:latin typeface="Arial Unicode MS"/>
                <a:cs typeface="Arial Unicode MS"/>
              </a:rPr>
              <a:t>Panel</a:t>
            </a:r>
            <a:r>
              <a:rPr sz="650" spc="5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de</a:t>
            </a:r>
            <a:r>
              <a:rPr sz="650" spc="6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entrada</a:t>
            </a:r>
            <a:r>
              <a:rPr sz="650" spc="60" dirty="0">
                <a:latin typeface="Arial Unicode MS"/>
                <a:cs typeface="Arial Unicode MS"/>
              </a:rPr>
              <a:t> </a:t>
            </a:r>
            <a:r>
              <a:rPr sz="650" spc="-50" dirty="0">
                <a:latin typeface="Arial Unicode MS"/>
                <a:cs typeface="Arial Unicode MS"/>
              </a:rPr>
              <a:t>1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9763759" y="5263134"/>
            <a:ext cx="1699260" cy="141064"/>
          </a:xfrm>
          <a:prstGeom prst="rect">
            <a:avLst/>
          </a:prstGeom>
          <a:solidFill>
            <a:srgbClr val="BFBFBF"/>
          </a:solidFill>
        </p:spPr>
        <p:txBody>
          <a:bodyPr vert="horz" wrap="square" lIns="0" tIns="17780" rIns="0" bIns="0" rtlCol="0">
            <a:spAutoFit/>
          </a:bodyPr>
          <a:lstStyle/>
          <a:p>
            <a:pPr>
              <a:spcBef>
                <a:spcPts val="140"/>
              </a:spcBef>
            </a:pPr>
            <a:r>
              <a:rPr sz="800" dirty="0">
                <a:latin typeface="Arial Unicode MS"/>
                <a:cs typeface="Arial Unicode MS"/>
              </a:rPr>
              <a:t>R</a:t>
            </a:r>
            <a:r>
              <a:rPr sz="650" dirty="0">
                <a:latin typeface="Arial Unicode MS"/>
                <a:cs typeface="Arial Unicode MS"/>
              </a:rPr>
              <a:t>Panel</a:t>
            </a:r>
            <a:r>
              <a:rPr sz="650" spc="5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de</a:t>
            </a:r>
            <a:r>
              <a:rPr sz="650" spc="6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entrada</a:t>
            </a:r>
            <a:r>
              <a:rPr sz="650" spc="60" dirty="0">
                <a:latin typeface="Arial Unicode MS"/>
                <a:cs typeface="Arial Unicode MS"/>
              </a:rPr>
              <a:t> </a:t>
            </a:r>
            <a:r>
              <a:rPr sz="650" spc="-50" dirty="0">
                <a:latin typeface="Arial Unicode MS"/>
                <a:cs typeface="Arial Unicode MS"/>
              </a:rPr>
              <a:t>2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6060439" y="5340097"/>
            <a:ext cx="1371600" cy="403957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spcBef>
                <a:spcPts val="30"/>
              </a:spcBef>
            </a:pPr>
            <a:endParaRPr sz="1500">
              <a:latin typeface="Times New Roman"/>
              <a:cs typeface="Times New Roman"/>
            </a:endParaRPr>
          </a:p>
          <a:p>
            <a:pPr marR="5715" algn="ctr"/>
            <a:r>
              <a:rPr sz="1100" spc="-25" dirty="0">
                <a:latin typeface="Arial Unicode MS"/>
                <a:cs typeface="Arial Unicode MS"/>
              </a:rPr>
              <a:t>UTR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9760712" y="5690616"/>
            <a:ext cx="668655" cy="204543"/>
          </a:xfrm>
          <a:prstGeom prst="rect">
            <a:avLst/>
          </a:prstGeom>
          <a:solidFill>
            <a:srgbClr val="BFBFBF"/>
          </a:solidFill>
          <a:ln w="3175">
            <a:solidFill>
              <a:srgbClr val="000000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 marR="12065">
              <a:spcBef>
                <a:spcPts val="35"/>
              </a:spcBef>
            </a:pPr>
            <a:endParaRPr sz="850">
              <a:latin typeface="Times New Roman"/>
              <a:cs typeface="Times New Roman"/>
            </a:endParaRPr>
          </a:p>
          <a:p>
            <a:pPr marL="5715"/>
            <a:r>
              <a:rPr sz="450" dirty="0">
                <a:latin typeface="Arial Unicode MS"/>
                <a:cs typeface="Arial Unicode MS"/>
              </a:rPr>
              <a:t>Interruptor</a:t>
            </a:r>
            <a:r>
              <a:rPr sz="450" spc="155" dirty="0">
                <a:latin typeface="Arial Unicode MS"/>
                <a:cs typeface="Arial Unicode MS"/>
              </a:rPr>
              <a:t> </a:t>
            </a:r>
            <a:r>
              <a:rPr sz="450" dirty="0">
                <a:latin typeface="Arial Unicode MS"/>
                <a:cs typeface="Arial Unicode MS"/>
              </a:rPr>
              <a:t>de</a:t>
            </a:r>
            <a:r>
              <a:rPr sz="450" spc="160" dirty="0">
                <a:latin typeface="Arial Unicode MS"/>
                <a:cs typeface="Arial Unicode MS"/>
              </a:rPr>
              <a:t> </a:t>
            </a:r>
            <a:r>
              <a:rPr sz="450" spc="-10" dirty="0">
                <a:latin typeface="Arial Unicode MS"/>
                <a:cs typeface="Arial Unicode MS"/>
              </a:rPr>
              <a:t>arranque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10419448" y="5806694"/>
            <a:ext cx="22479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-10" dirty="0">
                <a:latin typeface="Arial Unicode MS"/>
                <a:cs typeface="Arial Unicode MS"/>
              </a:rPr>
              <a:t>remoto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6060439" y="6071615"/>
            <a:ext cx="1371600" cy="40267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spcBef>
                <a:spcPts val="20"/>
              </a:spcBef>
            </a:pPr>
            <a:endParaRPr sz="1550">
              <a:latin typeface="Times New Roman"/>
              <a:cs typeface="Times New Roman"/>
            </a:endParaRPr>
          </a:p>
          <a:p>
            <a:pPr marL="389890"/>
            <a:r>
              <a:rPr sz="1050" spc="-10" dirty="0">
                <a:latin typeface="Arial Unicode MS"/>
                <a:cs typeface="Arial Unicode MS"/>
              </a:rPr>
              <a:t>CÁMARA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6501892" y="7064247"/>
            <a:ext cx="4730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30" dirty="0">
                <a:latin typeface="Arial Unicode MS"/>
                <a:cs typeface="Arial Unicode MS"/>
              </a:rPr>
              <a:t>TELÉFONO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6696964" y="7321804"/>
            <a:ext cx="10541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200" b="1" spc="15" dirty="0">
                <a:latin typeface="Arial"/>
                <a:cs typeface="Arial"/>
              </a:rPr>
              <a:t>.</a:t>
            </a:r>
            <a:endParaRPr sz="220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6696964" y="7641843"/>
            <a:ext cx="105410" cy="680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580"/>
              </a:lnSpc>
              <a:spcBef>
                <a:spcPts val="100"/>
              </a:spcBef>
            </a:pPr>
            <a:r>
              <a:rPr sz="2200" b="1" spc="15" dirty="0">
                <a:latin typeface="Arial"/>
                <a:cs typeface="Arial"/>
              </a:rPr>
              <a:t>.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ts val="2580"/>
              </a:lnSpc>
            </a:pPr>
            <a:r>
              <a:rPr sz="2200" b="1" spc="15" dirty="0">
                <a:latin typeface="Arial"/>
                <a:cs typeface="Arial"/>
              </a:rPr>
              <a:t>.</a:t>
            </a:r>
            <a:endParaRPr sz="220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10463277" y="8056371"/>
            <a:ext cx="518159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470">
              <a:spcBef>
                <a:spcPts val="100"/>
              </a:spcBef>
            </a:pPr>
            <a:r>
              <a:rPr sz="1000" spc="-25" dirty="0">
                <a:latin typeface="Arial Unicode MS"/>
                <a:cs typeface="Arial Unicode MS"/>
              </a:rPr>
              <a:t>UPS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5956301" y="8950453"/>
            <a:ext cx="261429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dirty="0">
                <a:latin typeface="Arial"/>
                <a:cs typeface="Arial"/>
              </a:rPr>
              <a:t>Figura</a:t>
            </a:r>
            <a:r>
              <a:rPr sz="800" b="1" spc="60" dirty="0">
                <a:latin typeface="Arial"/>
                <a:cs typeface="Arial"/>
              </a:rPr>
              <a:t> </a:t>
            </a:r>
            <a:r>
              <a:rPr sz="800" b="1" dirty="0">
                <a:latin typeface="Arial"/>
                <a:cs typeface="Arial"/>
              </a:rPr>
              <a:t>5.1</a:t>
            </a:r>
            <a:r>
              <a:rPr sz="800" b="1" spc="65" dirty="0">
                <a:latin typeface="Arial"/>
                <a:cs typeface="Arial"/>
              </a:rPr>
              <a:t> </a:t>
            </a:r>
            <a:r>
              <a:rPr sz="800" b="1" dirty="0">
                <a:latin typeface="Arial"/>
                <a:cs typeface="Arial"/>
              </a:rPr>
              <a:t>Concentrador</a:t>
            </a:r>
            <a:r>
              <a:rPr sz="800" b="1" spc="60" dirty="0">
                <a:latin typeface="Arial"/>
                <a:cs typeface="Arial"/>
              </a:rPr>
              <a:t> </a:t>
            </a:r>
            <a:r>
              <a:rPr sz="800" b="1" dirty="0">
                <a:latin typeface="Arial"/>
                <a:cs typeface="Arial"/>
              </a:rPr>
              <a:t>de</a:t>
            </a:r>
            <a:r>
              <a:rPr sz="800" b="1" spc="65" dirty="0">
                <a:latin typeface="Arial"/>
                <a:cs typeface="Arial"/>
              </a:rPr>
              <a:t> </a:t>
            </a:r>
            <a:r>
              <a:rPr sz="800" b="1" dirty="0">
                <a:latin typeface="Arial"/>
                <a:cs typeface="Arial"/>
              </a:rPr>
              <a:t>datos</a:t>
            </a:r>
            <a:r>
              <a:rPr sz="800" b="1" spc="60" dirty="0">
                <a:latin typeface="Arial"/>
                <a:cs typeface="Arial"/>
              </a:rPr>
              <a:t> </a:t>
            </a:r>
            <a:r>
              <a:rPr sz="800" b="1" dirty="0">
                <a:latin typeface="Arial"/>
                <a:cs typeface="Arial"/>
              </a:rPr>
              <a:t>de</a:t>
            </a:r>
            <a:r>
              <a:rPr sz="800" b="1" spc="65" dirty="0">
                <a:latin typeface="Arial"/>
                <a:cs typeface="Arial"/>
              </a:rPr>
              <a:t> </a:t>
            </a:r>
            <a:r>
              <a:rPr sz="800" b="1" dirty="0">
                <a:latin typeface="Arial"/>
                <a:cs typeface="Arial"/>
              </a:rPr>
              <a:t>la</a:t>
            </a:r>
            <a:r>
              <a:rPr sz="800" b="1" spc="60" dirty="0">
                <a:latin typeface="Arial"/>
                <a:cs typeface="Arial"/>
              </a:rPr>
              <a:t> </a:t>
            </a:r>
            <a:r>
              <a:rPr sz="800" b="1" spc="-10" dirty="0">
                <a:latin typeface="Arial"/>
                <a:cs typeface="Arial"/>
              </a:rPr>
              <a:t>subestación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25448809" y="9297569"/>
            <a:ext cx="60628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pc="-25" dirty="0"/>
              <a:t>21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5956301" y="468956"/>
            <a:ext cx="5888355" cy="639826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602990">
              <a:spcBef>
                <a:spcPts val="135"/>
              </a:spcBef>
            </a:pPr>
            <a:r>
              <a:rPr sz="850" i="1" dirty="0">
                <a:latin typeface="Trebuchet MS"/>
                <a:cs typeface="Trebuchet MS"/>
              </a:rPr>
              <a:t>Capítulo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spc="-30" dirty="0">
                <a:latin typeface="Trebuchet MS"/>
                <a:cs typeface="Trebuchet MS"/>
              </a:rPr>
              <a:t>5: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Dispositivos</a:t>
            </a:r>
            <a:r>
              <a:rPr sz="850" i="1" spc="90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con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acceso</a:t>
            </a:r>
            <a:r>
              <a:rPr sz="850" i="1" spc="90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en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spc="-10" dirty="0">
                <a:latin typeface="Trebuchet MS"/>
                <a:cs typeface="Trebuchet MS"/>
              </a:rPr>
              <a:t>serie</a:t>
            </a:r>
            <a:endParaRPr sz="8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200">
              <a:latin typeface="Trebuchet MS"/>
              <a:cs typeface="Trebuchet MS"/>
            </a:endParaRPr>
          </a:p>
          <a:p>
            <a:pPr>
              <a:spcBef>
                <a:spcPts val="10"/>
              </a:spcBef>
            </a:pPr>
            <a:endParaRPr sz="950">
              <a:latin typeface="Trebuchet MS"/>
              <a:cs typeface="Trebuchet MS"/>
            </a:endParaRPr>
          </a:p>
          <a:p>
            <a:pPr marL="12700"/>
            <a:r>
              <a:rPr sz="950" b="1" spc="-50" dirty="0">
                <a:latin typeface="Arial"/>
                <a:cs typeface="Arial"/>
              </a:rPr>
              <a:t>[EJEMPLO</a:t>
            </a:r>
            <a:r>
              <a:rPr sz="950" b="1" spc="15" dirty="0">
                <a:latin typeface="Arial"/>
                <a:cs typeface="Arial"/>
              </a:rPr>
              <a:t> </a:t>
            </a:r>
            <a:r>
              <a:rPr sz="950" b="1" spc="-50" dirty="0">
                <a:latin typeface="Arial"/>
                <a:cs typeface="Arial"/>
              </a:rPr>
              <a:t>DE</a:t>
            </a:r>
            <a:r>
              <a:rPr sz="950" b="1" spc="20" dirty="0">
                <a:latin typeface="Arial"/>
                <a:cs typeface="Arial"/>
              </a:rPr>
              <a:t> </a:t>
            </a:r>
            <a:r>
              <a:rPr sz="950" b="1" dirty="0">
                <a:latin typeface="Arial"/>
                <a:cs typeface="Arial"/>
              </a:rPr>
              <a:t>COMANDO</a:t>
            </a:r>
            <a:r>
              <a:rPr sz="950" b="1" spc="20" dirty="0">
                <a:latin typeface="Arial"/>
                <a:cs typeface="Arial"/>
              </a:rPr>
              <a:t> </a:t>
            </a:r>
            <a:r>
              <a:rPr sz="950" b="1" spc="-10" dirty="0">
                <a:latin typeface="Arial"/>
                <a:cs typeface="Arial"/>
              </a:rPr>
              <a:t>BINARIO]</a:t>
            </a:r>
            <a:endParaRPr sz="950">
              <a:latin typeface="Arial"/>
              <a:cs typeface="Arial"/>
            </a:endParaRPr>
          </a:p>
          <a:p>
            <a:pPr marL="12700">
              <a:spcBef>
                <a:spcPts val="200"/>
              </a:spcBef>
            </a:pPr>
            <a:r>
              <a:rPr sz="950" spc="-10" dirty="0">
                <a:latin typeface="Arial Unicode MS"/>
                <a:cs typeface="Arial Unicode MS"/>
              </a:rPr>
              <a:t>CONDUCTOR#=2</a:t>
            </a:r>
            <a:endParaRPr sz="950">
              <a:latin typeface="Arial Unicode MS"/>
              <a:cs typeface="Arial Unicode MS"/>
            </a:endParaRPr>
          </a:p>
          <a:p>
            <a:pPr marL="12700">
              <a:spcBef>
                <a:spcPts val="155"/>
              </a:spcBef>
            </a:pPr>
            <a:r>
              <a:rPr sz="1050" spc="-10" dirty="0">
                <a:latin typeface="Arial Unicode MS"/>
                <a:cs typeface="Arial Unicode MS"/>
              </a:rPr>
              <a:t>TIPO=binario</a:t>
            </a:r>
            <a:endParaRPr sz="1050">
              <a:latin typeface="Arial Unicode MS"/>
              <a:cs typeface="Arial Unicode MS"/>
            </a:endParaRPr>
          </a:p>
          <a:p>
            <a:pPr marL="12700" marR="1898650">
              <a:lnSpc>
                <a:spcPts val="1390"/>
              </a:lnSpc>
              <a:spcBef>
                <a:spcPts val="45"/>
              </a:spcBef>
            </a:pPr>
            <a:r>
              <a:rPr sz="1050" dirty="0">
                <a:latin typeface="Arial Unicode MS"/>
                <a:cs typeface="Arial Unicode MS"/>
              </a:rPr>
              <a:t>COMANDO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TX=00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01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02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03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04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05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41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55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spc="-50" dirty="0">
                <a:latin typeface="Arial Unicode MS"/>
                <a:cs typeface="Arial Unicode MS"/>
              </a:rPr>
              <a:t>1E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B8</a:t>
            </a:r>
            <a:r>
              <a:rPr sz="1050" spc="-10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0A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0B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spc="-30" dirty="0">
                <a:latin typeface="Arial Unicode MS"/>
                <a:cs typeface="Arial Unicode MS"/>
              </a:rPr>
              <a:t>0C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0D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spc="-50" dirty="0">
                <a:latin typeface="Arial Unicode MS"/>
                <a:cs typeface="Arial Unicode MS"/>
              </a:rPr>
              <a:t>0E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spc="-25" dirty="0">
                <a:latin typeface="Arial Unicode MS"/>
                <a:cs typeface="Arial Unicode MS"/>
              </a:rPr>
              <a:t>0F </a:t>
            </a:r>
            <a:r>
              <a:rPr sz="1050" spc="-35" dirty="0">
                <a:latin typeface="Arial Unicode MS"/>
                <a:cs typeface="Arial Unicode MS"/>
              </a:rPr>
              <a:t>PERIODO</a:t>
            </a:r>
            <a:r>
              <a:rPr sz="1050" spc="-20" dirty="0">
                <a:latin typeface="Arial Unicode MS"/>
                <a:cs typeface="Arial Unicode MS"/>
              </a:rPr>
              <a:t> TX=4</a:t>
            </a:r>
            <a:endParaRPr sz="1050">
              <a:latin typeface="Arial Unicode MS"/>
              <a:cs typeface="Arial Unicode MS"/>
            </a:endParaRPr>
          </a:p>
          <a:p>
            <a:pPr marL="12700">
              <a:spcBef>
                <a:spcPts val="40"/>
              </a:spcBef>
            </a:pPr>
            <a:r>
              <a:rPr sz="1050" spc="-45" dirty="0">
                <a:latin typeface="Arial Unicode MS"/>
                <a:cs typeface="Arial Unicode MS"/>
              </a:rPr>
              <a:t>RXSTRIP=N1,</a:t>
            </a:r>
            <a:r>
              <a:rPr sz="1050" spc="30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S11,</a:t>
            </a:r>
            <a:r>
              <a:rPr sz="1050" spc="30" dirty="0">
                <a:latin typeface="Arial Unicode MS"/>
                <a:cs typeface="Arial Unicode MS"/>
              </a:rPr>
              <a:t> </a:t>
            </a:r>
            <a:r>
              <a:rPr sz="1050" spc="-10" dirty="0">
                <a:latin typeface="Arial Unicode MS"/>
                <a:cs typeface="Arial Unicode MS"/>
              </a:rPr>
              <a:t>T1,</a:t>
            </a:r>
            <a:r>
              <a:rPr sz="1050" spc="30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D2,</a:t>
            </a:r>
            <a:r>
              <a:rPr sz="1050" spc="30" dirty="0">
                <a:latin typeface="Arial Unicode MS"/>
                <a:cs typeface="Arial Unicode MS"/>
              </a:rPr>
              <a:t> </a:t>
            </a:r>
            <a:r>
              <a:rPr sz="1050" spc="-25" dirty="0">
                <a:latin typeface="Arial Unicode MS"/>
                <a:cs typeface="Arial Unicode MS"/>
              </a:rPr>
              <a:t>C7,</a:t>
            </a:r>
            <a:r>
              <a:rPr sz="1050" spc="30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“Tipo</a:t>
            </a:r>
            <a:r>
              <a:rPr sz="1050" spc="30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hexadecimal”,</a:t>
            </a:r>
            <a:r>
              <a:rPr sz="1050" spc="30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H6,</a:t>
            </a:r>
            <a:r>
              <a:rPr sz="1050" spc="30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X28,</a:t>
            </a:r>
            <a:endParaRPr sz="1050">
              <a:latin typeface="Arial Unicode MS"/>
              <a:cs typeface="Arial Unicode MS"/>
            </a:endParaRPr>
          </a:p>
          <a:p>
            <a:pPr marL="12700" marR="2664460">
              <a:lnSpc>
                <a:spcPct val="109500"/>
              </a:lnSpc>
              <a:spcBef>
                <a:spcPts val="5"/>
              </a:spcBef>
            </a:pPr>
            <a:r>
              <a:rPr sz="1050" spc="-45" dirty="0">
                <a:latin typeface="Arial Unicode MS"/>
                <a:cs typeface="Arial Unicode MS"/>
              </a:rPr>
              <a:t>Y5</a:t>
            </a:r>
            <a:r>
              <a:rPr sz="1050" spc="5" dirty="0">
                <a:latin typeface="Arial Unicode MS"/>
                <a:cs typeface="Arial Unicode MS"/>
              </a:rPr>
              <a:t> </a:t>
            </a:r>
            <a:r>
              <a:rPr sz="1050" spc="-45" dirty="0">
                <a:latin typeface="Arial Unicode MS"/>
                <a:cs typeface="Arial Unicode MS"/>
              </a:rPr>
              <a:t>RXSTRIP=N1,</a:t>
            </a:r>
            <a:r>
              <a:rPr sz="1050" spc="5" dirty="0">
                <a:latin typeface="Arial Unicode MS"/>
                <a:cs typeface="Arial Unicode MS"/>
              </a:rPr>
              <a:t> </a:t>
            </a:r>
            <a:r>
              <a:rPr sz="1050" spc="-40" dirty="0">
                <a:latin typeface="Arial Unicode MS"/>
                <a:cs typeface="Arial Unicode MS"/>
              </a:rPr>
              <a:t>S2,</a:t>
            </a:r>
            <a:r>
              <a:rPr sz="1050" spc="10" dirty="0">
                <a:latin typeface="Arial Unicode MS"/>
                <a:cs typeface="Arial Unicode MS"/>
              </a:rPr>
              <a:t> </a:t>
            </a:r>
            <a:r>
              <a:rPr sz="1050" spc="-10" dirty="0">
                <a:latin typeface="Arial Unicode MS"/>
                <a:cs typeface="Arial Unicode MS"/>
              </a:rPr>
              <a:t>T2,</a:t>
            </a:r>
            <a:r>
              <a:rPr sz="1050" spc="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D1,</a:t>
            </a:r>
            <a:r>
              <a:rPr sz="1050" spc="5" dirty="0">
                <a:latin typeface="Arial Unicode MS"/>
                <a:cs typeface="Arial Unicode MS"/>
              </a:rPr>
              <a:t> </a:t>
            </a:r>
            <a:r>
              <a:rPr sz="1050" spc="-25" dirty="0">
                <a:latin typeface="Arial Unicode MS"/>
                <a:cs typeface="Arial Unicode MS"/>
              </a:rPr>
              <a:t>C7,</a:t>
            </a:r>
            <a:r>
              <a:rPr sz="1050" spc="10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“Tipo</a:t>
            </a:r>
            <a:r>
              <a:rPr sz="1050" spc="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int”,</a:t>
            </a:r>
            <a:r>
              <a:rPr sz="1050" spc="10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H4,</a:t>
            </a:r>
            <a:r>
              <a:rPr sz="1050" spc="5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X1,</a:t>
            </a:r>
            <a:r>
              <a:rPr sz="1050" spc="5" dirty="0">
                <a:latin typeface="Arial Unicode MS"/>
                <a:cs typeface="Arial Unicode MS"/>
              </a:rPr>
              <a:t> </a:t>
            </a:r>
            <a:r>
              <a:rPr sz="1050" spc="-25" dirty="0">
                <a:latin typeface="Arial Unicode MS"/>
                <a:cs typeface="Arial Unicode MS"/>
              </a:rPr>
              <a:t>Y8 </a:t>
            </a:r>
            <a:r>
              <a:rPr sz="1050" spc="-45" dirty="0">
                <a:latin typeface="Arial Unicode MS"/>
                <a:cs typeface="Arial Unicode MS"/>
              </a:rPr>
              <a:t>RXSTRIP=N1,</a:t>
            </a:r>
            <a:r>
              <a:rPr sz="1050" dirty="0">
                <a:latin typeface="Arial Unicode MS"/>
                <a:cs typeface="Arial Unicode MS"/>
              </a:rPr>
              <a:t> </a:t>
            </a:r>
            <a:r>
              <a:rPr sz="1050" spc="-40" dirty="0">
                <a:latin typeface="Arial Unicode MS"/>
                <a:cs typeface="Arial Unicode MS"/>
              </a:rPr>
              <a:t>S7,</a:t>
            </a:r>
            <a:r>
              <a:rPr sz="1050" spc="5" dirty="0">
                <a:latin typeface="Arial Unicode MS"/>
                <a:cs typeface="Arial Unicode MS"/>
              </a:rPr>
              <a:t> </a:t>
            </a:r>
            <a:r>
              <a:rPr sz="1050" spc="-10" dirty="0">
                <a:latin typeface="Arial Unicode MS"/>
                <a:cs typeface="Arial Unicode MS"/>
              </a:rPr>
              <a:t>T4,</a:t>
            </a:r>
            <a:r>
              <a:rPr sz="1050" spc="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D3,</a:t>
            </a:r>
            <a:r>
              <a:rPr sz="1050" spc="5" dirty="0">
                <a:latin typeface="Arial Unicode MS"/>
                <a:cs typeface="Arial Unicode MS"/>
              </a:rPr>
              <a:t> </a:t>
            </a:r>
            <a:r>
              <a:rPr sz="1050" spc="-25" dirty="0">
                <a:latin typeface="Arial Unicode MS"/>
                <a:cs typeface="Arial Unicode MS"/>
              </a:rPr>
              <a:t>C7,</a:t>
            </a:r>
            <a:r>
              <a:rPr sz="1050" dirty="0">
                <a:latin typeface="Arial Unicode MS"/>
                <a:cs typeface="Arial Unicode MS"/>
              </a:rPr>
              <a:t> “Tipo</a:t>
            </a:r>
            <a:r>
              <a:rPr sz="1050" spc="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real”,</a:t>
            </a:r>
            <a:r>
              <a:rPr sz="1050" spc="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H4,</a:t>
            </a:r>
            <a:r>
              <a:rPr sz="1050" spc="5" dirty="0">
                <a:latin typeface="Arial Unicode MS"/>
                <a:cs typeface="Arial Unicode MS"/>
              </a:rPr>
              <a:t> </a:t>
            </a:r>
            <a:r>
              <a:rPr sz="1050" spc="-10" dirty="0">
                <a:latin typeface="Arial Unicode MS"/>
                <a:cs typeface="Arial Unicode MS"/>
              </a:rPr>
              <a:t>X28,</a:t>
            </a:r>
            <a:r>
              <a:rPr sz="1050" dirty="0">
                <a:latin typeface="Arial Unicode MS"/>
                <a:cs typeface="Arial Unicode MS"/>
              </a:rPr>
              <a:t> </a:t>
            </a:r>
            <a:r>
              <a:rPr sz="1050" spc="-25" dirty="0">
                <a:latin typeface="Arial Unicode MS"/>
                <a:cs typeface="Arial Unicode MS"/>
              </a:rPr>
              <a:t>Y8</a:t>
            </a:r>
            <a:endParaRPr sz="1050">
              <a:latin typeface="Arial Unicode MS"/>
              <a:cs typeface="Arial Unicode MS"/>
            </a:endParaRPr>
          </a:p>
          <a:p>
            <a:pPr>
              <a:spcBef>
                <a:spcPts val="40"/>
              </a:spcBef>
            </a:pPr>
            <a:endParaRPr sz="750">
              <a:latin typeface="Arial Unicode MS"/>
              <a:cs typeface="Arial Unicode MS"/>
            </a:endParaRPr>
          </a:p>
          <a:p>
            <a:pPr marL="12700" marR="5080">
              <a:lnSpc>
                <a:spcPct val="127899"/>
              </a:lnSpc>
            </a:pPr>
            <a:r>
              <a:rPr sz="900" spc="-20" dirty="0">
                <a:latin typeface="Arial Unicode MS"/>
                <a:cs typeface="Arial Unicode MS"/>
              </a:rPr>
              <a:t>En</a:t>
            </a:r>
            <a:r>
              <a:rPr sz="900" spc="9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los</a:t>
            </a:r>
            <a:r>
              <a:rPr sz="900" spc="9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ejemplos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anteriores,</a:t>
            </a:r>
            <a:r>
              <a:rPr sz="900" spc="9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el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spc="50" dirty="0">
                <a:latin typeface="Arial Unicode MS"/>
                <a:cs typeface="Arial Unicode MS"/>
              </a:rPr>
              <a:t>nombre</a:t>
            </a:r>
            <a:r>
              <a:rPr sz="900" spc="9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del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controlador</a:t>
            </a:r>
            <a:r>
              <a:rPr sz="900" spc="9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se</a:t>
            </a:r>
            <a:r>
              <a:rPr sz="900" spc="9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define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entre</a:t>
            </a:r>
            <a:r>
              <a:rPr sz="900" spc="9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llaves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y</a:t>
            </a:r>
            <a:r>
              <a:rPr sz="900" spc="9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se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considera</a:t>
            </a:r>
            <a:r>
              <a:rPr sz="900" spc="9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único.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spc="-30" dirty="0">
                <a:latin typeface="Arial Unicode MS"/>
                <a:cs typeface="Arial Unicode MS"/>
              </a:rPr>
              <a:t>El</a:t>
            </a:r>
            <a:r>
              <a:rPr sz="900" spc="90" dirty="0">
                <a:latin typeface="Arial Unicode MS"/>
                <a:cs typeface="Arial Unicode MS"/>
              </a:rPr>
              <a:t> </a:t>
            </a:r>
            <a:r>
              <a:rPr sz="900" spc="40" dirty="0">
                <a:latin typeface="Arial Unicode MS"/>
                <a:cs typeface="Arial Unicode MS"/>
              </a:rPr>
              <a:t>número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conductor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también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debe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ser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único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y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se</a:t>
            </a:r>
            <a:r>
              <a:rPr sz="900" spc="10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asigna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mediante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el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comando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spc="-20" dirty="0">
                <a:latin typeface="Arial Unicode MS"/>
                <a:cs typeface="Arial Unicode MS"/>
              </a:rPr>
              <a:t>"DRIVER#".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spc="-30" dirty="0">
                <a:latin typeface="Arial Unicode MS"/>
                <a:cs typeface="Arial Unicode MS"/>
              </a:rPr>
              <a:t>El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comando</a:t>
            </a:r>
            <a:r>
              <a:rPr sz="900" spc="100" dirty="0">
                <a:latin typeface="Arial Unicode MS"/>
                <a:cs typeface="Arial Unicode MS"/>
              </a:rPr>
              <a:t> </a:t>
            </a:r>
            <a:r>
              <a:rPr sz="900" spc="-35" dirty="0">
                <a:latin typeface="Arial Unicode MS"/>
                <a:cs typeface="Arial Unicode MS"/>
              </a:rPr>
              <a:t>"TYPE"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se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spc="-25" dirty="0">
                <a:latin typeface="Arial Unicode MS"/>
                <a:cs typeface="Arial Unicode MS"/>
              </a:rPr>
              <a:t>usa </a:t>
            </a:r>
            <a:r>
              <a:rPr sz="900" dirty="0">
                <a:latin typeface="Arial Unicode MS"/>
                <a:cs typeface="Arial Unicode MS"/>
              </a:rPr>
              <a:t>para</a:t>
            </a:r>
            <a:r>
              <a:rPr sz="900" spc="6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especificar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el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spc="50" dirty="0">
                <a:latin typeface="Arial Unicode MS"/>
                <a:cs typeface="Arial Unicode MS"/>
              </a:rPr>
              <a:t>tipo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protocolo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y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se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establece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en</a:t>
            </a:r>
            <a:r>
              <a:rPr sz="900" spc="65" dirty="0">
                <a:latin typeface="Arial Unicode MS"/>
                <a:cs typeface="Arial Unicode MS"/>
              </a:rPr>
              <a:t> </a:t>
            </a:r>
            <a:r>
              <a:rPr sz="900" spc="-25" dirty="0">
                <a:latin typeface="Arial Unicode MS"/>
                <a:cs typeface="Arial Unicode MS"/>
              </a:rPr>
              <a:t>ASCII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o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binario.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Una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vez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iniciado,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el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controlador</a:t>
            </a:r>
            <a:r>
              <a:rPr sz="900" spc="52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transmite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periódicamente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la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secuencia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bytes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especificada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en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"TXCOMMAND"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una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vez</a:t>
            </a:r>
            <a:r>
              <a:rPr sz="900" spc="110" dirty="0">
                <a:latin typeface="Arial Unicode MS"/>
                <a:cs typeface="Arial Unicode MS"/>
              </a:rPr>
              <a:t> </a:t>
            </a:r>
            <a:r>
              <a:rPr sz="900" spc="-20" dirty="0">
                <a:latin typeface="Arial Unicode MS"/>
                <a:cs typeface="Arial Unicode MS"/>
              </a:rPr>
              <a:t>cada</a:t>
            </a:r>
            <a:endParaRPr sz="900">
              <a:latin typeface="Arial Unicode MS"/>
              <a:cs typeface="Arial Unicode MS"/>
            </a:endParaRPr>
          </a:p>
          <a:p>
            <a:pPr marL="12700" marR="10160">
              <a:lnSpc>
                <a:spcPct val="127899"/>
              </a:lnSpc>
            </a:pPr>
            <a:r>
              <a:rPr sz="900" spc="-25" dirty="0">
                <a:latin typeface="Arial Unicode MS"/>
                <a:cs typeface="Arial Unicode MS"/>
              </a:rPr>
              <a:t>"TXPERIOD"</a:t>
            </a:r>
            <a:r>
              <a:rPr sz="900" spc="9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(especificado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en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segundos).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Los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datos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respuesta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se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capturan,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almacenan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en</a:t>
            </a:r>
            <a:r>
              <a:rPr sz="900" spc="9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búfer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y</a:t>
            </a:r>
            <a:r>
              <a:rPr sz="900" spc="95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analizan </a:t>
            </a:r>
            <a:r>
              <a:rPr sz="900" dirty="0">
                <a:latin typeface="Arial Unicode MS"/>
                <a:cs typeface="Arial Unicode MS"/>
              </a:rPr>
              <a:t>automáticamente</a:t>
            </a:r>
            <a:r>
              <a:rPr sz="900" spc="14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mediante</a:t>
            </a:r>
            <a:r>
              <a:rPr sz="900" spc="14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el</a:t>
            </a:r>
            <a:r>
              <a:rPr sz="900" spc="14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comando</a:t>
            </a:r>
            <a:r>
              <a:rPr sz="900" spc="145" dirty="0">
                <a:latin typeface="Arial Unicode MS"/>
                <a:cs typeface="Arial Unicode MS"/>
              </a:rPr>
              <a:t> </a:t>
            </a:r>
            <a:r>
              <a:rPr sz="900" spc="-35" dirty="0">
                <a:latin typeface="Arial Unicode MS"/>
                <a:cs typeface="Arial Unicode MS"/>
              </a:rPr>
              <a:t>"RXSTRIP".</a:t>
            </a:r>
            <a:r>
              <a:rPr sz="900" spc="145" dirty="0">
                <a:latin typeface="Arial Unicode MS"/>
                <a:cs typeface="Arial Unicode MS"/>
              </a:rPr>
              <a:t> </a:t>
            </a:r>
            <a:r>
              <a:rPr sz="900" spc="-30" dirty="0">
                <a:latin typeface="Arial Unicode MS"/>
                <a:cs typeface="Arial Unicode MS"/>
              </a:rPr>
              <a:t>El</a:t>
            </a:r>
            <a:r>
              <a:rPr sz="900" spc="15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comando</a:t>
            </a:r>
            <a:r>
              <a:rPr sz="900" spc="145" dirty="0">
                <a:latin typeface="Arial Unicode MS"/>
                <a:cs typeface="Arial Unicode MS"/>
              </a:rPr>
              <a:t> </a:t>
            </a:r>
            <a:r>
              <a:rPr sz="900" spc="-40" dirty="0">
                <a:latin typeface="Arial Unicode MS"/>
                <a:cs typeface="Arial Unicode MS"/>
              </a:rPr>
              <a:t>"RXSTRIP"</a:t>
            </a:r>
            <a:r>
              <a:rPr sz="900" spc="14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se</a:t>
            </a:r>
            <a:r>
              <a:rPr sz="900" spc="14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utiliza</a:t>
            </a:r>
            <a:r>
              <a:rPr sz="900" spc="14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para</a:t>
            </a:r>
            <a:r>
              <a:rPr sz="900" spc="14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extraer</a:t>
            </a:r>
            <a:r>
              <a:rPr sz="900" spc="150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valores </a:t>
            </a:r>
            <a:r>
              <a:rPr sz="900" dirty="0">
                <a:latin typeface="Arial Unicode MS"/>
                <a:cs typeface="Arial Unicode MS"/>
              </a:rPr>
              <a:t>específicos</a:t>
            </a:r>
            <a:r>
              <a:rPr sz="900" spc="13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del</a:t>
            </a:r>
            <a:r>
              <a:rPr sz="900" spc="13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búfer</a:t>
            </a:r>
            <a:r>
              <a:rPr sz="900" spc="13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13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respuesta</a:t>
            </a:r>
            <a:r>
              <a:rPr sz="900" spc="14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y</a:t>
            </a:r>
            <a:r>
              <a:rPr sz="900" spc="13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mostrar</a:t>
            </a:r>
            <a:r>
              <a:rPr sz="900" spc="13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la</a:t>
            </a:r>
            <a:r>
              <a:rPr sz="900" spc="13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información</a:t>
            </a:r>
            <a:r>
              <a:rPr sz="900" spc="14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consultada</a:t>
            </a:r>
            <a:r>
              <a:rPr sz="900" spc="13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en</a:t>
            </a:r>
            <a:r>
              <a:rPr sz="900" spc="13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la</a:t>
            </a:r>
            <a:r>
              <a:rPr sz="900" spc="13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pantalla.</a:t>
            </a:r>
            <a:r>
              <a:rPr sz="900" spc="13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Los</a:t>
            </a:r>
            <a:r>
              <a:rPr sz="900" spc="14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comandos</a:t>
            </a:r>
            <a:r>
              <a:rPr sz="900" spc="135" dirty="0">
                <a:latin typeface="Arial Unicode MS"/>
                <a:cs typeface="Arial Unicode MS"/>
              </a:rPr>
              <a:t> </a:t>
            </a:r>
            <a:r>
              <a:rPr sz="900" spc="-40" dirty="0">
                <a:latin typeface="Arial Unicode MS"/>
                <a:cs typeface="Arial Unicode MS"/>
              </a:rPr>
              <a:t>RXSTRIP </a:t>
            </a:r>
            <a:r>
              <a:rPr sz="900" dirty="0">
                <a:latin typeface="Arial Unicode MS"/>
                <a:cs typeface="Arial Unicode MS"/>
              </a:rPr>
              <a:t>se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definen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a</a:t>
            </a:r>
            <a:r>
              <a:rPr sz="900" spc="65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continuación:</a:t>
            </a:r>
            <a:endParaRPr sz="900">
              <a:latin typeface="Arial Unicode MS"/>
              <a:cs typeface="Arial Unicode MS"/>
            </a:endParaRPr>
          </a:p>
          <a:p>
            <a:pPr>
              <a:spcBef>
                <a:spcPts val="45"/>
              </a:spcBef>
            </a:pPr>
            <a:endParaRPr sz="750">
              <a:latin typeface="Arial Unicode MS"/>
              <a:cs typeface="Arial Unicode MS"/>
            </a:endParaRPr>
          </a:p>
          <a:p>
            <a:pPr marL="128270" marR="3035300">
              <a:lnSpc>
                <a:spcPct val="153300"/>
              </a:lnSpc>
            </a:pPr>
            <a:r>
              <a:rPr sz="750" dirty="0">
                <a:latin typeface="Arial Unicode MS"/>
                <a:cs typeface="Arial Unicode MS"/>
              </a:rPr>
              <a:t>"N"</a:t>
            </a:r>
            <a:r>
              <a:rPr sz="750" spc="6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es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el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número</a:t>
            </a:r>
            <a:r>
              <a:rPr sz="750" spc="6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línea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o</a:t>
            </a:r>
            <a:r>
              <a:rPr sz="750" spc="6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bloque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del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que</a:t>
            </a:r>
            <a:r>
              <a:rPr sz="750" spc="6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se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va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6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quitar,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"S"</a:t>
            </a:r>
            <a:r>
              <a:rPr sz="750" dirty="0">
                <a:latin typeface="Arial Unicode MS"/>
                <a:cs typeface="Arial Unicode MS"/>
              </a:rPr>
              <a:t> es</a:t>
            </a:r>
            <a:r>
              <a:rPr sz="750" spc="5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el</a:t>
            </a:r>
            <a:r>
              <a:rPr sz="750" spc="5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número</a:t>
            </a:r>
            <a:r>
              <a:rPr sz="750" spc="5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5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byte</a:t>
            </a:r>
            <a:r>
              <a:rPr sz="750" spc="5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inicial</a:t>
            </a:r>
            <a:r>
              <a:rPr sz="750" spc="5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que</a:t>
            </a:r>
            <a:r>
              <a:rPr sz="750" spc="5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se</a:t>
            </a:r>
            <a:r>
              <a:rPr sz="750" spc="5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va</a:t>
            </a:r>
            <a:r>
              <a:rPr sz="750" spc="5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5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quitar,</a:t>
            </a:r>
            <a:r>
              <a:rPr sz="750" spc="5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"T"</a:t>
            </a:r>
            <a:r>
              <a:rPr sz="750" spc="5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es</a:t>
            </a:r>
            <a:r>
              <a:rPr sz="750" spc="55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el</a:t>
            </a:r>
            <a:r>
              <a:rPr sz="750" dirty="0">
                <a:latin typeface="Arial Unicode MS"/>
                <a:cs typeface="Arial Unicode MS"/>
              </a:rPr>
              <a:t> número</a:t>
            </a:r>
            <a:r>
              <a:rPr sz="750" spc="7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total</a:t>
            </a:r>
            <a:r>
              <a:rPr sz="750" spc="7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7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bytes</a:t>
            </a:r>
            <a:r>
              <a:rPr sz="750" spc="7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que</a:t>
            </a:r>
            <a:r>
              <a:rPr sz="750" spc="7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se</a:t>
            </a:r>
            <a:r>
              <a:rPr sz="750" spc="7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van</a:t>
            </a:r>
            <a:r>
              <a:rPr sz="750" spc="7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75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quitar,</a:t>
            </a:r>
            <a:endParaRPr sz="750">
              <a:latin typeface="Arial Unicode MS"/>
              <a:cs typeface="Arial Unicode MS"/>
            </a:endParaRPr>
          </a:p>
          <a:p>
            <a:pPr marL="128270" marR="1242695">
              <a:lnSpc>
                <a:spcPts val="1390"/>
              </a:lnSpc>
              <a:spcBef>
                <a:spcPts val="105"/>
              </a:spcBef>
            </a:pPr>
            <a:r>
              <a:rPr sz="850" dirty="0">
                <a:latin typeface="Arial Unicode MS"/>
                <a:cs typeface="Arial Unicode MS"/>
              </a:rPr>
              <a:t>"D"</a:t>
            </a:r>
            <a:r>
              <a:rPr sz="850" spc="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tipo</a:t>
            </a:r>
            <a:r>
              <a:rPr sz="850" spc="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datos</a:t>
            </a:r>
            <a:r>
              <a:rPr sz="850" spc="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leer</a:t>
            </a:r>
            <a:r>
              <a:rPr sz="850" spc="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(0</a:t>
            </a:r>
            <a:r>
              <a:rPr sz="850" spc="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=</a:t>
            </a:r>
            <a:r>
              <a:rPr sz="850" spc="35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ASCII,</a:t>
            </a:r>
            <a:r>
              <a:rPr sz="850" spc="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1</a:t>
            </a:r>
            <a:r>
              <a:rPr sz="850" spc="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=</a:t>
            </a:r>
            <a:r>
              <a:rPr sz="850" spc="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entero,</a:t>
            </a:r>
            <a:r>
              <a:rPr sz="850" spc="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2</a:t>
            </a:r>
            <a:r>
              <a:rPr sz="850" spc="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=</a:t>
            </a:r>
            <a:r>
              <a:rPr sz="850" spc="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hexadecimal</a:t>
            </a:r>
            <a:r>
              <a:rPr sz="850" spc="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3</a:t>
            </a:r>
            <a:r>
              <a:rPr sz="850" spc="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=</a:t>
            </a:r>
            <a:r>
              <a:rPr sz="850" spc="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real),</a:t>
            </a:r>
            <a:r>
              <a:rPr sz="850" spc="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"</a:t>
            </a:r>
            <a:r>
              <a:rPr sz="850" spc="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"</a:t>
            </a:r>
            <a:r>
              <a:rPr sz="850" spc="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3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el </a:t>
            </a:r>
            <a:r>
              <a:rPr sz="850" dirty="0">
                <a:latin typeface="Arial Unicode MS"/>
                <a:cs typeface="Arial Unicode MS"/>
              </a:rPr>
              <a:t>encabezado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muestra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antes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datos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eliminados,</a:t>
            </a:r>
            <a:endParaRPr sz="850">
              <a:latin typeface="Arial Unicode MS"/>
              <a:cs typeface="Arial Unicode MS"/>
            </a:endParaRPr>
          </a:p>
          <a:p>
            <a:pPr marL="128270">
              <a:spcBef>
                <a:spcPts val="345"/>
              </a:spcBef>
            </a:pPr>
            <a:r>
              <a:rPr sz="750" dirty="0">
                <a:latin typeface="Arial Unicode MS"/>
                <a:cs typeface="Arial Unicode MS"/>
              </a:rPr>
              <a:t>"H"</a:t>
            </a:r>
            <a:r>
              <a:rPr sz="750" spc="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es</a:t>
            </a:r>
            <a:r>
              <a:rPr sz="750" spc="4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el</a:t>
            </a:r>
            <a:r>
              <a:rPr sz="750" spc="4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color</a:t>
            </a:r>
            <a:r>
              <a:rPr sz="750" spc="4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del</a:t>
            </a:r>
            <a:r>
              <a:rPr sz="750" spc="45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encabezado,</a:t>
            </a:r>
            <a:endParaRPr sz="750">
              <a:latin typeface="Arial Unicode MS"/>
              <a:cs typeface="Arial Unicode MS"/>
            </a:endParaRPr>
          </a:p>
          <a:p>
            <a:pPr marL="128270" marR="3508375">
              <a:lnSpc>
                <a:spcPct val="120000"/>
              </a:lnSpc>
              <a:spcBef>
                <a:spcPts val="65"/>
              </a:spcBef>
            </a:pPr>
            <a:r>
              <a:rPr sz="950" dirty="0">
                <a:latin typeface="Arial Unicode MS"/>
                <a:cs typeface="Arial Unicode MS"/>
              </a:rPr>
              <a:t>“X”</a:t>
            </a:r>
            <a:r>
              <a:rPr sz="950" spc="20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es</a:t>
            </a:r>
            <a:r>
              <a:rPr sz="950" spc="2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el</a:t>
            </a:r>
            <a:r>
              <a:rPr sz="950" spc="25" dirty="0">
                <a:latin typeface="Arial Unicode MS"/>
                <a:cs typeface="Arial Unicode MS"/>
              </a:rPr>
              <a:t> </a:t>
            </a:r>
            <a:r>
              <a:rPr sz="950" spc="50" dirty="0">
                <a:latin typeface="Arial Unicode MS"/>
                <a:cs typeface="Arial Unicode MS"/>
              </a:rPr>
              <a:t>número</a:t>
            </a:r>
            <a:r>
              <a:rPr sz="950" spc="20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de</a:t>
            </a:r>
            <a:r>
              <a:rPr sz="950" spc="2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columna</a:t>
            </a:r>
            <a:r>
              <a:rPr sz="950" spc="2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a</a:t>
            </a:r>
            <a:r>
              <a:rPr sz="950" spc="25" dirty="0">
                <a:latin typeface="Arial Unicode MS"/>
                <a:cs typeface="Arial Unicode MS"/>
              </a:rPr>
              <a:t> </a:t>
            </a:r>
            <a:r>
              <a:rPr sz="950" spc="-10" dirty="0">
                <a:latin typeface="Arial Unicode MS"/>
                <a:cs typeface="Arial Unicode MS"/>
              </a:rPr>
              <a:t>mostrar, “Y”</a:t>
            </a:r>
            <a:r>
              <a:rPr sz="950" spc="10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es</a:t>
            </a:r>
            <a:r>
              <a:rPr sz="950" spc="1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el</a:t>
            </a:r>
            <a:r>
              <a:rPr sz="950" spc="15" dirty="0">
                <a:latin typeface="Arial Unicode MS"/>
                <a:cs typeface="Arial Unicode MS"/>
              </a:rPr>
              <a:t> </a:t>
            </a:r>
            <a:r>
              <a:rPr sz="950" spc="50" dirty="0">
                <a:latin typeface="Arial Unicode MS"/>
                <a:cs typeface="Arial Unicode MS"/>
              </a:rPr>
              <a:t>número</a:t>
            </a:r>
            <a:r>
              <a:rPr sz="950" spc="1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de</a:t>
            </a:r>
            <a:r>
              <a:rPr sz="950" spc="1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fila</a:t>
            </a:r>
            <a:r>
              <a:rPr sz="950" spc="10" dirty="0">
                <a:latin typeface="Arial Unicode MS"/>
                <a:cs typeface="Arial Unicode MS"/>
              </a:rPr>
              <a:t> </a:t>
            </a:r>
            <a:r>
              <a:rPr sz="950" spc="-50" dirty="0">
                <a:latin typeface="Arial Unicode MS"/>
                <a:cs typeface="Arial Unicode MS"/>
              </a:rPr>
              <a:t>y</a:t>
            </a:r>
            <a:endParaRPr sz="950">
              <a:latin typeface="Arial Unicode MS"/>
              <a:cs typeface="Arial Unicode MS"/>
            </a:endParaRPr>
          </a:p>
          <a:p>
            <a:pPr marL="128270">
              <a:spcBef>
                <a:spcPts val="350"/>
              </a:spcBef>
            </a:pPr>
            <a:r>
              <a:rPr sz="850" dirty="0">
                <a:latin typeface="Arial Unicode MS"/>
                <a:cs typeface="Arial Unicode MS"/>
              </a:rPr>
              <a:t>“C”</a:t>
            </a:r>
            <a:r>
              <a:rPr sz="850" spc="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1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color</a:t>
            </a:r>
            <a:r>
              <a:rPr sz="850" spc="1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pantalla.</a:t>
            </a:r>
            <a:endParaRPr sz="850">
              <a:latin typeface="Arial Unicode MS"/>
              <a:cs typeface="Arial Unicode MS"/>
            </a:endParaRPr>
          </a:p>
          <a:p>
            <a:pPr>
              <a:spcBef>
                <a:spcPts val="55"/>
              </a:spcBef>
            </a:pPr>
            <a:endParaRPr sz="750">
              <a:latin typeface="Arial Unicode MS"/>
              <a:cs typeface="Arial Unicode MS"/>
            </a:endParaRPr>
          </a:p>
          <a:p>
            <a:pPr marL="12700" marR="52705">
              <a:lnSpc>
                <a:spcPct val="153300"/>
              </a:lnSpc>
            </a:pPr>
            <a:r>
              <a:rPr sz="750" dirty="0">
                <a:latin typeface="Arial Unicode MS"/>
                <a:cs typeface="Arial Unicode MS"/>
              </a:rPr>
              <a:t>La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mayoría</a:t>
            </a:r>
            <a:r>
              <a:rPr sz="750" spc="7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los</a:t>
            </a:r>
            <a:r>
              <a:rPr sz="750" spc="7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dispositivos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7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los</a:t>
            </a:r>
            <a:r>
              <a:rPr sz="750" spc="7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que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se</a:t>
            </a:r>
            <a:r>
              <a:rPr sz="750" spc="7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accede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en</a:t>
            </a:r>
            <a:r>
              <a:rPr sz="750" spc="7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serie</a:t>
            </a:r>
            <a:r>
              <a:rPr sz="750" spc="7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en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</a:t>
            </a:r>
            <a:r>
              <a:rPr sz="750" spc="7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subestación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se</a:t>
            </a:r>
            <a:r>
              <a:rPr sz="750" spc="7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comunican</a:t>
            </a:r>
            <a:r>
              <a:rPr sz="750" spc="7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velocidades</a:t>
            </a:r>
            <a:r>
              <a:rPr sz="750" spc="7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transmisión</a:t>
            </a:r>
            <a:r>
              <a:rPr sz="750" spc="70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bajas</a:t>
            </a:r>
            <a:r>
              <a:rPr sz="750" dirty="0">
                <a:latin typeface="Arial Unicode MS"/>
                <a:cs typeface="Arial Unicode MS"/>
              </a:rPr>
              <a:t> (2400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o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9600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baudios).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Cuando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se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considera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colectivamente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una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gran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variedad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estos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dispositivos,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digamos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128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dispositivos,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las</a:t>
            </a:r>
            <a:r>
              <a:rPr sz="750" dirty="0">
                <a:latin typeface="Arial Unicode MS"/>
                <a:cs typeface="Arial Unicode MS"/>
              </a:rPr>
              <a:t> velocidades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transferencia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datos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resultantes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pueden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superar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los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0,1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megabytes/segundo.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Tales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tasas,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sin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embargo,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son</a:t>
            </a:r>
            <a:r>
              <a:rPr sz="750" dirty="0">
                <a:latin typeface="Arial Unicode MS"/>
                <a:cs typeface="Arial Unicode MS"/>
              </a:rPr>
              <a:t> manejadas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fácilmente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por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las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spc="-65" dirty="0">
                <a:latin typeface="Arial Unicode MS"/>
                <a:cs typeface="Arial Unicode MS"/>
              </a:rPr>
              <a:t>PC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actuales,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dejando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tiempo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suficiente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para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otras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funciones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como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el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procesamiento,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el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archivo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y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la</a:t>
            </a:r>
            <a:r>
              <a:rPr sz="750" dirty="0">
                <a:latin typeface="Arial Unicode MS"/>
                <a:cs typeface="Arial Unicode MS"/>
              </a:rPr>
              <a:t> generación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informes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eventos.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velocidad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actual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transferencia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datos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través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del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bus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spc="-65" dirty="0">
                <a:latin typeface="Arial Unicode MS"/>
                <a:cs typeface="Arial Unicode MS"/>
              </a:rPr>
              <a:t>PC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para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arquitectura</a:t>
            </a:r>
            <a:r>
              <a:rPr sz="750" dirty="0">
                <a:latin typeface="Arial Unicode MS"/>
                <a:cs typeface="Arial Unicode MS"/>
              </a:rPr>
              <a:t> estándar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industria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(ISA)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es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2,4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megabytes/segundo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o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32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megabytes/segundo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para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Enhanced</a:t>
            </a:r>
            <a:r>
              <a:rPr sz="750" spc="100" dirty="0">
                <a:latin typeface="Arial Unicode MS"/>
                <a:cs typeface="Arial Unicode MS"/>
              </a:rPr>
              <a:t> </a:t>
            </a:r>
            <a:r>
              <a:rPr sz="750" spc="-20" dirty="0">
                <a:latin typeface="Arial Unicode MS"/>
                <a:cs typeface="Arial Unicode MS"/>
              </a:rPr>
              <a:t>ISA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(EISA).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56301" y="7281418"/>
            <a:ext cx="5846445" cy="1398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dirty="0">
                <a:latin typeface="Arial"/>
                <a:cs typeface="Arial"/>
              </a:rPr>
              <a:t>5.3</a:t>
            </a:r>
            <a:r>
              <a:rPr sz="1150" b="1" spc="5" dirty="0">
                <a:latin typeface="Arial"/>
                <a:cs typeface="Arial"/>
              </a:rPr>
              <a:t> </a:t>
            </a:r>
            <a:r>
              <a:rPr sz="1150" b="1" spc="-10" dirty="0">
                <a:latin typeface="Arial"/>
                <a:cs typeface="Arial"/>
              </a:rPr>
              <a:t>Integración</a:t>
            </a:r>
            <a:endParaRPr sz="1150">
              <a:latin typeface="Arial"/>
              <a:cs typeface="Arial"/>
            </a:endParaRPr>
          </a:p>
          <a:p>
            <a:pPr marL="12700" marR="5080">
              <a:lnSpc>
                <a:spcPct val="144000"/>
              </a:lnSpc>
              <a:spcBef>
                <a:spcPts val="1140"/>
              </a:spcBef>
            </a:pP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integración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dispositivos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subestación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que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accede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serie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logra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colocando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dispositivos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8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una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red</a:t>
            </a:r>
            <a:r>
              <a:rPr sz="800" spc="4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área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local.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dispositivos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subestación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conectan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red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mediante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topología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multipunto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spc="-30" dirty="0">
                <a:latin typeface="Arial Unicode MS"/>
                <a:cs typeface="Arial Unicode MS"/>
              </a:rPr>
              <a:t>(RS485)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o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en</a:t>
            </a:r>
            <a:r>
              <a:rPr sz="800" dirty="0">
                <a:latin typeface="Arial Unicode MS"/>
                <a:cs typeface="Arial Unicode MS"/>
              </a:rPr>
              <a:t> estrella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spc="-35" dirty="0">
                <a:latin typeface="Arial Unicode MS"/>
                <a:cs typeface="Arial Unicode MS"/>
              </a:rPr>
              <a:t>(RS232/RJ45).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En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topología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multipunto,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dispositivos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colocan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red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anillo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donde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solo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uno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los</a:t>
            </a:r>
            <a:r>
              <a:rPr sz="800" dirty="0">
                <a:latin typeface="Arial Unicode MS"/>
                <a:cs typeface="Arial Unicode MS"/>
              </a:rPr>
              <a:t> dispositivos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puede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hablar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momento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dado.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En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topología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estrella,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todos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dispositivos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red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pueden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hablar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al</a:t>
            </a:r>
            <a:r>
              <a:rPr sz="800" dirty="0">
                <a:latin typeface="Arial Unicode MS"/>
                <a:cs typeface="Arial Unicode MS"/>
              </a:rPr>
              <a:t> mismo</a:t>
            </a:r>
            <a:r>
              <a:rPr sz="800" spc="1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tiempo</a:t>
            </a:r>
            <a:r>
              <a:rPr sz="800" spc="1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porque</a:t>
            </a:r>
            <a:r>
              <a:rPr sz="800" spc="1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cada</a:t>
            </a:r>
            <a:r>
              <a:rPr sz="800" spc="1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dispositivo</a:t>
            </a:r>
            <a:r>
              <a:rPr sz="800" spc="1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tiene</a:t>
            </a:r>
            <a:r>
              <a:rPr sz="800" spc="1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</a:t>
            </a:r>
            <a:r>
              <a:rPr sz="800" spc="1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enlace</a:t>
            </a:r>
            <a:r>
              <a:rPr sz="800" spc="1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directo</a:t>
            </a:r>
            <a:r>
              <a:rPr sz="800" spc="1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al</a:t>
            </a:r>
            <a:r>
              <a:rPr sz="800" spc="1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concentrador</a:t>
            </a:r>
            <a:r>
              <a:rPr sz="800" spc="1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o</a:t>
            </a:r>
            <a:r>
              <a:rPr sz="800" spc="1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panel</a:t>
            </a:r>
            <a:r>
              <a:rPr sz="800" spc="1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multipuerto</a:t>
            </a:r>
            <a:r>
              <a:rPr sz="800" spc="1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computadora</a:t>
            </a:r>
            <a:r>
              <a:rPr sz="800" spc="17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de</a:t>
            </a:r>
            <a:r>
              <a:rPr sz="800" dirty="0">
                <a:latin typeface="Arial Unicode MS"/>
                <a:cs typeface="Arial Unicode MS"/>
              </a:rPr>
              <a:t> control,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como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muestra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figura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spc="-20" dirty="0">
                <a:latin typeface="Arial Unicode MS"/>
                <a:cs typeface="Arial Unicode MS"/>
              </a:rPr>
              <a:t>5.2.</a:t>
            </a:r>
            <a:endParaRPr sz="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33947" y="1915667"/>
            <a:ext cx="5339080" cy="828040"/>
            <a:chOff x="879347" y="1915667"/>
            <a:chExt cx="5339080" cy="828040"/>
          </a:xfrm>
        </p:grpSpPr>
        <p:sp>
          <p:nvSpPr>
            <p:cNvPr id="3" name="object 3"/>
            <p:cNvSpPr/>
            <p:nvPr/>
          </p:nvSpPr>
          <p:spPr>
            <a:xfrm>
              <a:off x="2036063" y="1920239"/>
              <a:ext cx="4182110" cy="0"/>
            </a:xfrm>
            <a:custGeom>
              <a:avLst/>
              <a:gdLst/>
              <a:ahLst/>
              <a:cxnLst/>
              <a:rect l="l" t="t" r="r" b="b"/>
              <a:pathLst>
                <a:path w="4182110">
                  <a:moveTo>
                    <a:pt x="0" y="0"/>
                  </a:moveTo>
                  <a:lnTo>
                    <a:pt x="418185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651759" y="1920239"/>
              <a:ext cx="3108960" cy="822960"/>
            </a:xfrm>
            <a:custGeom>
              <a:avLst/>
              <a:gdLst/>
              <a:ahLst/>
              <a:cxnLst/>
              <a:rect l="l" t="t" r="r" b="b"/>
              <a:pathLst>
                <a:path w="3108960" h="822960">
                  <a:moveTo>
                    <a:pt x="0" y="0"/>
                  </a:moveTo>
                  <a:lnTo>
                    <a:pt x="0" y="822959"/>
                  </a:lnTo>
                </a:path>
                <a:path w="3108960" h="822960">
                  <a:moveTo>
                    <a:pt x="640079" y="0"/>
                  </a:moveTo>
                  <a:lnTo>
                    <a:pt x="640079" y="822959"/>
                  </a:lnTo>
                </a:path>
                <a:path w="3108960" h="822960">
                  <a:moveTo>
                    <a:pt x="1280160" y="0"/>
                  </a:moveTo>
                  <a:lnTo>
                    <a:pt x="1280160" y="822959"/>
                  </a:lnTo>
                </a:path>
                <a:path w="3108960" h="822960">
                  <a:moveTo>
                    <a:pt x="1920239" y="0"/>
                  </a:moveTo>
                  <a:lnTo>
                    <a:pt x="1920239" y="822959"/>
                  </a:lnTo>
                </a:path>
                <a:path w="3108960" h="822960">
                  <a:moveTo>
                    <a:pt x="2514600" y="0"/>
                  </a:moveTo>
                  <a:lnTo>
                    <a:pt x="2514600" y="822959"/>
                  </a:lnTo>
                </a:path>
                <a:path w="3108960" h="822960">
                  <a:moveTo>
                    <a:pt x="3108960" y="0"/>
                  </a:moveTo>
                  <a:lnTo>
                    <a:pt x="3108960" y="822959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0119" y="2481071"/>
              <a:ext cx="1310640" cy="125095"/>
            </a:xfrm>
            <a:custGeom>
              <a:avLst/>
              <a:gdLst/>
              <a:ahLst/>
              <a:cxnLst/>
              <a:rect l="l" t="t" r="r" b="b"/>
              <a:pathLst>
                <a:path w="1310639" h="125094">
                  <a:moveTo>
                    <a:pt x="981456" y="0"/>
                  </a:moveTo>
                  <a:lnTo>
                    <a:pt x="326136" y="0"/>
                  </a:lnTo>
                  <a:lnTo>
                    <a:pt x="0" y="124968"/>
                  </a:lnTo>
                  <a:lnTo>
                    <a:pt x="1310640" y="124968"/>
                  </a:lnTo>
                  <a:lnTo>
                    <a:pt x="98145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83919" y="2404871"/>
              <a:ext cx="1310640" cy="125095"/>
            </a:xfrm>
            <a:custGeom>
              <a:avLst/>
              <a:gdLst/>
              <a:ahLst/>
              <a:cxnLst/>
              <a:rect l="l" t="t" r="r" b="b"/>
              <a:pathLst>
                <a:path w="1310639" h="125094">
                  <a:moveTo>
                    <a:pt x="981456" y="0"/>
                  </a:moveTo>
                  <a:lnTo>
                    <a:pt x="326136" y="0"/>
                  </a:lnTo>
                  <a:lnTo>
                    <a:pt x="0" y="124968"/>
                  </a:lnTo>
                  <a:lnTo>
                    <a:pt x="1310640" y="124968"/>
                  </a:lnTo>
                  <a:lnTo>
                    <a:pt x="9814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83919" y="2404871"/>
              <a:ext cx="1310640" cy="125095"/>
            </a:xfrm>
            <a:custGeom>
              <a:avLst/>
              <a:gdLst/>
              <a:ahLst/>
              <a:cxnLst/>
              <a:rect l="l" t="t" r="r" b="b"/>
              <a:pathLst>
                <a:path w="1310639" h="125094">
                  <a:moveTo>
                    <a:pt x="0" y="124968"/>
                  </a:moveTo>
                  <a:lnTo>
                    <a:pt x="326136" y="0"/>
                  </a:lnTo>
                  <a:lnTo>
                    <a:pt x="981456" y="0"/>
                  </a:lnTo>
                  <a:lnTo>
                    <a:pt x="1310640" y="124968"/>
                  </a:lnTo>
                  <a:lnTo>
                    <a:pt x="0" y="12496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7761223" y="6035040"/>
            <a:ext cx="951230" cy="0"/>
          </a:xfrm>
          <a:custGeom>
            <a:avLst/>
            <a:gdLst/>
            <a:ahLst/>
            <a:cxnLst/>
            <a:rect l="l" t="t" r="r" b="b"/>
            <a:pathLst>
              <a:path w="951229">
                <a:moveTo>
                  <a:pt x="0" y="0"/>
                </a:moveTo>
                <a:lnTo>
                  <a:pt x="95097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626600" y="6035040"/>
            <a:ext cx="1005840" cy="0"/>
          </a:xfrm>
          <a:custGeom>
            <a:avLst/>
            <a:gdLst/>
            <a:ahLst/>
            <a:cxnLst/>
            <a:rect l="l" t="t" r="r" b="b"/>
            <a:pathLst>
              <a:path w="1005839">
                <a:moveTo>
                  <a:pt x="0" y="0"/>
                </a:moveTo>
                <a:lnTo>
                  <a:pt x="1005839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626600" y="5486400"/>
            <a:ext cx="822960" cy="365760"/>
          </a:xfrm>
          <a:custGeom>
            <a:avLst/>
            <a:gdLst/>
            <a:ahLst/>
            <a:cxnLst/>
            <a:rect l="l" t="t" r="r" b="b"/>
            <a:pathLst>
              <a:path w="822960" h="365760">
                <a:moveTo>
                  <a:pt x="0" y="365760"/>
                </a:moveTo>
                <a:lnTo>
                  <a:pt x="82296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626600" y="6217920"/>
            <a:ext cx="731520" cy="365760"/>
          </a:xfrm>
          <a:custGeom>
            <a:avLst/>
            <a:gdLst/>
            <a:ahLst/>
            <a:cxnLst/>
            <a:rect l="l" t="t" r="r" b="b"/>
            <a:pathLst>
              <a:path w="731520" h="365759">
                <a:moveTo>
                  <a:pt x="0" y="0"/>
                </a:moveTo>
                <a:lnTo>
                  <a:pt x="731520" y="365759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358120" y="5212080"/>
            <a:ext cx="546100" cy="454659"/>
          </a:xfrm>
          <a:custGeom>
            <a:avLst/>
            <a:gdLst/>
            <a:ahLst/>
            <a:cxnLst/>
            <a:rect l="l" t="t" r="r" b="b"/>
            <a:pathLst>
              <a:path w="546100" h="454660">
                <a:moveTo>
                  <a:pt x="545591" y="0"/>
                </a:moveTo>
                <a:lnTo>
                  <a:pt x="0" y="0"/>
                </a:lnTo>
                <a:lnTo>
                  <a:pt x="0" y="454151"/>
                </a:lnTo>
                <a:lnTo>
                  <a:pt x="545591" y="454151"/>
                </a:lnTo>
                <a:lnTo>
                  <a:pt x="5455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6604508" y="6329172"/>
            <a:ext cx="1391920" cy="208915"/>
            <a:chOff x="1549908" y="6329171"/>
            <a:chExt cx="1391920" cy="208915"/>
          </a:xfrm>
        </p:grpSpPr>
        <p:sp>
          <p:nvSpPr>
            <p:cNvPr id="14" name="object 14"/>
            <p:cNvSpPr/>
            <p:nvPr/>
          </p:nvSpPr>
          <p:spPr>
            <a:xfrm>
              <a:off x="1630680" y="6409943"/>
              <a:ext cx="1310640" cy="128270"/>
            </a:xfrm>
            <a:custGeom>
              <a:avLst/>
              <a:gdLst/>
              <a:ahLst/>
              <a:cxnLst/>
              <a:rect l="l" t="t" r="r" b="b"/>
              <a:pathLst>
                <a:path w="1310639" h="128270">
                  <a:moveTo>
                    <a:pt x="981456" y="0"/>
                  </a:moveTo>
                  <a:lnTo>
                    <a:pt x="326136" y="0"/>
                  </a:lnTo>
                  <a:lnTo>
                    <a:pt x="0" y="128015"/>
                  </a:lnTo>
                  <a:lnTo>
                    <a:pt x="1310639" y="128015"/>
                  </a:lnTo>
                  <a:lnTo>
                    <a:pt x="98145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554480" y="6333743"/>
              <a:ext cx="1310640" cy="128270"/>
            </a:xfrm>
            <a:custGeom>
              <a:avLst/>
              <a:gdLst/>
              <a:ahLst/>
              <a:cxnLst/>
              <a:rect l="l" t="t" r="r" b="b"/>
              <a:pathLst>
                <a:path w="1310639" h="128270">
                  <a:moveTo>
                    <a:pt x="981456" y="0"/>
                  </a:moveTo>
                  <a:lnTo>
                    <a:pt x="326136" y="0"/>
                  </a:lnTo>
                  <a:lnTo>
                    <a:pt x="0" y="128015"/>
                  </a:lnTo>
                  <a:lnTo>
                    <a:pt x="1310639" y="128015"/>
                  </a:lnTo>
                  <a:lnTo>
                    <a:pt x="9814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554480" y="6333743"/>
              <a:ext cx="1310640" cy="128270"/>
            </a:xfrm>
            <a:custGeom>
              <a:avLst/>
              <a:gdLst/>
              <a:ahLst/>
              <a:cxnLst/>
              <a:rect l="l" t="t" r="r" b="b"/>
              <a:pathLst>
                <a:path w="1310639" h="128270">
                  <a:moveTo>
                    <a:pt x="0" y="128015"/>
                  </a:moveTo>
                  <a:lnTo>
                    <a:pt x="326136" y="0"/>
                  </a:lnTo>
                  <a:lnTo>
                    <a:pt x="981456" y="0"/>
                  </a:lnTo>
                  <a:lnTo>
                    <a:pt x="1310639" y="128015"/>
                  </a:lnTo>
                  <a:lnTo>
                    <a:pt x="0" y="128015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9443720" y="5120640"/>
            <a:ext cx="365760" cy="640080"/>
          </a:xfrm>
          <a:custGeom>
            <a:avLst/>
            <a:gdLst/>
            <a:ahLst/>
            <a:cxnLst/>
            <a:rect l="l" t="t" r="r" b="b"/>
            <a:pathLst>
              <a:path w="365760" h="640079">
                <a:moveTo>
                  <a:pt x="0" y="640080"/>
                </a:moveTo>
                <a:lnTo>
                  <a:pt x="365759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443720" y="6400800"/>
            <a:ext cx="365760" cy="640080"/>
          </a:xfrm>
          <a:custGeom>
            <a:avLst/>
            <a:gdLst/>
            <a:ahLst/>
            <a:cxnLst/>
            <a:rect l="l" t="t" r="r" b="b"/>
            <a:pathLst>
              <a:path w="365760" h="640079">
                <a:moveTo>
                  <a:pt x="0" y="0"/>
                </a:moveTo>
                <a:lnTo>
                  <a:pt x="365759" y="64008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9546845" y="468957"/>
            <a:ext cx="2214245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dirty="0">
                <a:latin typeface="Trebuchet MS"/>
                <a:cs typeface="Trebuchet MS"/>
              </a:rPr>
              <a:t>Capítulo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spc="-30" dirty="0">
                <a:latin typeface="Trebuchet MS"/>
                <a:cs typeface="Trebuchet MS"/>
              </a:rPr>
              <a:t>5: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Dispositivos</a:t>
            </a:r>
            <a:r>
              <a:rPr sz="850" i="1" spc="90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con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acceso</a:t>
            </a:r>
            <a:r>
              <a:rPr sz="850" i="1" spc="90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en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spc="-10" dirty="0">
                <a:latin typeface="Trebuchet MS"/>
                <a:cs typeface="Trebuchet MS"/>
              </a:rPr>
              <a:t>serie</a:t>
            </a:r>
            <a:endParaRPr sz="850">
              <a:latin typeface="Trebuchet MS"/>
              <a:cs typeface="Trebuchet MS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sldNum" sz="quarter" idx="7"/>
          </p:nvPr>
        </p:nvSpPr>
        <p:spPr>
          <a:xfrm>
            <a:off x="25448809" y="9297569"/>
            <a:ext cx="60628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pc="-25" dirty="0"/>
              <a:t>22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6093968" y="1645920"/>
            <a:ext cx="1000125" cy="51360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>
              <a:spcBef>
                <a:spcPts val="45"/>
              </a:spcBef>
            </a:pPr>
            <a:endParaRPr sz="1600">
              <a:latin typeface="Times New Roman"/>
              <a:cs typeface="Times New Roman"/>
            </a:endParaRPr>
          </a:p>
          <a:p>
            <a:pPr marL="200660"/>
            <a:r>
              <a:rPr sz="850" spc="-10" dirty="0">
                <a:latin typeface="Arial Unicode MS"/>
                <a:cs typeface="Arial Unicode MS"/>
              </a:rPr>
              <a:t>CONTROL</a:t>
            </a:r>
            <a:endParaRPr sz="850">
              <a:latin typeface="Arial Unicode MS"/>
              <a:cs typeface="Arial Unicode MS"/>
            </a:endParaRPr>
          </a:p>
          <a:p>
            <a:pPr marL="154940">
              <a:spcBef>
                <a:spcPts val="310"/>
              </a:spcBef>
            </a:pPr>
            <a:r>
              <a:rPr sz="600" spc="-10" dirty="0">
                <a:latin typeface="Arial Unicode MS"/>
                <a:cs typeface="Arial Unicode MS"/>
              </a:rPr>
              <a:t>COMPUTADORA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432039" y="2743201"/>
            <a:ext cx="548640" cy="320601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650">
              <a:latin typeface="Times New Roman"/>
              <a:cs typeface="Times New Roman"/>
            </a:endParaRPr>
          </a:p>
          <a:p>
            <a:pPr marR="41910" algn="ctr"/>
            <a:r>
              <a:rPr sz="450" b="1" spc="-10" dirty="0">
                <a:latin typeface="Arial"/>
                <a:cs typeface="Arial"/>
              </a:rPr>
              <a:t>Dispositivo</a:t>
            </a:r>
            <a:endParaRPr sz="450">
              <a:latin typeface="Arial"/>
              <a:cs typeface="Arial"/>
            </a:endParaRPr>
          </a:p>
          <a:p>
            <a:pPr marL="3810" algn="ctr">
              <a:spcBef>
                <a:spcPts val="65"/>
              </a:spcBef>
            </a:pPr>
            <a:r>
              <a:rPr sz="900" b="1" spc="10" dirty="0"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072120" y="2743201"/>
            <a:ext cx="548640" cy="320601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650">
              <a:latin typeface="Times New Roman"/>
              <a:cs typeface="Times New Roman"/>
            </a:endParaRPr>
          </a:p>
          <a:p>
            <a:pPr marR="41910" algn="ctr"/>
            <a:r>
              <a:rPr sz="450" b="1" spc="-10" dirty="0">
                <a:latin typeface="Arial"/>
                <a:cs typeface="Arial"/>
              </a:rPr>
              <a:t>Dispositivo</a:t>
            </a:r>
            <a:endParaRPr sz="450">
              <a:latin typeface="Arial"/>
              <a:cs typeface="Arial"/>
            </a:endParaRPr>
          </a:p>
          <a:p>
            <a:pPr marL="3810" algn="ctr">
              <a:spcBef>
                <a:spcPts val="65"/>
              </a:spcBef>
            </a:pPr>
            <a:r>
              <a:rPr sz="900" b="1" spc="10" dirty="0">
                <a:latin typeface="Arial"/>
                <a:cs typeface="Arial"/>
              </a:rPr>
              <a:t>2</a:t>
            </a:r>
            <a:endParaRPr sz="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712200" y="2743201"/>
            <a:ext cx="548640" cy="320601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650">
              <a:latin typeface="Times New Roman"/>
              <a:cs typeface="Times New Roman"/>
            </a:endParaRPr>
          </a:p>
          <a:p>
            <a:pPr marR="41910" algn="ctr"/>
            <a:r>
              <a:rPr sz="450" b="1" spc="-10" dirty="0">
                <a:latin typeface="Arial"/>
                <a:cs typeface="Arial"/>
              </a:rPr>
              <a:t>Dispositivo</a:t>
            </a:r>
            <a:endParaRPr sz="450">
              <a:latin typeface="Arial"/>
              <a:cs typeface="Arial"/>
            </a:endParaRPr>
          </a:p>
          <a:p>
            <a:pPr marL="3810" algn="ctr">
              <a:spcBef>
                <a:spcPts val="65"/>
              </a:spcBef>
            </a:pPr>
            <a:r>
              <a:rPr sz="900" b="1" spc="10" dirty="0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52279" y="2743201"/>
            <a:ext cx="548640" cy="320601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650">
              <a:latin typeface="Times New Roman"/>
              <a:cs typeface="Times New Roman"/>
            </a:endParaRPr>
          </a:p>
          <a:p>
            <a:pPr marR="41910" algn="ctr"/>
            <a:r>
              <a:rPr sz="450" b="1" spc="-10" dirty="0">
                <a:latin typeface="Arial"/>
                <a:cs typeface="Arial"/>
              </a:rPr>
              <a:t>Dispositivo</a:t>
            </a:r>
            <a:endParaRPr sz="450">
              <a:latin typeface="Arial"/>
              <a:cs typeface="Arial"/>
            </a:endParaRPr>
          </a:p>
          <a:p>
            <a:pPr marL="3810" algn="ctr">
              <a:spcBef>
                <a:spcPts val="65"/>
              </a:spcBef>
            </a:pPr>
            <a:r>
              <a:rPr sz="900" b="1" spc="10" dirty="0">
                <a:latin typeface="Arial"/>
                <a:cs typeface="Arial"/>
              </a:rPr>
              <a:t>4</a:t>
            </a:r>
            <a:endParaRPr sz="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992359" y="2743201"/>
            <a:ext cx="548640" cy="320601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650">
              <a:latin typeface="Times New Roman"/>
              <a:cs typeface="Times New Roman"/>
            </a:endParaRPr>
          </a:p>
          <a:p>
            <a:pPr marR="41910" algn="ctr"/>
            <a:r>
              <a:rPr sz="450" b="1" spc="-10" dirty="0">
                <a:latin typeface="Arial"/>
                <a:cs typeface="Arial"/>
              </a:rPr>
              <a:t>Dispositivo</a:t>
            </a:r>
            <a:endParaRPr sz="450">
              <a:latin typeface="Arial"/>
              <a:cs typeface="Arial"/>
            </a:endParaRPr>
          </a:p>
          <a:p>
            <a:pPr marL="3810" algn="ctr">
              <a:spcBef>
                <a:spcPts val="65"/>
              </a:spcBef>
            </a:pPr>
            <a:r>
              <a:rPr sz="900" b="1" spc="10" dirty="0">
                <a:latin typeface="Arial"/>
                <a:cs typeface="Arial"/>
              </a:rPr>
              <a:t>5</a:t>
            </a:r>
            <a:endParaRPr sz="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632440" y="2743201"/>
            <a:ext cx="548640" cy="320601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650">
              <a:latin typeface="Times New Roman"/>
              <a:cs typeface="Times New Roman"/>
            </a:endParaRPr>
          </a:p>
          <a:p>
            <a:pPr marR="41910" algn="ctr"/>
            <a:r>
              <a:rPr sz="450" b="1" spc="-10" dirty="0">
                <a:latin typeface="Arial"/>
                <a:cs typeface="Arial"/>
              </a:rPr>
              <a:t>Dispositivo</a:t>
            </a:r>
            <a:endParaRPr sz="450">
              <a:latin typeface="Arial"/>
              <a:cs typeface="Arial"/>
            </a:endParaRPr>
          </a:p>
          <a:p>
            <a:pPr marL="3810" algn="ctr">
              <a:spcBef>
                <a:spcPts val="65"/>
              </a:spcBef>
            </a:pPr>
            <a:r>
              <a:rPr sz="900" b="1" spc="10" dirty="0">
                <a:latin typeface="Arial"/>
                <a:cs typeface="Arial"/>
              </a:rPr>
              <a:t>6</a:t>
            </a:r>
            <a:endParaRPr sz="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873493" y="3602736"/>
            <a:ext cx="201358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dirty="0">
                <a:latin typeface="Arial"/>
                <a:cs typeface="Arial"/>
              </a:rPr>
              <a:t>a)</a:t>
            </a:r>
            <a:r>
              <a:rPr sz="1100" b="1" spc="20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TOPOLOGÍA</a:t>
            </a:r>
            <a:r>
              <a:rPr sz="1100" b="1" spc="20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MULTIPUNTO</a:t>
            </a:r>
            <a:endParaRPr sz="11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138411" y="4597400"/>
            <a:ext cx="39243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100" b="1" dirty="0">
                <a:latin typeface="Arial"/>
                <a:cs typeface="Arial"/>
              </a:rPr>
              <a:t>.</a:t>
            </a:r>
            <a:r>
              <a:rPr sz="2100" b="1" spc="-30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.</a:t>
            </a:r>
            <a:r>
              <a:rPr sz="2100" b="1" spc="-30" dirty="0">
                <a:latin typeface="Arial"/>
                <a:cs typeface="Arial"/>
              </a:rPr>
              <a:t> </a:t>
            </a:r>
            <a:r>
              <a:rPr sz="2100" b="1" spc="-50" dirty="0">
                <a:latin typeface="Arial"/>
                <a:cs typeface="Arial"/>
              </a:rPr>
              <a:t>.</a:t>
            </a:r>
            <a:endParaRPr sz="21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809479" y="4663441"/>
            <a:ext cx="548640" cy="31098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spcBef>
                <a:spcPts val="25"/>
              </a:spcBef>
            </a:pPr>
            <a:endParaRPr sz="650">
              <a:latin typeface="Times New Roman"/>
              <a:cs typeface="Times New Roman"/>
            </a:endParaRPr>
          </a:p>
          <a:p>
            <a:pPr marL="97155"/>
            <a:r>
              <a:rPr sz="450" b="1" spc="-10" dirty="0">
                <a:latin typeface="Arial"/>
                <a:cs typeface="Arial"/>
              </a:rPr>
              <a:t>Dispositivo</a:t>
            </a:r>
            <a:endParaRPr sz="450"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sz="550">
              <a:latin typeface="Arial"/>
              <a:cs typeface="Arial"/>
            </a:endParaRPr>
          </a:p>
          <a:p>
            <a:pPr marL="43180" algn="ctr">
              <a:spcBef>
                <a:spcPts val="5"/>
              </a:spcBef>
            </a:pPr>
            <a:r>
              <a:rPr sz="350" b="1" spc="-10" dirty="0">
                <a:latin typeface="Arial"/>
                <a:cs typeface="Arial"/>
              </a:rPr>
              <a:t>norte</a:t>
            </a:r>
            <a:endParaRPr sz="3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358120" y="5212080"/>
            <a:ext cx="548640" cy="323807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spcBef>
                <a:spcPts val="25"/>
              </a:spcBef>
            </a:pPr>
            <a:endParaRPr sz="650">
              <a:latin typeface="Times New Roman"/>
              <a:cs typeface="Times New Roman"/>
            </a:endParaRPr>
          </a:p>
          <a:p>
            <a:pPr marR="29845" algn="ctr"/>
            <a:r>
              <a:rPr sz="450" b="1" spc="-10" dirty="0">
                <a:latin typeface="Arial"/>
                <a:cs typeface="Arial"/>
              </a:rPr>
              <a:t>Dispositivo</a:t>
            </a:r>
            <a:endParaRPr sz="450">
              <a:latin typeface="Arial"/>
              <a:cs typeface="Arial"/>
            </a:endParaRPr>
          </a:p>
          <a:p>
            <a:pPr marL="15875" algn="ctr">
              <a:spcBef>
                <a:spcPts val="90"/>
              </a:spcBef>
            </a:pPr>
            <a:r>
              <a:rPr sz="900" b="1" spc="-25" dirty="0">
                <a:latin typeface="Arial"/>
                <a:cs typeface="Arial"/>
              </a:rPr>
              <a:t>N+1</a:t>
            </a:r>
            <a:endParaRPr sz="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764528" y="5577840"/>
            <a:ext cx="1000125" cy="51360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>
              <a:spcBef>
                <a:spcPts val="45"/>
              </a:spcBef>
            </a:pPr>
            <a:endParaRPr sz="1600">
              <a:latin typeface="Times New Roman"/>
              <a:cs typeface="Times New Roman"/>
            </a:endParaRPr>
          </a:p>
          <a:p>
            <a:pPr marL="200660"/>
            <a:r>
              <a:rPr sz="850" spc="-10" dirty="0">
                <a:latin typeface="Arial Unicode MS"/>
                <a:cs typeface="Arial Unicode MS"/>
              </a:rPr>
              <a:t>CONTROL</a:t>
            </a:r>
            <a:endParaRPr sz="850">
              <a:latin typeface="Arial Unicode MS"/>
              <a:cs typeface="Arial Unicode MS"/>
            </a:endParaRPr>
          </a:p>
          <a:p>
            <a:pPr marL="154940">
              <a:spcBef>
                <a:spcPts val="285"/>
              </a:spcBef>
            </a:pPr>
            <a:r>
              <a:rPr sz="600" spc="-10" dirty="0">
                <a:latin typeface="Arial Unicode MS"/>
                <a:cs typeface="Arial Unicode MS"/>
              </a:rPr>
              <a:t>COMPUTADORA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632440" y="5852160"/>
            <a:ext cx="548640" cy="323807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spcBef>
                <a:spcPts val="25"/>
              </a:spcBef>
            </a:pPr>
            <a:endParaRPr sz="650">
              <a:latin typeface="Times New Roman"/>
              <a:cs typeface="Times New Roman"/>
            </a:endParaRPr>
          </a:p>
          <a:p>
            <a:pPr marR="29845" algn="ctr"/>
            <a:r>
              <a:rPr sz="450" b="1" spc="-10" dirty="0">
                <a:latin typeface="Arial"/>
                <a:cs typeface="Arial"/>
              </a:rPr>
              <a:t>Dispositivo</a:t>
            </a:r>
            <a:endParaRPr sz="450">
              <a:latin typeface="Arial"/>
              <a:cs typeface="Arial"/>
            </a:endParaRPr>
          </a:p>
          <a:p>
            <a:pPr marL="15875" algn="ctr">
              <a:spcBef>
                <a:spcPts val="90"/>
              </a:spcBef>
            </a:pPr>
            <a:r>
              <a:rPr sz="900" b="1" spc="-25" dirty="0">
                <a:latin typeface="Arial"/>
                <a:cs typeface="Arial"/>
              </a:rPr>
              <a:t>N+2</a:t>
            </a:r>
            <a:endParaRPr sz="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712200" y="5760721"/>
            <a:ext cx="914400" cy="384721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spcBef>
                <a:spcPts val="35"/>
              </a:spcBef>
            </a:pPr>
            <a:endParaRPr sz="550">
              <a:latin typeface="Times New Roman"/>
              <a:cs typeface="Times New Roman"/>
            </a:endParaRPr>
          </a:p>
          <a:p>
            <a:pPr marR="12065" algn="ctr">
              <a:spcBef>
                <a:spcPts val="5"/>
              </a:spcBef>
            </a:pPr>
            <a:r>
              <a:rPr sz="550" spc="-10" dirty="0">
                <a:latin typeface="Arial Unicode MS"/>
                <a:cs typeface="Arial Unicode MS"/>
              </a:rPr>
              <a:t>CENTRO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358120" y="6492241"/>
            <a:ext cx="548640" cy="323807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spcBef>
                <a:spcPts val="25"/>
              </a:spcBef>
            </a:pPr>
            <a:endParaRPr sz="650">
              <a:latin typeface="Times New Roman"/>
              <a:cs typeface="Times New Roman"/>
            </a:endParaRPr>
          </a:p>
          <a:p>
            <a:pPr marR="29845" algn="ctr"/>
            <a:r>
              <a:rPr sz="450" b="1" spc="-10" dirty="0">
                <a:latin typeface="Arial"/>
                <a:cs typeface="Arial"/>
              </a:rPr>
              <a:t>Dispositivo</a:t>
            </a:r>
            <a:endParaRPr sz="450">
              <a:latin typeface="Arial"/>
              <a:cs typeface="Arial"/>
            </a:endParaRPr>
          </a:p>
          <a:p>
            <a:pPr marL="15875" algn="ctr">
              <a:spcBef>
                <a:spcPts val="90"/>
              </a:spcBef>
            </a:pPr>
            <a:r>
              <a:rPr sz="900" b="1" spc="-25" dirty="0">
                <a:latin typeface="Arial"/>
                <a:cs typeface="Arial"/>
              </a:rPr>
              <a:t>N+3</a:t>
            </a:r>
            <a:endParaRPr sz="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138411" y="6974840"/>
            <a:ext cx="39243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100" b="1" dirty="0">
                <a:latin typeface="Arial"/>
                <a:cs typeface="Arial"/>
              </a:rPr>
              <a:t>.</a:t>
            </a:r>
            <a:r>
              <a:rPr sz="2100" b="1" spc="-30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.</a:t>
            </a:r>
            <a:r>
              <a:rPr sz="2100" b="1" spc="-30" dirty="0">
                <a:latin typeface="Arial"/>
                <a:cs typeface="Arial"/>
              </a:rPr>
              <a:t> </a:t>
            </a:r>
            <a:r>
              <a:rPr sz="2100" b="1" spc="-50" dirty="0">
                <a:latin typeface="Arial"/>
                <a:cs typeface="Arial"/>
              </a:rPr>
              <a:t>.</a:t>
            </a:r>
            <a:endParaRPr sz="21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809479" y="7040881"/>
            <a:ext cx="548640" cy="323807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spcBef>
                <a:spcPts val="25"/>
              </a:spcBef>
            </a:pPr>
            <a:endParaRPr sz="650">
              <a:latin typeface="Times New Roman"/>
              <a:cs typeface="Times New Roman"/>
            </a:endParaRPr>
          </a:p>
          <a:p>
            <a:pPr marR="29845" algn="ctr"/>
            <a:r>
              <a:rPr sz="450" b="1" spc="-10" dirty="0">
                <a:latin typeface="Arial"/>
                <a:cs typeface="Arial"/>
              </a:rPr>
              <a:t>Dispositivo</a:t>
            </a:r>
            <a:endParaRPr sz="450">
              <a:latin typeface="Arial"/>
              <a:cs typeface="Arial"/>
            </a:endParaRPr>
          </a:p>
          <a:p>
            <a:pPr marL="15875" algn="ctr">
              <a:spcBef>
                <a:spcPts val="90"/>
              </a:spcBef>
            </a:pPr>
            <a:r>
              <a:rPr sz="900" b="1" spc="-25" dirty="0">
                <a:latin typeface="Arial"/>
                <a:cs typeface="Arial"/>
              </a:rPr>
              <a:t>N+4</a:t>
            </a:r>
            <a:endParaRPr sz="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160004" y="7932167"/>
            <a:ext cx="151765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dirty="0">
                <a:latin typeface="Arial"/>
                <a:cs typeface="Arial"/>
              </a:rPr>
              <a:t>b)</a:t>
            </a:r>
            <a:r>
              <a:rPr sz="850" b="1" spc="-10" dirty="0">
                <a:latin typeface="Arial"/>
                <a:cs typeface="Arial"/>
              </a:rPr>
              <a:t> TOPOLOGÍA </a:t>
            </a:r>
            <a:r>
              <a:rPr sz="850" b="1" dirty="0">
                <a:latin typeface="Arial"/>
                <a:cs typeface="Arial"/>
              </a:rPr>
              <a:t>EN</a:t>
            </a:r>
            <a:r>
              <a:rPr sz="850" b="1" spc="-10" dirty="0">
                <a:latin typeface="Arial"/>
                <a:cs typeface="Arial"/>
              </a:rPr>
              <a:t> </a:t>
            </a:r>
            <a:r>
              <a:rPr sz="850" b="1" spc="-50" dirty="0">
                <a:latin typeface="Arial"/>
                <a:cs typeface="Arial"/>
              </a:rPr>
              <a:t>ESTRELLA</a:t>
            </a:r>
            <a:endParaRPr sz="8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956301" y="8644129"/>
            <a:ext cx="197929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dirty="0">
                <a:latin typeface="Arial"/>
                <a:cs typeface="Arial"/>
              </a:rPr>
              <a:t>Figura</a:t>
            </a:r>
            <a:r>
              <a:rPr sz="1100" b="1" spc="4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5.2</a:t>
            </a:r>
            <a:r>
              <a:rPr sz="1100" b="1" spc="5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Topologías</a:t>
            </a:r>
            <a:r>
              <a:rPr sz="1100" b="1" spc="5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de</a:t>
            </a:r>
            <a:r>
              <a:rPr sz="1100" b="1" spc="50" dirty="0">
                <a:latin typeface="Arial"/>
                <a:cs typeface="Arial"/>
              </a:rPr>
              <a:t> </a:t>
            </a:r>
            <a:r>
              <a:rPr sz="1100" b="1" spc="-25" dirty="0">
                <a:latin typeface="Arial"/>
                <a:cs typeface="Arial"/>
              </a:rPr>
              <a:t>red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25448809" y="9297569"/>
            <a:ext cx="60628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pc="-25" dirty="0"/>
              <a:t>23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5956300" y="468956"/>
            <a:ext cx="5805170" cy="16675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602990">
              <a:spcBef>
                <a:spcPts val="135"/>
              </a:spcBef>
            </a:pPr>
            <a:r>
              <a:rPr sz="850" i="1" dirty="0">
                <a:latin typeface="Trebuchet MS"/>
                <a:cs typeface="Trebuchet MS"/>
              </a:rPr>
              <a:t>Capítulo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spc="-30" dirty="0">
                <a:latin typeface="Trebuchet MS"/>
                <a:cs typeface="Trebuchet MS"/>
              </a:rPr>
              <a:t>5: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Dispositivos</a:t>
            </a:r>
            <a:r>
              <a:rPr sz="850" i="1" spc="90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con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acceso</a:t>
            </a:r>
            <a:r>
              <a:rPr sz="850" i="1" spc="90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en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spc="-10" dirty="0">
                <a:latin typeface="Trebuchet MS"/>
                <a:cs typeface="Trebuchet MS"/>
              </a:rPr>
              <a:t>serie</a:t>
            </a:r>
            <a:endParaRPr sz="8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200">
              <a:latin typeface="Trebuchet MS"/>
              <a:cs typeface="Trebuchet MS"/>
            </a:endParaRPr>
          </a:p>
          <a:p>
            <a:pPr marL="12700" marR="11430">
              <a:lnSpc>
                <a:spcPct val="135100"/>
              </a:lnSpc>
              <a:spcBef>
                <a:spcPts val="830"/>
              </a:spcBef>
            </a:pP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definir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método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más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deseable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conveniente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comunicarse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esquema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integración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propuesto,</a:t>
            </a:r>
            <a:r>
              <a:rPr sz="850" spc="4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revisa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ejemplo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sucede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durante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tormenta.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Durante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tormenta,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muchos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dispositivos</a:t>
            </a:r>
            <a:r>
              <a:rPr sz="850" spc="400" dirty="0">
                <a:latin typeface="Arial Unicode MS"/>
                <a:cs typeface="Arial Unicode MS"/>
              </a:rPr>
              <a:t>  </a:t>
            </a:r>
            <a:r>
              <a:rPr sz="850" dirty="0">
                <a:latin typeface="Arial Unicode MS"/>
                <a:cs typeface="Arial Unicode MS"/>
              </a:rPr>
              <a:t>pueden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comenzar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transmitir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al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mismo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tiempo.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topología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estrella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más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adecuada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porque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proporciona </a:t>
            </a:r>
            <a:r>
              <a:rPr sz="850" dirty="0">
                <a:latin typeface="Arial Unicode MS"/>
                <a:cs typeface="Arial Unicode MS"/>
              </a:rPr>
              <a:t>comunicaciones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múltiples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dispositivos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al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mismo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tiempo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</a:t>
            </a:r>
            <a:r>
              <a:rPr sz="850" spc="1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requiere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priorización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dispositivos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red</a:t>
            </a:r>
            <a:r>
              <a:rPr sz="850" dirty="0">
                <a:latin typeface="Arial Unicode MS"/>
                <a:cs typeface="Arial Unicode MS"/>
              </a:rPr>
              <a:t> para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superar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problema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cuello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botella.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En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aplicación,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computadora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tiene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ser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una </a:t>
            </a:r>
            <a:r>
              <a:rPr sz="850" dirty="0">
                <a:latin typeface="Arial Unicode MS"/>
                <a:cs typeface="Arial Unicode MS"/>
              </a:rPr>
              <a:t>estación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trabajo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"super-duper",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cualquier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spc="-70" dirty="0">
                <a:latin typeface="Arial Unicode MS"/>
                <a:cs typeface="Arial Unicode MS"/>
              </a:rPr>
              <a:t>PC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100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megahercios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32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megabytes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RAM,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2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gigabytes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de </a:t>
            </a:r>
            <a:r>
              <a:rPr sz="850" dirty="0">
                <a:latin typeface="Arial Unicode MS"/>
                <a:cs typeface="Arial Unicode MS"/>
              </a:rPr>
              <a:t>almacenamiento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64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puertos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entrada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serie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más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adecuada.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56300" y="2461006"/>
            <a:ext cx="5946140" cy="6395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5300"/>
              </a:lnSpc>
              <a:spcBef>
                <a:spcPts val="100"/>
              </a:spcBef>
            </a:pPr>
            <a:r>
              <a:rPr sz="850" spc="-10" dirty="0">
                <a:latin typeface="Arial Unicode MS"/>
                <a:cs typeface="Arial Unicode MS"/>
              </a:rPr>
              <a:t>Las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funciones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software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computadora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son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muchas.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spc="-30" dirty="0">
                <a:latin typeface="Arial Unicode MS"/>
                <a:cs typeface="Arial Unicode MS"/>
              </a:rPr>
              <a:t>El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software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escanea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continuamente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red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en </a:t>
            </a:r>
            <a:r>
              <a:rPr sz="850" dirty="0">
                <a:latin typeface="Arial Unicode MS"/>
                <a:cs typeface="Arial Unicode MS"/>
              </a:rPr>
              <a:t>busca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datos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solicitados,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como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resúmenes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eventos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relés,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ejecuta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controladores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sistema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para </a:t>
            </a:r>
            <a:r>
              <a:rPr sz="850" dirty="0">
                <a:latin typeface="Arial Unicode MS"/>
                <a:cs typeface="Arial Unicode MS"/>
              </a:rPr>
              <a:t>solicitar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datos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específicos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dispositivos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red,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procesa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guarda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todos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datos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capturados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disco,</a:t>
            </a:r>
            <a:r>
              <a:rPr sz="850" spc="400" dirty="0">
                <a:latin typeface="Arial Unicode MS"/>
                <a:cs typeface="Arial Unicode MS"/>
              </a:rPr>
              <a:t>  </a:t>
            </a:r>
            <a:r>
              <a:rPr sz="850" dirty="0">
                <a:latin typeface="Arial Unicode MS"/>
                <a:cs typeface="Arial Unicode MS"/>
              </a:rPr>
              <a:t>informa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datos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críticos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computadora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remota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oficina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centro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control,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frecuencia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mueve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datos </a:t>
            </a:r>
            <a:r>
              <a:rPr sz="850" dirty="0">
                <a:latin typeface="Arial Unicode MS"/>
                <a:cs typeface="Arial Unicode MS"/>
              </a:rPr>
              <a:t>guardados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directorio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archivo.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-45" dirty="0">
                <a:latin typeface="Arial Unicode MS"/>
                <a:cs typeface="Arial Unicode MS"/>
              </a:rPr>
              <a:t>Si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tamaño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directorio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supera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valor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especificado,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el</a:t>
            </a:r>
            <a:r>
              <a:rPr sz="850" spc="51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software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elimina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datos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registros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más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antiguos.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spc="-45" dirty="0">
                <a:latin typeface="Arial Unicode MS"/>
                <a:cs typeface="Arial Unicode MS"/>
              </a:rPr>
              <a:t>Si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bien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software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computadora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hace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todo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eso, </a:t>
            </a:r>
            <a:r>
              <a:rPr sz="850" dirty="0">
                <a:latin typeface="Arial Unicode MS"/>
                <a:cs typeface="Arial Unicode MS"/>
              </a:rPr>
              <a:t>también</a:t>
            </a:r>
            <a:r>
              <a:rPr sz="850" spc="2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proporciona</a:t>
            </a:r>
            <a:r>
              <a:rPr sz="850" spc="20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comunicaciones</a:t>
            </a:r>
            <a:r>
              <a:rPr sz="850" spc="20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ininterrumpidas</a:t>
            </a:r>
            <a:r>
              <a:rPr sz="850" spc="20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20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terminal</a:t>
            </a:r>
            <a:r>
              <a:rPr sz="850" spc="20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20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dispositivo</a:t>
            </a:r>
            <a:r>
              <a:rPr sz="850" spc="20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</a:t>
            </a:r>
            <a:r>
              <a:rPr sz="850" spc="2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cualquiera</a:t>
            </a:r>
            <a:r>
              <a:rPr sz="850" spc="20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20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20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dispositivos</a:t>
            </a:r>
            <a:r>
              <a:rPr sz="850" spc="204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en </a:t>
            </a:r>
            <a:r>
              <a:rPr sz="850" dirty="0">
                <a:latin typeface="Arial Unicode MS"/>
                <a:cs typeface="Arial Unicode MS"/>
              </a:rPr>
              <a:t>red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tiene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interfaz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fácil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usar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operador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configuración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rápida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puertos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disponibles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-50" dirty="0">
                <a:latin typeface="Arial Unicode MS"/>
                <a:cs typeface="Arial Unicode MS"/>
              </a:rPr>
              <a:t>y</a:t>
            </a:r>
            <a:r>
              <a:rPr sz="850" spc="4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ver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datos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capturados.</a:t>
            </a:r>
            <a:endParaRPr sz="850">
              <a:latin typeface="Arial Unicode MS"/>
              <a:cs typeface="Arial Unicode MS"/>
            </a:endParaRPr>
          </a:p>
          <a:p>
            <a:pPr>
              <a:spcBef>
                <a:spcPts val="20"/>
              </a:spcBef>
            </a:pPr>
            <a:endParaRPr sz="1100">
              <a:latin typeface="Arial Unicode MS"/>
              <a:cs typeface="Arial Unicode MS"/>
            </a:endParaRPr>
          </a:p>
          <a:p>
            <a:pPr marL="12700"/>
            <a:r>
              <a:rPr sz="1300" b="1" dirty="0">
                <a:latin typeface="Arial"/>
                <a:cs typeface="Arial"/>
              </a:rPr>
              <a:t>5.4</a:t>
            </a:r>
            <a:r>
              <a:rPr sz="1300" b="1" spc="10" dirty="0">
                <a:latin typeface="Arial"/>
                <a:cs typeface="Arial"/>
              </a:rPr>
              <a:t> </a:t>
            </a:r>
            <a:r>
              <a:rPr sz="1300" b="1" spc="45" dirty="0">
                <a:latin typeface="Arial"/>
                <a:cs typeface="Arial"/>
              </a:rPr>
              <a:t>Mando</a:t>
            </a:r>
            <a:endParaRPr sz="1300">
              <a:latin typeface="Arial"/>
              <a:cs typeface="Arial"/>
            </a:endParaRPr>
          </a:p>
          <a:p>
            <a:pPr marL="12700" marR="62865">
              <a:lnSpc>
                <a:spcPct val="135100"/>
              </a:lnSpc>
              <a:spcBef>
                <a:spcPts val="1125"/>
              </a:spcBef>
            </a:pP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vez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dispositivos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subestación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están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debidamente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integrados,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surge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nuevo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mundo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de </a:t>
            </a:r>
            <a:r>
              <a:rPr sz="850" dirty="0">
                <a:latin typeface="Arial Unicode MS"/>
                <a:cs typeface="Arial Unicode MS"/>
              </a:rPr>
              <a:t>aplicaciones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control.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registros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-60" dirty="0">
                <a:latin typeface="Arial Unicode MS"/>
                <a:cs typeface="Arial Unicode MS"/>
              </a:rPr>
              <a:t>DFR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pueden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analizar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electrónicamente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cotejar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eventos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de </a:t>
            </a:r>
            <a:r>
              <a:rPr sz="850" dirty="0">
                <a:latin typeface="Arial Unicode MS"/>
                <a:cs typeface="Arial Unicode MS"/>
              </a:rPr>
              <a:t>retransmisión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puntos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spc="-60" dirty="0">
                <a:latin typeface="Arial Unicode MS"/>
                <a:cs typeface="Arial Unicode MS"/>
              </a:rPr>
              <a:t>SOE.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Ahora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pueden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tomar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decisiones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sobre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estado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sistema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energía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actuar </a:t>
            </a:r>
            <a:r>
              <a:rPr sz="850" dirty="0">
                <a:latin typeface="Arial Unicode MS"/>
                <a:cs typeface="Arial Unicode MS"/>
              </a:rPr>
              <a:t>automáticamente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cuando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ocurre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evento.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Las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capacidades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toma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decisiones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dicho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sistema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están</a:t>
            </a:r>
            <a:r>
              <a:rPr sz="850" spc="4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limitadas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únicamente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por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cantidad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conocimiento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(reglas,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métodos,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plantillas...)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integran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software. </a:t>
            </a:r>
            <a:r>
              <a:rPr sz="850" spc="-30" dirty="0">
                <a:latin typeface="Arial Unicode MS"/>
                <a:cs typeface="Arial Unicode MS"/>
              </a:rPr>
              <a:t>El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uso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técnicas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diseño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software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sistemas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expertos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permite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programar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muchos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años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pericia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50" dirty="0">
                <a:latin typeface="Arial Unicode MS"/>
                <a:cs typeface="Arial Unicode MS"/>
              </a:rPr>
              <a:t>y</a:t>
            </a:r>
            <a:r>
              <a:rPr sz="850" dirty="0">
                <a:latin typeface="Arial Unicode MS"/>
                <a:cs typeface="Arial Unicode MS"/>
              </a:rPr>
              <a:t> experiencia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base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conocimientos.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tipo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tecnología,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verdadera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automatización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la</a:t>
            </a:r>
            <a:r>
              <a:rPr sz="850" spc="51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subestación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está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solo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unos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pasos,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pero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¿cuál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primer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paso?</a:t>
            </a:r>
            <a:endParaRPr sz="850">
              <a:latin typeface="Arial Unicode MS"/>
              <a:cs typeface="Arial Unicode MS"/>
            </a:endParaRPr>
          </a:p>
          <a:p>
            <a:pPr>
              <a:spcBef>
                <a:spcPts val="70"/>
              </a:spcBef>
            </a:pPr>
            <a:endParaRPr sz="750">
              <a:latin typeface="Arial Unicode MS"/>
              <a:cs typeface="Arial Unicode MS"/>
            </a:endParaRPr>
          </a:p>
          <a:p>
            <a:pPr marL="12700" marR="56515">
              <a:lnSpc>
                <a:spcPct val="135500"/>
              </a:lnSpc>
              <a:spcBef>
                <a:spcPts val="5"/>
              </a:spcBef>
            </a:pPr>
            <a:r>
              <a:rPr sz="850" spc="-30" dirty="0">
                <a:latin typeface="Arial Unicode MS"/>
                <a:cs typeface="Arial Unicode MS"/>
              </a:rPr>
              <a:t>El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primer</a:t>
            </a:r>
            <a:r>
              <a:rPr sz="850" spc="1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paso</a:t>
            </a:r>
            <a:r>
              <a:rPr sz="850" spc="1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proporcionar</a:t>
            </a:r>
            <a:r>
              <a:rPr sz="850" spc="1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software</a:t>
            </a:r>
            <a:r>
              <a:rPr sz="850" spc="1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</a:t>
            </a:r>
            <a:r>
              <a:rPr sz="850" spc="1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automático</a:t>
            </a:r>
            <a:r>
              <a:rPr sz="850" spc="1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operaciones</a:t>
            </a:r>
            <a:r>
              <a:rPr sz="850" spc="1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subestaciones</a:t>
            </a:r>
            <a:r>
              <a:rPr sz="850" spc="17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es</a:t>
            </a:r>
            <a:r>
              <a:rPr sz="850" spc="4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proporcionar</a:t>
            </a:r>
            <a:r>
              <a:rPr sz="850" spc="1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interfaz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</a:t>
            </a:r>
            <a:r>
              <a:rPr sz="850" spc="1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operador.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Claramente,</a:t>
            </a:r>
            <a:r>
              <a:rPr sz="850" spc="1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solicitante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más</a:t>
            </a:r>
            <a:r>
              <a:rPr sz="850" spc="1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calificado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interfaz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de </a:t>
            </a:r>
            <a:r>
              <a:rPr sz="850" dirty="0">
                <a:latin typeface="Arial Unicode MS"/>
                <a:cs typeface="Arial Unicode MS"/>
              </a:rPr>
              <a:t>control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subestación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diagrama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unifilar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subestación.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diagramas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unifilares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subestaciones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de </a:t>
            </a:r>
            <a:r>
              <a:rPr sz="850" dirty="0">
                <a:latin typeface="Arial Unicode MS"/>
                <a:cs typeface="Arial Unicode MS"/>
              </a:rPr>
              <a:t>energía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eléctrica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crean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actualizan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frecuencia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utilizando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algún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tipo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software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spc="-40" dirty="0">
                <a:latin typeface="Arial Unicode MS"/>
                <a:cs typeface="Arial Unicode MS"/>
              </a:rPr>
              <a:t>CAD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AutoCAD,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Visio, </a:t>
            </a:r>
            <a:r>
              <a:rPr sz="850" dirty="0">
                <a:latin typeface="Arial Unicode MS"/>
                <a:cs typeface="Arial Unicode MS"/>
              </a:rPr>
              <a:t>TurboCAD,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Drafix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MEDUSA.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Todos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estos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programas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spc="-40" dirty="0">
                <a:latin typeface="Arial Unicode MS"/>
                <a:cs typeface="Arial Unicode MS"/>
              </a:rPr>
              <a:t>CAD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pueden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utilizar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crear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intercambiar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dibujos </a:t>
            </a:r>
            <a:r>
              <a:rPr sz="850" dirty="0">
                <a:latin typeface="Arial Unicode MS"/>
                <a:cs typeface="Arial Unicode MS"/>
              </a:rPr>
              <a:t>utilizando</a:t>
            </a:r>
            <a:r>
              <a:rPr sz="850" spc="185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formato</a:t>
            </a:r>
            <a:r>
              <a:rPr sz="850" spc="1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industrial</a:t>
            </a:r>
            <a:r>
              <a:rPr sz="850" spc="1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estándar</a:t>
            </a:r>
            <a:r>
              <a:rPr sz="850" spc="1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llamado</a:t>
            </a:r>
            <a:r>
              <a:rPr sz="850" spc="190" dirty="0">
                <a:latin typeface="Arial Unicode MS"/>
                <a:cs typeface="Arial Unicode MS"/>
              </a:rPr>
              <a:t> </a:t>
            </a:r>
            <a:r>
              <a:rPr sz="850" spc="-55" dirty="0">
                <a:latin typeface="Arial Unicode MS"/>
                <a:cs typeface="Arial Unicode MS"/>
              </a:rPr>
              <a:t>DXF</a:t>
            </a:r>
            <a:r>
              <a:rPr sz="850" spc="1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(formato</a:t>
            </a:r>
            <a:r>
              <a:rPr sz="850" spc="1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intercambio</a:t>
            </a:r>
            <a:r>
              <a:rPr sz="850" spc="1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9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dibujos).</a:t>
            </a:r>
            <a:endParaRPr sz="850">
              <a:latin typeface="Arial Unicode MS"/>
              <a:cs typeface="Arial Unicode MS"/>
            </a:endParaRPr>
          </a:p>
          <a:p>
            <a:pPr>
              <a:spcBef>
                <a:spcPts val="70"/>
              </a:spcBef>
            </a:pPr>
            <a:endParaRPr sz="750">
              <a:latin typeface="Arial Unicode MS"/>
              <a:cs typeface="Arial Unicode MS"/>
            </a:endParaRPr>
          </a:p>
          <a:p>
            <a:pPr marL="12700" marR="65405">
              <a:lnSpc>
                <a:spcPct val="135300"/>
              </a:lnSpc>
            </a:pP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proporcionar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interfaz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flexible,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actualizable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mantenible,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software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computadora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de </a:t>
            </a:r>
            <a:r>
              <a:rPr sz="850" dirty="0">
                <a:latin typeface="Arial Unicode MS"/>
                <a:cs typeface="Arial Unicode MS"/>
              </a:rPr>
              <a:t>control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utiliza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controlador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interno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leer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mostrar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dibujos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lineales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archivos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spc="-45" dirty="0">
                <a:latin typeface="Arial Unicode MS"/>
                <a:cs typeface="Arial Unicode MS"/>
              </a:rPr>
              <a:t>DXF.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spc="-30" dirty="0">
                <a:latin typeface="Arial Unicode MS"/>
                <a:cs typeface="Arial Unicode MS"/>
              </a:rPr>
              <a:t>El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operador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simplemente </a:t>
            </a:r>
            <a:r>
              <a:rPr sz="850" dirty="0">
                <a:latin typeface="Arial Unicode MS"/>
                <a:cs typeface="Arial Unicode MS"/>
              </a:rPr>
              <a:t>ingresa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nombre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diagrama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líneas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aparece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pantalla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completa,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como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muestra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figura</a:t>
            </a:r>
            <a:endParaRPr sz="850">
              <a:latin typeface="Arial Unicode MS"/>
              <a:cs typeface="Arial Unicode MS"/>
            </a:endParaRPr>
          </a:p>
          <a:p>
            <a:pPr marL="12700" marR="27305">
              <a:lnSpc>
                <a:spcPct val="135300"/>
              </a:lnSpc>
            </a:pPr>
            <a:r>
              <a:rPr sz="850" dirty="0">
                <a:latin typeface="Arial Unicode MS"/>
                <a:cs typeface="Arial Unicode MS"/>
              </a:rPr>
              <a:t>5.3.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En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punto,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muchos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desarrolladores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argumentan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tenemos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gran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imagen,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pero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solo</a:t>
            </a:r>
            <a:r>
              <a:rPr sz="850" spc="2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gran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imagen,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gran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imagen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muestra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pantalla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computadora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la</a:t>
            </a:r>
            <a:r>
              <a:rPr sz="850" spc="51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subestación.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Recuerde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computadora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tiene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acceso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directo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dispositivos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subestación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está </a:t>
            </a:r>
            <a:r>
              <a:rPr sz="850" dirty="0">
                <a:latin typeface="Arial Unicode MS"/>
                <a:cs typeface="Arial Unicode MS"/>
              </a:rPr>
              <a:t>realizando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varias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actividades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integración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segundo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plano.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Las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herramientas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ya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están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instaladas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entregar </a:t>
            </a:r>
            <a:r>
              <a:rPr sz="850" dirty="0">
                <a:latin typeface="Arial Unicode MS"/>
                <a:cs typeface="Arial Unicode MS"/>
              </a:rPr>
              <a:t>comandos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dispositivos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red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retroalimentar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respuestas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computadora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control.</a:t>
            </a:r>
            <a:endParaRPr sz="8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872989" y="1922588"/>
            <a:ext cx="6402705" cy="5118735"/>
            <a:chOff x="818388" y="1922587"/>
            <a:chExt cx="6402705" cy="51187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4320" y="1922587"/>
              <a:ext cx="6356489" cy="511822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486400" y="3127247"/>
              <a:ext cx="911860" cy="1551940"/>
            </a:xfrm>
            <a:custGeom>
              <a:avLst/>
              <a:gdLst/>
              <a:ahLst/>
              <a:cxnLst/>
              <a:rect l="l" t="t" r="r" b="b"/>
              <a:pathLst>
                <a:path w="911860" h="1551939">
                  <a:moveTo>
                    <a:pt x="911351" y="0"/>
                  </a:moveTo>
                  <a:lnTo>
                    <a:pt x="0" y="0"/>
                  </a:lnTo>
                  <a:lnTo>
                    <a:pt x="0" y="1551431"/>
                  </a:lnTo>
                  <a:lnTo>
                    <a:pt x="911351" y="1551431"/>
                  </a:lnTo>
                  <a:lnTo>
                    <a:pt x="9113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824728" y="3127247"/>
              <a:ext cx="695325" cy="1188720"/>
            </a:xfrm>
            <a:custGeom>
              <a:avLst/>
              <a:gdLst/>
              <a:ahLst/>
              <a:cxnLst/>
              <a:rect l="l" t="t" r="r" b="b"/>
              <a:pathLst>
                <a:path w="695325" h="1188720">
                  <a:moveTo>
                    <a:pt x="0" y="822960"/>
                  </a:moveTo>
                  <a:lnTo>
                    <a:pt x="0" y="1188719"/>
                  </a:lnTo>
                  <a:lnTo>
                    <a:pt x="694944" y="1188719"/>
                  </a:lnTo>
                  <a:lnTo>
                    <a:pt x="694944" y="822960"/>
                  </a:lnTo>
                  <a:lnTo>
                    <a:pt x="0" y="822960"/>
                  </a:lnTo>
                </a:path>
                <a:path w="695325" h="1188720">
                  <a:moveTo>
                    <a:pt x="0" y="0"/>
                  </a:moveTo>
                  <a:lnTo>
                    <a:pt x="0" y="365759"/>
                  </a:lnTo>
                  <a:lnTo>
                    <a:pt x="694944" y="365759"/>
                  </a:lnTo>
                  <a:lnTo>
                    <a:pt x="694944" y="0"/>
                  </a:lnTo>
                  <a:lnTo>
                    <a:pt x="0" y="0"/>
                  </a:lnTo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22960" y="3657600"/>
              <a:ext cx="637540" cy="454659"/>
            </a:xfrm>
            <a:custGeom>
              <a:avLst/>
              <a:gdLst/>
              <a:ahLst/>
              <a:cxnLst/>
              <a:rect l="l" t="t" r="r" b="b"/>
              <a:pathLst>
                <a:path w="637540" h="454660">
                  <a:moveTo>
                    <a:pt x="637032" y="0"/>
                  </a:moveTo>
                  <a:lnTo>
                    <a:pt x="0" y="0"/>
                  </a:lnTo>
                  <a:lnTo>
                    <a:pt x="0" y="454151"/>
                  </a:lnTo>
                  <a:lnTo>
                    <a:pt x="637032" y="454151"/>
                  </a:lnTo>
                  <a:lnTo>
                    <a:pt x="6370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22960" y="3657600"/>
              <a:ext cx="640080" cy="457200"/>
            </a:xfrm>
            <a:custGeom>
              <a:avLst/>
              <a:gdLst/>
              <a:ahLst/>
              <a:cxnLst/>
              <a:rect l="l" t="t" r="r" b="b"/>
              <a:pathLst>
                <a:path w="640080" h="457200">
                  <a:moveTo>
                    <a:pt x="0" y="0"/>
                  </a:moveTo>
                  <a:lnTo>
                    <a:pt x="0" y="457200"/>
                  </a:lnTo>
                  <a:lnTo>
                    <a:pt x="640080" y="457200"/>
                  </a:lnTo>
                  <a:lnTo>
                    <a:pt x="640080" y="0"/>
                  </a:lnTo>
                  <a:lnTo>
                    <a:pt x="0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22960" y="5029200"/>
              <a:ext cx="637540" cy="363220"/>
            </a:xfrm>
            <a:custGeom>
              <a:avLst/>
              <a:gdLst/>
              <a:ahLst/>
              <a:cxnLst/>
              <a:rect l="l" t="t" r="r" b="b"/>
              <a:pathLst>
                <a:path w="637540" h="363220">
                  <a:moveTo>
                    <a:pt x="637032" y="0"/>
                  </a:moveTo>
                  <a:lnTo>
                    <a:pt x="0" y="0"/>
                  </a:lnTo>
                  <a:lnTo>
                    <a:pt x="0" y="362712"/>
                  </a:lnTo>
                  <a:lnTo>
                    <a:pt x="637032" y="362712"/>
                  </a:lnTo>
                  <a:lnTo>
                    <a:pt x="6370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22960" y="5029200"/>
              <a:ext cx="640080" cy="365760"/>
            </a:xfrm>
            <a:custGeom>
              <a:avLst/>
              <a:gdLst/>
              <a:ahLst/>
              <a:cxnLst/>
              <a:rect l="l" t="t" r="r" b="b"/>
              <a:pathLst>
                <a:path w="640080" h="365760">
                  <a:moveTo>
                    <a:pt x="0" y="0"/>
                  </a:moveTo>
                  <a:lnTo>
                    <a:pt x="0" y="365760"/>
                  </a:lnTo>
                  <a:lnTo>
                    <a:pt x="640080" y="365760"/>
                  </a:lnTo>
                  <a:lnTo>
                    <a:pt x="640080" y="0"/>
                  </a:lnTo>
                  <a:lnTo>
                    <a:pt x="0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22960" y="2468879"/>
              <a:ext cx="546100" cy="363220"/>
            </a:xfrm>
            <a:custGeom>
              <a:avLst/>
              <a:gdLst/>
              <a:ahLst/>
              <a:cxnLst/>
              <a:rect l="l" t="t" r="r" b="b"/>
              <a:pathLst>
                <a:path w="546100" h="363219">
                  <a:moveTo>
                    <a:pt x="545591" y="0"/>
                  </a:moveTo>
                  <a:lnTo>
                    <a:pt x="0" y="0"/>
                  </a:lnTo>
                  <a:lnTo>
                    <a:pt x="0" y="362711"/>
                  </a:lnTo>
                  <a:lnTo>
                    <a:pt x="545591" y="362711"/>
                  </a:lnTo>
                  <a:lnTo>
                    <a:pt x="5455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22960" y="2468879"/>
              <a:ext cx="548640" cy="365760"/>
            </a:xfrm>
            <a:custGeom>
              <a:avLst/>
              <a:gdLst/>
              <a:ahLst/>
              <a:cxnLst/>
              <a:rect l="l" t="t" r="r" b="b"/>
              <a:pathLst>
                <a:path w="548640" h="365760">
                  <a:moveTo>
                    <a:pt x="0" y="0"/>
                  </a:moveTo>
                  <a:lnTo>
                    <a:pt x="0" y="365760"/>
                  </a:lnTo>
                  <a:lnTo>
                    <a:pt x="548640" y="365760"/>
                  </a:lnTo>
                  <a:lnTo>
                    <a:pt x="548640" y="0"/>
                  </a:lnTo>
                  <a:lnTo>
                    <a:pt x="0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9546845" y="468957"/>
            <a:ext cx="2214245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dirty="0">
                <a:latin typeface="Trebuchet MS"/>
                <a:cs typeface="Trebuchet MS"/>
              </a:rPr>
              <a:t>Capítulo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spc="-30" dirty="0">
                <a:latin typeface="Trebuchet MS"/>
                <a:cs typeface="Trebuchet MS"/>
              </a:rPr>
              <a:t>5: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Dispositivos</a:t>
            </a:r>
            <a:r>
              <a:rPr sz="850" i="1" spc="90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con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acceso</a:t>
            </a:r>
            <a:r>
              <a:rPr sz="850" i="1" spc="90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en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spc="-10" dirty="0">
                <a:latin typeface="Trebuchet MS"/>
                <a:cs typeface="Trebuchet MS"/>
              </a:rPr>
              <a:t>serie</a:t>
            </a:r>
            <a:endParaRPr sz="85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25448809" y="9297569"/>
            <a:ext cx="60628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pc="-25" dirty="0"/>
              <a:t>24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965444" y="2504185"/>
            <a:ext cx="31750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869"/>
              </a:lnSpc>
              <a:spcBef>
                <a:spcPts val="100"/>
              </a:spcBef>
            </a:pPr>
            <a:r>
              <a:rPr sz="750" spc="-45" dirty="0">
                <a:latin typeface="Arial Unicode MS"/>
                <a:cs typeface="Arial Unicode MS"/>
              </a:rPr>
              <a:t>ARKEY</a:t>
            </a:r>
            <a:endParaRPr sz="750">
              <a:latin typeface="Arial Unicode MS"/>
              <a:cs typeface="Arial Unicode MS"/>
            </a:endParaRPr>
          </a:p>
          <a:p>
            <a:pPr marL="64135">
              <a:lnSpc>
                <a:spcPts val="930"/>
              </a:lnSpc>
            </a:pPr>
            <a:r>
              <a:rPr sz="800" spc="-20" dirty="0">
                <a:latin typeface="Arial Unicode MS"/>
                <a:cs typeface="Arial Unicode MS"/>
              </a:rPr>
              <a:t>44KV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897109" y="3513075"/>
            <a:ext cx="653415" cy="1969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0480">
              <a:lnSpc>
                <a:spcPct val="133300"/>
              </a:lnSpc>
              <a:spcBef>
                <a:spcPts val="100"/>
              </a:spcBef>
            </a:pPr>
            <a:r>
              <a:rPr sz="450" spc="-30" dirty="0">
                <a:latin typeface="Arial Unicode MS"/>
                <a:cs typeface="Arial Unicode MS"/>
              </a:rPr>
              <a:t>GORRA.</a:t>
            </a:r>
            <a:r>
              <a:rPr sz="450" dirty="0">
                <a:latin typeface="Arial Unicode MS"/>
                <a:cs typeface="Arial Unicode MS"/>
              </a:rPr>
              <a:t> </a:t>
            </a:r>
            <a:r>
              <a:rPr sz="450" spc="-10" dirty="0">
                <a:latin typeface="Arial Unicode MS"/>
                <a:cs typeface="Arial Unicode MS"/>
              </a:rPr>
              <a:t>BANCO</a:t>
            </a:r>
            <a:r>
              <a:rPr sz="450" spc="10" dirty="0">
                <a:latin typeface="Arial Unicode MS"/>
                <a:cs typeface="Arial Unicode MS"/>
              </a:rPr>
              <a:t> </a:t>
            </a:r>
            <a:r>
              <a:rPr sz="450" spc="-10" dirty="0">
                <a:latin typeface="Arial Unicode MS"/>
                <a:cs typeface="Arial Unicode MS"/>
              </a:rPr>
              <a:t>1,2,3</a:t>
            </a:r>
            <a:r>
              <a:rPr sz="450" spc="200" dirty="0">
                <a:latin typeface="Arial Unicode MS"/>
                <a:cs typeface="Arial Unicode MS"/>
              </a:rPr>
              <a:t> </a:t>
            </a:r>
            <a:r>
              <a:rPr sz="450" spc="-10" dirty="0">
                <a:latin typeface="Arial Unicode MS"/>
                <a:cs typeface="Arial Unicode MS"/>
              </a:rPr>
              <a:t>REINICIO</a:t>
            </a:r>
            <a:r>
              <a:rPr sz="450" spc="5" dirty="0">
                <a:latin typeface="Arial Unicode MS"/>
                <a:cs typeface="Arial Unicode MS"/>
              </a:rPr>
              <a:t> </a:t>
            </a:r>
            <a:r>
              <a:rPr sz="450" spc="-30" dirty="0">
                <a:latin typeface="Arial Unicode MS"/>
                <a:cs typeface="Arial Unicode MS"/>
              </a:rPr>
              <a:t>DE</a:t>
            </a:r>
            <a:r>
              <a:rPr sz="450" spc="15" dirty="0">
                <a:latin typeface="Arial Unicode MS"/>
                <a:cs typeface="Arial Unicode MS"/>
              </a:rPr>
              <a:t> </a:t>
            </a:r>
            <a:r>
              <a:rPr sz="450" spc="-20" dirty="0">
                <a:latin typeface="Arial Unicode MS"/>
                <a:cs typeface="Arial Unicode MS"/>
              </a:rPr>
              <a:t>BLOQUEO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77636" y="3686555"/>
            <a:ext cx="37338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5085" algn="r">
              <a:spcBef>
                <a:spcPts val="100"/>
              </a:spcBef>
            </a:pPr>
            <a:r>
              <a:rPr sz="800" spc="-20" dirty="0">
                <a:latin typeface="Arial Unicode MS"/>
                <a:cs typeface="Arial Unicode MS"/>
              </a:rPr>
              <a:t>ESTE</a:t>
            </a:r>
            <a:endParaRPr sz="800">
              <a:latin typeface="Arial Unicode MS"/>
              <a:cs typeface="Arial Unicode MS"/>
            </a:endParaRPr>
          </a:p>
          <a:p>
            <a:pPr marR="5080" algn="r">
              <a:lnSpc>
                <a:spcPts val="869"/>
              </a:lnSpc>
            </a:pPr>
            <a:r>
              <a:rPr sz="750" spc="-50" dirty="0">
                <a:latin typeface="Arial Unicode MS"/>
                <a:cs typeface="Arial Unicode MS"/>
              </a:rPr>
              <a:t>BARKEY</a:t>
            </a:r>
            <a:endParaRPr sz="750">
              <a:latin typeface="Arial Unicode MS"/>
              <a:cs typeface="Arial Unicode MS"/>
            </a:endParaRPr>
          </a:p>
          <a:p>
            <a:pPr marR="27305" algn="r">
              <a:lnSpc>
                <a:spcPts val="930"/>
              </a:lnSpc>
            </a:pPr>
            <a:r>
              <a:rPr sz="800" spc="-20" dirty="0">
                <a:latin typeface="Arial Unicode MS"/>
                <a:cs typeface="Arial Unicode MS"/>
              </a:rPr>
              <a:t>44KV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927589" y="4344034"/>
            <a:ext cx="591185" cy="18659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450" spc="-30" dirty="0">
                <a:latin typeface="Arial Unicode MS"/>
                <a:cs typeface="Arial Unicode MS"/>
              </a:rPr>
              <a:t>GORRA.</a:t>
            </a:r>
            <a:r>
              <a:rPr sz="450" dirty="0">
                <a:latin typeface="Arial Unicode MS"/>
                <a:cs typeface="Arial Unicode MS"/>
              </a:rPr>
              <a:t> </a:t>
            </a:r>
            <a:r>
              <a:rPr sz="450" spc="-10" dirty="0">
                <a:latin typeface="Arial Unicode MS"/>
                <a:cs typeface="Arial Unicode MS"/>
              </a:rPr>
              <a:t>BANCO</a:t>
            </a:r>
            <a:r>
              <a:rPr sz="450" spc="10" dirty="0">
                <a:latin typeface="Arial Unicode MS"/>
                <a:cs typeface="Arial Unicode MS"/>
              </a:rPr>
              <a:t> </a:t>
            </a:r>
            <a:r>
              <a:rPr sz="450" spc="-10" dirty="0">
                <a:latin typeface="Arial Unicode MS"/>
                <a:cs typeface="Arial Unicode MS"/>
              </a:rPr>
              <a:t>1,2,3</a:t>
            </a:r>
            <a:endParaRPr sz="450">
              <a:latin typeface="Arial Unicode MS"/>
              <a:cs typeface="Arial Unicode MS"/>
            </a:endParaRPr>
          </a:p>
          <a:p>
            <a:pPr marL="15240">
              <a:spcBef>
                <a:spcPts val="130"/>
              </a:spcBef>
            </a:pPr>
            <a:r>
              <a:rPr sz="500" dirty="0">
                <a:latin typeface="Arial Unicode MS"/>
                <a:cs typeface="Arial Unicode MS"/>
              </a:rPr>
              <a:t>MANUAL</a:t>
            </a:r>
            <a:r>
              <a:rPr sz="500" spc="-5" dirty="0">
                <a:latin typeface="Arial Unicode MS"/>
                <a:cs typeface="Arial Unicode MS"/>
              </a:rPr>
              <a:t> </a:t>
            </a:r>
            <a:r>
              <a:rPr sz="500" spc="-35" dirty="0">
                <a:latin typeface="Arial Unicode MS"/>
                <a:cs typeface="Arial Unicode MS"/>
              </a:rPr>
              <a:t>DE</a:t>
            </a:r>
            <a:r>
              <a:rPr sz="500" spc="-5" dirty="0">
                <a:latin typeface="Arial Unicode MS"/>
                <a:cs typeface="Arial Unicode MS"/>
              </a:rPr>
              <a:t> </a:t>
            </a:r>
            <a:r>
              <a:rPr sz="500" spc="-20" dirty="0">
                <a:latin typeface="Arial Unicode MS"/>
                <a:cs typeface="Arial Unicode MS"/>
              </a:rPr>
              <a:t>AUTO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7636" y="5064505"/>
            <a:ext cx="37338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869"/>
              </a:lnSpc>
              <a:spcBef>
                <a:spcPts val="100"/>
              </a:spcBef>
            </a:pPr>
            <a:r>
              <a:rPr sz="750" spc="-50" dirty="0">
                <a:latin typeface="Arial Unicode MS"/>
                <a:cs typeface="Arial Unicode MS"/>
              </a:rPr>
              <a:t>BARKEY</a:t>
            </a:r>
            <a:endParaRPr sz="750">
              <a:latin typeface="Arial Unicode MS"/>
              <a:cs typeface="Arial Unicode MS"/>
            </a:endParaRPr>
          </a:p>
          <a:p>
            <a:pPr marR="27305" algn="r">
              <a:lnSpc>
                <a:spcPts val="930"/>
              </a:lnSpc>
            </a:pPr>
            <a:r>
              <a:rPr sz="800" spc="-20" dirty="0">
                <a:latin typeface="Arial Unicode MS"/>
                <a:cs typeface="Arial Unicode MS"/>
              </a:rPr>
              <a:t>44KV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56301" y="8142479"/>
            <a:ext cx="204914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dirty="0">
                <a:latin typeface="Arial"/>
                <a:cs typeface="Arial"/>
              </a:rPr>
              <a:t>Figura</a:t>
            </a:r>
            <a:r>
              <a:rPr sz="850" b="1" spc="80" dirty="0">
                <a:latin typeface="Arial"/>
                <a:cs typeface="Arial"/>
              </a:rPr>
              <a:t> </a:t>
            </a:r>
            <a:r>
              <a:rPr sz="850" b="1" dirty="0">
                <a:latin typeface="Arial"/>
                <a:cs typeface="Arial"/>
              </a:rPr>
              <a:t>5.3</a:t>
            </a:r>
            <a:r>
              <a:rPr sz="850" b="1" spc="80" dirty="0">
                <a:latin typeface="Arial"/>
                <a:cs typeface="Arial"/>
              </a:rPr>
              <a:t> </a:t>
            </a:r>
            <a:r>
              <a:rPr sz="850" b="1" dirty="0">
                <a:latin typeface="Arial"/>
                <a:cs typeface="Arial"/>
              </a:rPr>
              <a:t>Diagrama</a:t>
            </a:r>
            <a:r>
              <a:rPr sz="850" b="1" spc="80" dirty="0">
                <a:latin typeface="Arial"/>
                <a:cs typeface="Arial"/>
              </a:rPr>
              <a:t> </a:t>
            </a:r>
            <a:r>
              <a:rPr sz="850" b="1" dirty="0">
                <a:latin typeface="Arial"/>
                <a:cs typeface="Arial"/>
              </a:rPr>
              <a:t>de</a:t>
            </a:r>
            <a:r>
              <a:rPr sz="850" b="1" spc="75" dirty="0">
                <a:latin typeface="Arial"/>
                <a:cs typeface="Arial"/>
              </a:rPr>
              <a:t> </a:t>
            </a:r>
            <a:r>
              <a:rPr sz="850" b="1" dirty="0">
                <a:latin typeface="Arial"/>
                <a:cs typeface="Arial"/>
              </a:rPr>
              <a:t>una</a:t>
            </a:r>
            <a:r>
              <a:rPr sz="850" b="1" spc="80" dirty="0">
                <a:latin typeface="Arial"/>
                <a:cs typeface="Arial"/>
              </a:rPr>
              <a:t> </a:t>
            </a:r>
            <a:r>
              <a:rPr sz="850" b="1" dirty="0">
                <a:latin typeface="Arial"/>
                <a:cs typeface="Arial"/>
              </a:rPr>
              <a:t>sola</a:t>
            </a:r>
            <a:r>
              <a:rPr sz="850" b="1" spc="80" dirty="0">
                <a:latin typeface="Arial"/>
                <a:cs typeface="Arial"/>
              </a:rPr>
              <a:t> </a:t>
            </a:r>
            <a:r>
              <a:rPr sz="850" b="1" spc="-10" dirty="0">
                <a:latin typeface="Arial"/>
                <a:cs typeface="Arial"/>
              </a:rPr>
              <a:t>línea</a:t>
            </a:r>
            <a:endParaRPr sz="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xfrm>
            <a:off x="25448809" y="9297569"/>
            <a:ext cx="60628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pc="-25" dirty="0"/>
              <a:t>25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5956300" y="468956"/>
            <a:ext cx="5984240" cy="70980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602990">
              <a:spcBef>
                <a:spcPts val="135"/>
              </a:spcBef>
            </a:pPr>
            <a:r>
              <a:rPr sz="850" i="1" dirty="0">
                <a:latin typeface="Trebuchet MS"/>
                <a:cs typeface="Trebuchet MS"/>
              </a:rPr>
              <a:t>Capítulo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spc="-30" dirty="0">
                <a:latin typeface="Trebuchet MS"/>
                <a:cs typeface="Trebuchet MS"/>
              </a:rPr>
              <a:t>5: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Dispositivos</a:t>
            </a:r>
            <a:r>
              <a:rPr sz="850" i="1" spc="90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con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acceso</a:t>
            </a:r>
            <a:r>
              <a:rPr sz="850" i="1" spc="90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en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spc="-10" dirty="0">
                <a:latin typeface="Trebuchet MS"/>
                <a:cs typeface="Trebuchet MS"/>
              </a:rPr>
              <a:t>serie</a:t>
            </a:r>
            <a:endParaRPr sz="8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200">
              <a:latin typeface="Trebuchet MS"/>
              <a:cs typeface="Trebuchet MS"/>
            </a:endParaRPr>
          </a:p>
          <a:p>
            <a:pPr marL="12700" marR="5080">
              <a:lnSpc>
                <a:spcPct val="135100"/>
              </a:lnSpc>
              <a:spcBef>
                <a:spcPts val="830"/>
              </a:spcBef>
            </a:pP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datos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solicitados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solicitados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capturan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procesan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continuamente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información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específica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elimina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-50" dirty="0">
                <a:latin typeface="Arial Unicode MS"/>
                <a:cs typeface="Arial Unicode MS"/>
              </a:rPr>
              <a:t>y</a:t>
            </a:r>
            <a:r>
              <a:rPr sz="850" spc="4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muestra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pantalla.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Todo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operadores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tienen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hacer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asegurarse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información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se </a:t>
            </a:r>
            <a:r>
              <a:rPr sz="850" dirty="0">
                <a:latin typeface="Arial Unicode MS"/>
                <a:cs typeface="Arial Unicode MS"/>
              </a:rPr>
              <a:t>está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eliminando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mostrando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sobrescriba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las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líneas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circuitos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diagrama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unifilar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mostrado.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Esta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fusión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de</a:t>
            </a:r>
            <a:r>
              <a:rPr sz="850" dirty="0">
                <a:latin typeface="Arial Unicode MS"/>
                <a:cs typeface="Arial Unicode MS"/>
              </a:rPr>
              <a:t> dibujos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spc="-55" dirty="0">
                <a:latin typeface="Arial Unicode MS"/>
                <a:cs typeface="Arial Unicode MS"/>
              </a:rPr>
              <a:t>DXF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controladores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preparados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periódicamente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ofrece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imagen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aún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mayor,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como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muestra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figura</a:t>
            </a:r>
            <a:endParaRPr sz="850">
              <a:latin typeface="Arial Unicode MS"/>
              <a:cs typeface="Arial Unicode MS"/>
            </a:endParaRPr>
          </a:p>
          <a:p>
            <a:pPr marL="12700" marR="292100">
              <a:lnSpc>
                <a:spcPct val="135100"/>
              </a:lnSpc>
            </a:pPr>
            <a:r>
              <a:rPr sz="850" dirty="0">
                <a:latin typeface="Arial Unicode MS"/>
                <a:cs typeface="Arial Unicode MS"/>
              </a:rPr>
              <a:t>5.4.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Las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cantidades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medidores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ahora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pueden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leer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directamente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dibujos</a:t>
            </a:r>
            <a:r>
              <a:rPr sz="850" spc="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subestación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se </a:t>
            </a:r>
            <a:r>
              <a:rPr sz="850" dirty="0">
                <a:latin typeface="Arial Unicode MS"/>
                <a:cs typeface="Arial Unicode MS"/>
              </a:rPr>
              <a:t>muestran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monitor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computadora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control.</a:t>
            </a:r>
            <a:endParaRPr sz="850">
              <a:latin typeface="Arial Unicode MS"/>
              <a:cs typeface="Arial Unicode MS"/>
            </a:endParaRPr>
          </a:p>
          <a:p>
            <a:pPr>
              <a:spcBef>
                <a:spcPts val="75"/>
              </a:spcBef>
            </a:pPr>
            <a:endParaRPr sz="750">
              <a:latin typeface="Arial Unicode MS"/>
              <a:cs typeface="Arial Unicode MS"/>
            </a:endParaRPr>
          </a:p>
          <a:p>
            <a:pPr marL="12700" marR="101600">
              <a:lnSpc>
                <a:spcPct val="135300"/>
              </a:lnSpc>
            </a:pP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darle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vida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imagen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brindar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flexibilidad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desarrollo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implementación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esquema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la </a:t>
            </a:r>
            <a:r>
              <a:rPr sz="850" dirty="0">
                <a:latin typeface="Arial Unicode MS"/>
                <a:cs typeface="Arial Unicode MS"/>
              </a:rPr>
              <a:t>subestación,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software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computadora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permite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al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operador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elegir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ejecutar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controladores </a:t>
            </a:r>
            <a:r>
              <a:rPr sz="850" dirty="0">
                <a:latin typeface="Arial Unicode MS"/>
                <a:cs typeface="Arial Unicode MS"/>
              </a:rPr>
              <a:t>directamente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desde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interfaz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control.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30" dirty="0">
                <a:latin typeface="Arial Unicode MS"/>
                <a:cs typeface="Arial Unicode MS"/>
              </a:rPr>
              <a:t>El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operador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navega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través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secuencia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menús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llamados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menús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control,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resalta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controlador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lista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ejecuta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controlador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apropiado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realizar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tarea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adecuada.</a:t>
            </a:r>
            <a:endParaRPr sz="850">
              <a:latin typeface="Arial Unicode MS"/>
              <a:cs typeface="Arial Unicode MS"/>
            </a:endParaRPr>
          </a:p>
          <a:p>
            <a:pPr marL="12700" marR="7620">
              <a:lnSpc>
                <a:spcPct val="135300"/>
              </a:lnSpc>
            </a:pPr>
            <a:r>
              <a:rPr sz="850" dirty="0">
                <a:latin typeface="Arial Unicode MS"/>
                <a:cs typeface="Arial Unicode MS"/>
              </a:rPr>
              <a:t>Consulte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figura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5.5.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Al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igual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controladores,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operador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también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puede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crear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menús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agregarlos </a:t>
            </a:r>
            <a:r>
              <a:rPr sz="850" dirty="0">
                <a:latin typeface="Arial Unicode MS"/>
                <a:cs typeface="Arial Unicode MS"/>
              </a:rPr>
              <a:t>fácilmente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interfaz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control.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-30" dirty="0">
                <a:latin typeface="Arial Unicode MS"/>
                <a:cs typeface="Arial Unicode MS"/>
              </a:rPr>
              <a:t>El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formato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escribir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menús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mismo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lenguaje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script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definido </a:t>
            </a:r>
            <a:r>
              <a:rPr sz="850" dirty="0">
                <a:latin typeface="Arial Unicode MS"/>
                <a:cs typeface="Arial Unicode MS"/>
              </a:rPr>
              <a:t>previamente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escribir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controladores.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única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diferencia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entre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menús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controladores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que</a:t>
            </a:r>
            <a:r>
              <a:rPr sz="850" spc="200" dirty="0">
                <a:latin typeface="Arial Unicode MS"/>
                <a:cs typeface="Arial Unicode MS"/>
              </a:rPr>
              <a:t> 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controladores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tienen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comandos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"TXPERIOD"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ejecutan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periódicamente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mientras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menús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no </a:t>
            </a:r>
            <a:r>
              <a:rPr sz="850" dirty="0">
                <a:latin typeface="Arial Unicode MS"/>
                <a:cs typeface="Arial Unicode MS"/>
              </a:rPr>
              <a:t>usan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comando.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menús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solo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ejecutan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bajo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petición.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solicitud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podría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provenir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operador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-50" dirty="0">
                <a:latin typeface="Arial Unicode MS"/>
                <a:cs typeface="Arial Unicode MS"/>
              </a:rPr>
              <a:t>o</a:t>
            </a:r>
            <a:r>
              <a:rPr sz="850" dirty="0">
                <a:latin typeface="Arial Unicode MS"/>
                <a:cs typeface="Arial Unicode MS"/>
              </a:rPr>
              <a:t> de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otro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conductor.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controladores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analizan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datos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respuesta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extraen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información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seleccionada </a:t>
            </a:r>
            <a:r>
              <a:rPr sz="850" dirty="0">
                <a:latin typeface="Arial Unicode MS"/>
                <a:cs typeface="Arial Unicode MS"/>
              </a:rPr>
              <a:t>también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utilizan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comparar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información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extraída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umbrales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predefinidos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realizar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las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acciones </a:t>
            </a:r>
            <a:r>
              <a:rPr sz="850" dirty="0">
                <a:latin typeface="Arial Unicode MS"/>
                <a:cs typeface="Arial Unicode MS"/>
              </a:rPr>
              <a:t>necesarias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llamando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otros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controladores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control.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30" dirty="0">
                <a:latin typeface="Arial Unicode MS"/>
                <a:cs typeface="Arial Unicode MS"/>
              </a:rPr>
              <a:t>El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siguiente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ejemplo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esquema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simple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abrir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cerrar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interruptor.</a:t>
            </a:r>
            <a:endParaRPr sz="850">
              <a:latin typeface="Arial Unicode MS"/>
              <a:cs typeface="Arial Unicode MS"/>
            </a:endParaRPr>
          </a:p>
          <a:p>
            <a:pPr>
              <a:spcBef>
                <a:spcPts val="20"/>
              </a:spcBef>
            </a:pPr>
            <a:endParaRPr sz="1000">
              <a:latin typeface="Arial Unicode MS"/>
              <a:cs typeface="Arial Unicode MS"/>
            </a:endParaRPr>
          </a:p>
          <a:p>
            <a:pPr marL="12700"/>
            <a:r>
              <a:rPr sz="850" b="1" dirty="0">
                <a:latin typeface="Arial"/>
                <a:cs typeface="Arial"/>
              </a:rPr>
              <a:t>[Abrir</a:t>
            </a:r>
            <a:r>
              <a:rPr sz="850" b="1" spc="95" dirty="0">
                <a:latin typeface="Arial"/>
                <a:cs typeface="Arial"/>
              </a:rPr>
              <a:t> </a:t>
            </a:r>
            <a:r>
              <a:rPr sz="850" b="1" spc="-10" dirty="0">
                <a:latin typeface="Arial"/>
                <a:cs typeface="Arial"/>
              </a:rPr>
              <a:t>interruptor]</a:t>
            </a:r>
            <a:endParaRPr sz="850">
              <a:latin typeface="Arial"/>
              <a:cs typeface="Arial"/>
            </a:endParaRPr>
          </a:p>
          <a:p>
            <a:pPr marL="12700">
              <a:spcBef>
                <a:spcPts val="450"/>
              </a:spcBef>
            </a:pPr>
            <a:r>
              <a:rPr sz="750" spc="-10" dirty="0">
                <a:latin typeface="Arial Unicode MS"/>
                <a:cs typeface="Arial Unicode MS"/>
              </a:rPr>
              <a:t>CONDUCTOR#=3</a:t>
            </a:r>
            <a:endParaRPr sz="750">
              <a:latin typeface="Arial Unicode MS"/>
              <a:cs typeface="Arial Unicode MS"/>
            </a:endParaRPr>
          </a:p>
          <a:p>
            <a:pPr marL="12700">
              <a:spcBef>
                <a:spcPts val="70"/>
              </a:spcBef>
            </a:pPr>
            <a:r>
              <a:rPr sz="1150" spc="-10" dirty="0">
                <a:latin typeface="Arial Unicode MS"/>
                <a:cs typeface="Arial Unicode MS"/>
              </a:rPr>
              <a:t>TIPO=ASCII</a:t>
            </a:r>
            <a:endParaRPr sz="1150">
              <a:latin typeface="Arial Unicode MS"/>
              <a:cs typeface="Arial Unicode MS"/>
            </a:endParaRPr>
          </a:p>
          <a:p>
            <a:pPr marL="12700">
              <a:spcBef>
                <a:spcPts val="60"/>
              </a:spcBef>
            </a:pPr>
            <a:r>
              <a:rPr sz="1100" dirty="0">
                <a:latin typeface="Arial Unicode MS"/>
                <a:cs typeface="Arial Unicode MS"/>
              </a:rPr>
              <a:t>COMANDO</a:t>
            </a:r>
            <a:r>
              <a:rPr sz="1100" spc="-30" dirty="0">
                <a:latin typeface="Arial Unicode MS"/>
                <a:cs typeface="Arial Unicode MS"/>
              </a:rPr>
              <a:t> </a:t>
            </a:r>
            <a:r>
              <a:rPr sz="1100" spc="-10" dirty="0">
                <a:latin typeface="Arial Unicode MS"/>
                <a:cs typeface="Arial Unicode MS"/>
              </a:rPr>
              <a:t>TX=ABRIR</a:t>
            </a:r>
            <a:endParaRPr sz="1100">
              <a:latin typeface="Arial Unicode MS"/>
              <a:cs typeface="Arial Unicode MS"/>
            </a:endParaRPr>
          </a:p>
          <a:p>
            <a:pPr>
              <a:spcBef>
                <a:spcPts val="20"/>
              </a:spcBef>
            </a:pPr>
            <a:endParaRPr sz="1000">
              <a:latin typeface="Arial Unicode MS"/>
              <a:cs typeface="Arial Unicode MS"/>
            </a:endParaRPr>
          </a:p>
          <a:p>
            <a:pPr marL="12700">
              <a:spcBef>
                <a:spcPts val="5"/>
              </a:spcBef>
            </a:pPr>
            <a:r>
              <a:rPr sz="800" b="1" dirty="0">
                <a:latin typeface="Arial"/>
                <a:cs typeface="Arial"/>
              </a:rPr>
              <a:t>[Cerrar</a:t>
            </a:r>
            <a:r>
              <a:rPr sz="800" b="1" spc="114" dirty="0">
                <a:latin typeface="Arial"/>
                <a:cs typeface="Arial"/>
              </a:rPr>
              <a:t> </a:t>
            </a:r>
            <a:r>
              <a:rPr sz="800" b="1" spc="-10" dirty="0">
                <a:latin typeface="Arial"/>
                <a:cs typeface="Arial"/>
              </a:rPr>
              <a:t>interruptor]</a:t>
            </a:r>
            <a:endParaRPr sz="800">
              <a:latin typeface="Arial"/>
              <a:cs typeface="Arial"/>
            </a:endParaRPr>
          </a:p>
          <a:p>
            <a:pPr marL="12700">
              <a:spcBef>
                <a:spcPts val="430"/>
              </a:spcBef>
            </a:pPr>
            <a:r>
              <a:rPr sz="750" spc="-10" dirty="0">
                <a:latin typeface="Arial Unicode MS"/>
                <a:cs typeface="Arial Unicode MS"/>
              </a:rPr>
              <a:t>CONDUCTOR#=4</a:t>
            </a:r>
            <a:endParaRPr sz="750">
              <a:latin typeface="Arial Unicode MS"/>
              <a:cs typeface="Arial Unicode MS"/>
            </a:endParaRPr>
          </a:p>
          <a:p>
            <a:pPr marL="12700">
              <a:spcBef>
                <a:spcPts val="95"/>
              </a:spcBef>
            </a:pPr>
            <a:r>
              <a:rPr sz="1150" spc="-10" dirty="0">
                <a:latin typeface="Arial Unicode MS"/>
                <a:cs typeface="Arial Unicode MS"/>
              </a:rPr>
              <a:t>TIPO=ASCII</a:t>
            </a:r>
            <a:endParaRPr sz="1150">
              <a:latin typeface="Arial Unicode MS"/>
              <a:cs typeface="Arial Unicode MS"/>
            </a:endParaRPr>
          </a:p>
          <a:p>
            <a:pPr marL="12700">
              <a:spcBef>
                <a:spcPts val="35"/>
              </a:spcBef>
            </a:pPr>
            <a:r>
              <a:rPr sz="1100" spc="-10" dirty="0">
                <a:latin typeface="Arial Unicode MS"/>
                <a:cs typeface="Arial Unicode MS"/>
              </a:rPr>
              <a:t>TXCOMMAND=CERRAR</a:t>
            </a:r>
            <a:endParaRPr sz="1100">
              <a:latin typeface="Arial Unicode MS"/>
              <a:cs typeface="Arial Unicode MS"/>
            </a:endParaRPr>
          </a:p>
          <a:p>
            <a:pPr>
              <a:spcBef>
                <a:spcPts val="60"/>
              </a:spcBef>
            </a:pPr>
            <a:endParaRPr sz="950">
              <a:latin typeface="Arial Unicode MS"/>
              <a:cs typeface="Arial Unicode MS"/>
            </a:endParaRPr>
          </a:p>
          <a:p>
            <a:pPr marL="12700"/>
            <a:r>
              <a:rPr sz="850" b="1" dirty="0">
                <a:latin typeface="Arial"/>
                <a:cs typeface="Arial"/>
              </a:rPr>
              <a:t>[Interruptor</a:t>
            </a:r>
            <a:r>
              <a:rPr sz="850" b="1" spc="195" dirty="0">
                <a:latin typeface="Arial"/>
                <a:cs typeface="Arial"/>
              </a:rPr>
              <a:t> </a:t>
            </a:r>
            <a:r>
              <a:rPr sz="850" b="1" dirty="0">
                <a:latin typeface="Arial"/>
                <a:cs typeface="Arial"/>
              </a:rPr>
              <a:t>546</a:t>
            </a:r>
            <a:r>
              <a:rPr sz="850" b="1" spc="200" dirty="0">
                <a:latin typeface="Arial"/>
                <a:cs typeface="Arial"/>
              </a:rPr>
              <a:t> </a:t>
            </a:r>
            <a:r>
              <a:rPr sz="850" b="1" dirty="0">
                <a:latin typeface="Arial"/>
                <a:cs typeface="Arial"/>
              </a:rPr>
              <a:t>South</a:t>
            </a:r>
            <a:r>
              <a:rPr sz="850" b="1" spc="200" dirty="0">
                <a:latin typeface="Arial"/>
                <a:cs typeface="Arial"/>
              </a:rPr>
              <a:t> </a:t>
            </a:r>
            <a:r>
              <a:rPr sz="850" b="1" spc="-10" dirty="0">
                <a:latin typeface="Arial"/>
                <a:cs typeface="Arial"/>
              </a:rPr>
              <a:t>Arkey]</a:t>
            </a:r>
            <a:endParaRPr sz="850">
              <a:latin typeface="Arial"/>
              <a:cs typeface="Arial"/>
            </a:endParaRPr>
          </a:p>
          <a:p>
            <a:pPr marL="12700">
              <a:spcBef>
                <a:spcPts val="350"/>
              </a:spcBef>
            </a:pPr>
            <a:r>
              <a:rPr sz="850" spc="-20" dirty="0">
                <a:latin typeface="Arial Unicode MS"/>
                <a:cs typeface="Arial Unicode MS"/>
              </a:rPr>
              <a:t>CONDUCTOR#=5</a:t>
            </a:r>
            <a:r>
              <a:rPr sz="850" spc="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&amp;3</a:t>
            </a:r>
            <a:r>
              <a:rPr sz="850" spc="2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&amp;4</a:t>
            </a:r>
            <a:endParaRPr sz="850">
              <a:latin typeface="Arial Unicode MS"/>
              <a:cs typeface="Arial Unicode MS"/>
            </a:endParaRPr>
          </a:p>
          <a:p>
            <a:pPr>
              <a:spcBef>
                <a:spcPts val="60"/>
              </a:spcBef>
            </a:pPr>
            <a:endParaRPr sz="750">
              <a:latin typeface="Arial Unicode MS"/>
              <a:cs typeface="Arial Unicode MS"/>
            </a:endParaRPr>
          </a:p>
          <a:p>
            <a:pPr marL="12700" marR="208279">
              <a:lnSpc>
                <a:spcPct val="152900"/>
              </a:lnSpc>
            </a:pPr>
            <a:r>
              <a:rPr sz="750" spc="-10" dirty="0">
                <a:latin typeface="Arial Unicode MS"/>
                <a:cs typeface="Arial Unicode MS"/>
              </a:rPr>
              <a:t>En</a:t>
            </a:r>
            <a:r>
              <a:rPr sz="750" spc="7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este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ejemplo,</a:t>
            </a:r>
            <a:r>
              <a:rPr sz="750" spc="7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el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controlador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n.°</a:t>
            </a:r>
            <a:r>
              <a:rPr sz="750" spc="7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5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es</a:t>
            </a:r>
            <a:r>
              <a:rPr sz="750" spc="7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un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menú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7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control,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y</a:t>
            </a:r>
            <a:r>
              <a:rPr sz="750" spc="7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los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controladores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n.°</a:t>
            </a:r>
            <a:r>
              <a:rPr sz="750" spc="7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3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y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n.°</a:t>
            </a:r>
            <a:r>
              <a:rPr sz="750" spc="7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4,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que</a:t>
            </a:r>
            <a:r>
              <a:rPr sz="750" spc="7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son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llamados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por</a:t>
            </a:r>
            <a:r>
              <a:rPr sz="750" spc="75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el</a:t>
            </a:r>
            <a:r>
              <a:rPr sz="750" spc="400" dirty="0">
                <a:latin typeface="Arial Unicode MS"/>
                <a:cs typeface="Arial Unicode MS"/>
              </a:rPr>
              <a:t>  </a:t>
            </a:r>
            <a:r>
              <a:rPr sz="750" dirty="0">
                <a:latin typeface="Arial Unicode MS"/>
                <a:cs typeface="Arial Unicode MS"/>
              </a:rPr>
              <a:t>controlador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n.°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5,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son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controladores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control.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Teóricamente,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medida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que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más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y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más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comandos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y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estructuras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programa</a:t>
            </a:r>
            <a:r>
              <a:rPr sz="750" spc="4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son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compatibles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con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el</a:t>
            </a:r>
            <a:r>
              <a:rPr sz="750" spc="13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lenguaje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script,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los</a:t>
            </a:r>
            <a:r>
              <a:rPr sz="750" spc="13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operadores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pueden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desarrollar,</a:t>
            </a:r>
            <a:r>
              <a:rPr sz="750" spc="13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en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el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campo,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procedimientos</a:t>
            </a:r>
            <a:r>
              <a:rPr sz="750" spc="13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control</a:t>
            </a:r>
            <a:r>
              <a:rPr sz="750" spc="130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complejos</a:t>
            </a:r>
            <a:r>
              <a:rPr sz="750" dirty="0">
                <a:latin typeface="Arial Unicode MS"/>
                <a:cs typeface="Arial Unicode MS"/>
              </a:rPr>
              <a:t> con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relativa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simplicidad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y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un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editor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texto.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33948" y="1922588"/>
            <a:ext cx="6402705" cy="5118735"/>
            <a:chOff x="879347" y="1922587"/>
            <a:chExt cx="6402705" cy="51187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5277" y="1922587"/>
              <a:ext cx="6356489" cy="511822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75359" y="3966971"/>
              <a:ext cx="457200" cy="125095"/>
            </a:xfrm>
            <a:custGeom>
              <a:avLst/>
              <a:gdLst/>
              <a:ahLst/>
              <a:cxnLst/>
              <a:rect l="l" t="t" r="r" b="b"/>
              <a:pathLst>
                <a:path w="457200" h="125095">
                  <a:moveTo>
                    <a:pt x="0" y="124968"/>
                  </a:moveTo>
                  <a:lnTo>
                    <a:pt x="457200" y="12496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249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3919" y="2383535"/>
              <a:ext cx="546100" cy="363220"/>
            </a:xfrm>
            <a:custGeom>
              <a:avLst/>
              <a:gdLst/>
              <a:ahLst/>
              <a:cxnLst/>
              <a:rect l="l" t="t" r="r" b="b"/>
              <a:pathLst>
                <a:path w="546100" h="363219">
                  <a:moveTo>
                    <a:pt x="545592" y="0"/>
                  </a:moveTo>
                  <a:lnTo>
                    <a:pt x="0" y="0"/>
                  </a:lnTo>
                  <a:lnTo>
                    <a:pt x="0" y="362711"/>
                  </a:lnTo>
                  <a:lnTo>
                    <a:pt x="545592" y="362711"/>
                  </a:lnTo>
                  <a:lnTo>
                    <a:pt x="5455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83919" y="2383535"/>
              <a:ext cx="548640" cy="365760"/>
            </a:xfrm>
            <a:custGeom>
              <a:avLst/>
              <a:gdLst/>
              <a:ahLst/>
              <a:cxnLst/>
              <a:rect l="l" t="t" r="r" b="b"/>
              <a:pathLst>
                <a:path w="548640" h="365760">
                  <a:moveTo>
                    <a:pt x="0" y="0"/>
                  </a:moveTo>
                  <a:lnTo>
                    <a:pt x="0" y="365760"/>
                  </a:lnTo>
                  <a:lnTo>
                    <a:pt x="548640" y="365760"/>
                  </a:lnTo>
                  <a:lnTo>
                    <a:pt x="548640" y="0"/>
                  </a:lnTo>
                  <a:lnTo>
                    <a:pt x="0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83919" y="3572255"/>
              <a:ext cx="637540" cy="454659"/>
            </a:xfrm>
            <a:custGeom>
              <a:avLst/>
              <a:gdLst/>
              <a:ahLst/>
              <a:cxnLst/>
              <a:rect l="l" t="t" r="r" b="b"/>
              <a:pathLst>
                <a:path w="637540" h="454660">
                  <a:moveTo>
                    <a:pt x="637032" y="0"/>
                  </a:moveTo>
                  <a:lnTo>
                    <a:pt x="0" y="0"/>
                  </a:lnTo>
                  <a:lnTo>
                    <a:pt x="0" y="454151"/>
                  </a:lnTo>
                  <a:lnTo>
                    <a:pt x="637032" y="454151"/>
                  </a:lnTo>
                  <a:lnTo>
                    <a:pt x="6370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83919" y="3572255"/>
              <a:ext cx="640080" cy="457200"/>
            </a:xfrm>
            <a:custGeom>
              <a:avLst/>
              <a:gdLst/>
              <a:ahLst/>
              <a:cxnLst/>
              <a:rect l="l" t="t" r="r" b="b"/>
              <a:pathLst>
                <a:path w="640080" h="457200">
                  <a:moveTo>
                    <a:pt x="0" y="0"/>
                  </a:moveTo>
                  <a:lnTo>
                    <a:pt x="0" y="457200"/>
                  </a:lnTo>
                  <a:lnTo>
                    <a:pt x="640080" y="457200"/>
                  </a:lnTo>
                  <a:lnTo>
                    <a:pt x="640080" y="0"/>
                  </a:lnTo>
                  <a:lnTo>
                    <a:pt x="0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83919" y="5035295"/>
              <a:ext cx="637540" cy="363220"/>
            </a:xfrm>
            <a:custGeom>
              <a:avLst/>
              <a:gdLst/>
              <a:ahLst/>
              <a:cxnLst/>
              <a:rect l="l" t="t" r="r" b="b"/>
              <a:pathLst>
                <a:path w="637540" h="363220">
                  <a:moveTo>
                    <a:pt x="637032" y="0"/>
                  </a:moveTo>
                  <a:lnTo>
                    <a:pt x="0" y="0"/>
                  </a:lnTo>
                  <a:lnTo>
                    <a:pt x="0" y="362712"/>
                  </a:lnTo>
                  <a:lnTo>
                    <a:pt x="637032" y="362712"/>
                  </a:lnTo>
                  <a:lnTo>
                    <a:pt x="6370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83919" y="5035295"/>
              <a:ext cx="640080" cy="365760"/>
            </a:xfrm>
            <a:custGeom>
              <a:avLst/>
              <a:gdLst/>
              <a:ahLst/>
              <a:cxnLst/>
              <a:rect l="l" t="t" r="r" b="b"/>
              <a:pathLst>
                <a:path w="640080" h="365760">
                  <a:moveTo>
                    <a:pt x="0" y="0"/>
                  </a:moveTo>
                  <a:lnTo>
                    <a:pt x="0" y="365759"/>
                  </a:lnTo>
                  <a:lnTo>
                    <a:pt x="640080" y="365759"/>
                  </a:lnTo>
                  <a:lnTo>
                    <a:pt x="640080" y="0"/>
                  </a:lnTo>
                  <a:lnTo>
                    <a:pt x="0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577839" y="3148583"/>
              <a:ext cx="1003300" cy="1460500"/>
            </a:xfrm>
            <a:custGeom>
              <a:avLst/>
              <a:gdLst/>
              <a:ahLst/>
              <a:cxnLst/>
              <a:rect l="l" t="t" r="r" b="b"/>
              <a:pathLst>
                <a:path w="1003300" h="1460500">
                  <a:moveTo>
                    <a:pt x="1002791" y="0"/>
                  </a:moveTo>
                  <a:lnTo>
                    <a:pt x="0" y="0"/>
                  </a:lnTo>
                  <a:lnTo>
                    <a:pt x="0" y="1459992"/>
                  </a:lnTo>
                  <a:lnTo>
                    <a:pt x="1002791" y="1459992"/>
                  </a:lnTo>
                  <a:lnTo>
                    <a:pt x="10027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907024" y="3148583"/>
              <a:ext cx="652780" cy="1188720"/>
            </a:xfrm>
            <a:custGeom>
              <a:avLst/>
              <a:gdLst/>
              <a:ahLst/>
              <a:cxnLst/>
              <a:rect l="l" t="t" r="r" b="b"/>
              <a:pathLst>
                <a:path w="652779" h="1188720">
                  <a:moveTo>
                    <a:pt x="0" y="822960"/>
                  </a:moveTo>
                  <a:lnTo>
                    <a:pt x="0" y="1188720"/>
                  </a:lnTo>
                  <a:lnTo>
                    <a:pt x="652272" y="1188720"/>
                  </a:lnTo>
                  <a:lnTo>
                    <a:pt x="652272" y="822960"/>
                  </a:lnTo>
                  <a:lnTo>
                    <a:pt x="0" y="822960"/>
                  </a:lnTo>
                </a:path>
                <a:path w="652779" h="1188720">
                  <a:moveTo>
                    <a:pt x="0" y="0"/>
                  </a:moveTo>
                  <a:lnTo>
                    <a:pt x="0" y="365760"/>
                  </a:lnTo>
                  <a:lnTo>
                    <a:pt x="652272" y="365760"/>
                  </a:lnTo>
                  <a:lnTo>
                    <a:pt x="652272" y="0"/>
                  </a:lnTo>
                  <a:lnTo>
                    <a:pt x="0" y="0"/>
                  </a:lnTo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9546845" y="468957"/>
            <a:ext cx="2214245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dirty="0">
                <a:latin typeface="Trebuchet MS"/>
                <a:cs typeface="Trebuchet MS"/>
              </a:rPr>
              <a:t>Capítulo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spc="-30" dirty="0">
                <a:latin typeface="Trebuchet MS"/>
                <a:cs typeface="Trebuchet MS"/>
              </a:rPr>
              <a:t>5: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Dispositivos</a:t>
            </a:r>
            <a:r>
              <a:rPr sz="850" i="1" spc="90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con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acceso</a:t>
            </a:r>
            <a:r>
              <a:rPr sz="850" i="1" spc="90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en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spc="-10" dirty="0">
                <a:latin typeface="Trebuchet MS"/>
                <a:cs typeface="Trebuchet MS"/>
              </a:rPr>
              <a:t>serie</a:t>
            </a:r>
            <a:endParaRPr sz="85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xfrm>
            <a:off x="25448809" y="9297569"/>
            <a:ext cx="60628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pc="-25" dirty="0"/>
              <a:t>26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026403" y="2418842"/>
            <a:ext cx="31750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869"/>
              </a:lnSpc>
              <a:spcBef>
                <a:spcPts val="100"/>
              </a:spcBef>
            </a:pPr>
            <a:r>
              <a:rPr sz="750" spc="-45" dirty="0">
                <a:latin typeface="Arial Unicode MS"/>
                <a:cs typeface="Arial Unicode MS"/>
              </a:rPr>
              <a:t>ARKEY</a:t>
            </a:r>
            <a:endParaRPr sz="750">
              <a:latin typeface="Arial Unicode MS"/>
              <a:cs typeface="Arial Unicode MS"/>
            </a:endParaRPr>
          </a:p>
          <a:p>
            <a:pPr marL="64135">
              <a:lnSpc>
                <a:spcPts val="930"/>
              </a:lnSpc>
            </a:pPr>
            <a:r>
              <a:rPr sz="800" spc="-20" dirty="0">
                <a:latin typeface="Arial Unicode MS"/>
                <a:cs typeface="Arial Unicode MS"/>
              </a:rPr>
              <a:t>44KV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64859" y="2717039"/>
            <a:ext cx="419734" cy="68262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22225" algn="just">
              <a:lnSpc>
                <a:spcPct val="101200"/>
              </a:lnSpc>
              <a:spcBef>
                <a:spcPts val="85"/>
              </a:spcBef>
            </a:pPr>
            <a:r>
              <a:rPr sz="850" spc="50" dirty="0">
                <a:solidFill>
                  <a:srgbClr val="00007F"/>
                </a:solidFill>
                <a:latin typeface="Arial Unicode MS"/>
                <a:cs typeface="Arial Unicode MS"/>
              </a:rPr>
              <a:t>I</a:t>
            </a:r>
            <a:r>
              <a:rPr sz="850" spc="-20" dirty="0">
                <a:solidFill>
                  <a:srgbClr val="00007F"/>
                </a:solidFill>
                <a:latin typeface="Arial Unicode MS"/>
                <a:cs typeface="Arial Unicode MS"/>
              </a:rPr>
              <a:t> </a:t>
            </a:r>
            <a:r>
              <a:rPr sz="850" spc="-10" dirty="0">
                <a:solidFill>
                  <a:srgbClr val="00007F"/>
                </a:solidFill>
                <a:latin typeface="Arial Unicode MS"/>
                <a:cs typeface="Arial Unicode MS"/>
              </a:rPr>
              <a:t>A:</a:t>
            </a:r>
            <a:r>
              <a:rPr sz="850" spc="-10" dirty="0">
                <a:latin typeface="Arial Unicode MS"/>
                <a:cs typeface="Arial Unicode MS"/>
              </a:rPr>
              <a:t>1.22 </a:t>
            </a:r>
            <a:r>
              <a:rPr sz="850" spc="-10" dirty="0">
                <a:solidFill>
                  <a:srgbClr val="00007F"/>
                </a:solidFill>
                <a:latin typeface="Arial Unicode MS"/>
                <a:cs typeface="Arial Unicode MS"/>
              </a:rPr>
              <a:t>BI:</a:t>
            </a:r>
            <a:r>
              <a:rPr sz="850" spc="-10" dirty="0">
                <a:latin typeface="Arial Unicode MS"/>
                <a:cs typeface="Arial Unicode MS"/>
              </a:rPr>
              <a:t>1.26 </a:t>
            </a:r>
            <a:r>
              <a:rPr sz="850" spc="-10" dirty="0">
                <a:solidFill>
                  <a:srgbClr val="00007F"/>
                </a:solidFill>
                <a:latin typeface="Arial Unicode MS"/>
                <a:cs typeface="Arial Unicode MS"/>
              </a:rPr>
              <a:t>CI:</a:t>
            </a:r>
            <a:r>
              <a:rPr sz="850" spc="-10" dirty="0">
                <a:latin typeface="Arial Unicode MS"/>
                <a:cs typeface="Arial Unicode MS"/>
              </a:rPr>
              <a:t>1.27</a:t>
            </a:r>
            <a:endParaRPr sz="850">
              <a:latin typeface="Arial Unicode MS"/>
              <a:cs typeface="Arial Unicode MS"/>
            </a:endParaRPr>
          </a:p>
          <a:p>
            <a:pPr marL="43180">
              <a:spcBef>
                <a:spcPts val="265"/>
              </a:spcBef>
            </a:pPr>
            <a:r>
              <a:rPr sz="600" spc="-10" dirty="0">
                <a:solidFill>
                  <a:srgbClr val="7F007F"/>
                </a:solidFill>
                <a:latin typeface="Arial Unicode MS"/>
                <a:cs typeface="Arial Unicode MS"/>
              </a:rPr>
              <a:t>PAGS:</a:t>
            </a:r>
            <a:r>
              <a:rPr sz="600" spc="-10" dirty="0">
                <a:latin typeface="Arial Unicode MS"/>
                <a:cs typeface="Arial Unicode MS"/>
              </a:rPr>
              <a:t>5.78</a:t>
            </a:r>
            <a:endParaRPr sz="600">
              <a:latin typeface="Arial Unicode MS"/>
              <a:cs typeface="Arial Unicode MS"/>
            </a:endParaRPr>
          </a:p>
          <a:p>
            <a:pPr marL="43180">
              <a:spcBef>
                <a:spcPts val="85"/>
              </a:spcBef>
            </a:pPr>
            <a:r>
              <a:rPr sz="850" spc="-10" dirty="0">
                <a:solidFill>
                  <a:srgbClr val="7F007F"/>
                </a:solidFill>
                <a:latin typeface="Arial Unicode MS"/>
                <a:cs typeface="Arial Unicode MS"/>
              </a:rPr>
              <a:t>P:</a:t>
            </a:r>
            <a:r>
              <a:rPr sz="850" spc="-10" dirty="0">
                <a:latin typeface="Arial Unicode MS"/>
                <a:cs typeface="Arial Unicode MS"/>
              </a:rPr>
              <a:t>0.78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62140" y="2797303"/>
            <a:ext cx="36766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25" dirty="0">
                <a:solidFill>
                  <a:srgbClr val="007F00"/>
                </a:solidFill>
                <a:latin typeface="Arial Unicode MS"/>
                <a:cs typeface="Arial Unicode MS"/>
              </a:rPr>
              <a:t>ABIERTO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87820" y="2985008"/>
            <a:ext cx="229870" cy="30136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 indent="60960">
              <a:lnSpc>
                <a:spcPts val="1060"/>
              </a:lnSpc>
              <a:spcBef>
                <a:spcPts val="150"/>
              </a:spcBef>
            </a:pPr>
            <a:r>
              <a:rPr sz="900" spc="-50" dirty="0">
                <a:solidFill>
                  <a:srgbClr val="FF0000"/>
                </a:solidFill>
                <a:latin typeface="Arial Unicode MS"/>
                <a:cs typeface="Arial Unicode MS"/>
              </a:rPr>
              <a:t>A</a:t>
            </a:r>
            <a:r>
              <a:rPr sz="90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900" spc="-85" dirty="0">
                <a:solidFill>
                  <a:srgbClr val="7F7F7F"/>
                </a:solidFill>
                <a:latin typeface="Arial Unicode MS"/>
                <a:cs typeface="Arial Unicode MS"/>
              </a:rPr>
              <a:t>TVC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434580" y="2985008"/>
            <a:ext cx="174625" cy="30136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150"/>
              </a:spcBef>
            </a:pPr>
            <a:r>
              <a:rPr sz="900" spc="-65" dirty="0">
                <a:solidFill>
                  <a:srgbClr val="FF0000"/>
                </a:solidFill>
                <a:latin typeface="Arial Unicode MS"/>
                <a:cs typeface="Arial Unicode MS"/>
              </a:rPr>
              <a:t>GT</a:t>
            </a:r>
            <a:r>
              <a:rPr sz="900" spc="-4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900" spc="-40" dirty="0">
                <a:solidFill>
                  <a:srgbClr val="7F7F7F"/>
                </a:solidFill>
                <a:latin typeface="Arial Unicode MS"/>
                <a:cs typeface="Arial Unicode MS"/>
              </a:rPr>
              <a:t>LO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38596" y="3601211"/>
            <a:ext cx="37338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5085" algn="r">
              <a:spcBef>
                <a:spcPts val="100"/>
              </a:spcBef>
            </a:pPr>
            <a:r>
              <a:rPr sz="800" spc="-20" dirty="0">
                <a:latin typeface="Arial Unicode MS"/>
                <a:cs typeface="Arial Unicode MS"/>
              </a:rPr>
              <a:t>ESTE</a:t>
            </a:r>
            <a:endParaRPr sz="800">
              <a:latin typeface="Arial Unicode MS"/>
              <a:cs typeface="Arial Unicode MS"/>
            </a:endParaRPr>
          </a:p>
          <a:p>
            <a:pPr marR="5080" algn="r">
              <a:lnSpc>
                <a:spcPts val="869"/>
              </a:lnSpc>
            </a:pPr>
            <a:r>
              <a:rPr sz="750" spc="-50" dirty="0">
                <a:latin typeface="Arial Unicode MS"/>
                <a:cs typeface="Arial Unicode MS"/>
              </a:rPr>
              <a:t>BARKEY</a:t>
            </a:r>
            <a:endParaRPr sz="750">
              <a:latin typeface="Arial Unicode MS"/>
              <a:cs typeface="Arial Unicode MS"/>
            </a:endParaRPr>
          </a:p>
          <a:p>
            <a:pPr marR="27305" algn="r">
              <a:lnSpc>
                <a:spcPts val="930"/>
              </a:lnSpc>
            </a:pPr>
            <a:r>
              <a:rPr sz="800" spc="-20" dirty="0">
                <a:latin typeface="Arial Unicode MS"/>
                <a:cs typeface="Arial Unicode MS"/>
              </a:rPr>
              <a:t>44KV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864859" y="4088639"/>
            <a:ext cx="419734" cy="68262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22225" algn="just">
              <a:lnSpc>
                <a:spcPct val="101200"/>
              </a:lnSpc>
              <a:spcBef>
                <a:spcPts val="85"/>
              </a:spcBef>
            </a:pPr>
            <a:r>
              <a:rPr sz="850" spc="50" dirty="0">
                <a:solidFill>
                  <a:srgbClr val="00007F"/>
                </a:solidFill>
                <a:latin typeface="Arial Unicode MS"/>
                <a:cs typeface="Arial Unicode MS"/>
              </a:rPr>
              <a:t>I</a:t>
            </a:r>
            <a:r>
              <a:rPr sz="850" spc="-20" dirty="0">
                <a:solidFill>
                  <a:srgbClr val="00007F"/>
                </a:solidFill>
                <a:latin typeface="Arial Unicode MS"/>
                <a:cs typeface="Arial Unicode MS"/>
              </a:rPr>
              <a:t> </a:t>
            </a:r>
            <a:r>
              <a:rPr sz="850" spc="-10" dirty="0">
                <a:solidFill>
                  <a:srgbClr val="00007F"/>
                </a:solidFill>
                <a:latin typeface="Arial Unicode MS"/>
                <a:cs typeface="Arial Unicode MS"/>
              </a:rPr>
              <a:t>A:</a:t>
            </a:r>
            <a:r>
              <a:rPr sz="850" spc="-10" dirty="0">
                <a:latin typeface="Arial Unicode MS"/>
                <a:cs typeface="Arial Unicode MS"/>
              </a:rPr>
              <a:t>1.24 </a:t>
            </a:r>
            <a:r>
              <a:rPr sz="850" spc="-10" dirty="0">
                <a:solidFill>
                  <a:srgbClr val="00007F"/>
                </a:solidFill>
                <a:latin typeface="Arial Unicode MS"/>
                <a:cs typeface="Arial Unicode MS"/>
              </a:rPr>
              <a:t>BI:</a:t>
            </a:r>
            <a:r>
              <a:rPr sz="850" spc="-10" dirty="0">
                <a:latin typeface="Arial Unicode MS"/>
                <a:cs typeface="Arial Unicode MS"/>
              </a:rPr>
              <a:t>1.21 </a:t>
            </a:r>
            <a:r>
              <a:rPr sz="850" spc="-10" dirty="0">
                <a:solidFill>
                  <a:srgbClr val="00007F"/>
                </a:solidFill>
                <a:latin typeface="Arial Unicode MS"/>
                <a:cs typeface="Arial Unicode MS"/>
              </a:rPr>
              <a:t>CI:</a:t>
            </a:r>
            <a:r>
              <a:rPr sz="850" spc="-10" dirty="0">
                <a:latin typeface="Arial Unicode MS"/>
                <a:cs typeface="Arial Unicode MS"/>
              </a:rPr>
              <a:t>1.26</a:t>
            </a:r>
            <a:endParaRPr sz="850">
              <a:latin typeface="Arial Unicode MS"/>
              <a:cs typeface="Arial Unicode MS"/>
            </a:endParaRPr>
          </a:p>
          <a:p>
            <a:pPr marL="43180">
              <a:spcBef>
                <a:spcPts val="265"/>
              </a:spcBef>
            </a:pPr>
            <a:r>
              <a:rPr sz="600" spc="-10" dirty="0">
                <a:solidFill>
                  <a:srgbClr val="7F007F"/>
                </a:solidFill>
                <a:latin typeface="Arial Unicode MS"/>
                <a:cs typeface="Arial Unicode MS"/>
              </a:rPr>
              <a:t>PAGS:</a:t>
            </a:r>
            <a:r>
              <a:rPr sz="600" spc="-10" dirty="0">
                <a:latin typeface="Arial Unicode MS"/>
                <a:cs typeface="Arial Unicode MS"/>
              </a:rPr>
              <a:t>5.80</a:t>
            </a:r>
            <a:endParaRPr sz="600">
              <a:latin typeface="Arial Unicode MS"/>
              <a:cs typeface="Arial Unicode MS"/>
            </a:endParaRPr>
          </a:p>
          <a:p>
            <a:pPr marL="43180">
              <a:spcBef>
                <a:spcPts val="85"/>
              </a:spcBef>
            </a:pPr>
            <a:r>
              <a:rPr sz="850" spc="-10" dirty="0">
                <a:solidFill>
                  <a:srgbClr val="7F007F"/>
                </a:solidFill>
                <a:latin typeface="Arial Unicode MS"/>
                <a:cs typeface="Arial Unicode MS"/>
              </a:rPr>
              <a:t>P:</a:t>
            </a:r>
            <a:r>
              <a:rPr sz="850" spc="-10" dirty="0">
                <a:latin typeface="Arial Unicode MS"/>
                <a:cs typeface="Arial Unicode MS"/>
              </a:rPr>
              <a:t>0.80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962140" y="4107942"/>
            <a:ext cx="36766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25" dirty="0">
                <a:solidFill>
                  <a:srgbClr val="007F00"/>
                </a:solidFill>
                <a:latin typeface="Arial Unicode MS"/>
                <a:cs typeface="Arial Unicode MS"/>
              </a:rPr>
              <a:t>ABIERTO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687820" y="4265168"/>
            <a:ext cx="229870" cy="30136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 indent="60960">
              <a:lnSpc>
                <a:spcPts val="1060"/>
              </a:lnSpc>
              <a:spcBef>
                <a:spcPts val="150"/>
              </a:spcBef>
            </a:pPr>
            <a:r>
              <a:rPr sz="900" spc="-50" dirty="0">
                <a:solidFill>
                  <a:srgbClr val="FF0000"/>
                </a:solidFill>
                <a:latin typeface="Arial Unicode MS"/>
                <a:cs typeface="Arial Unicode MS"/>
              </a:rPr>
              <a:t>A</a:t>
            </a:r>
            <a:r>
              <a:rPr sz="90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900" spc="-85" dirty="0">
                <a:solidFill>
                  <a:srgbClr val="7F7F7F"/>
                </a:solidFill>
                <a:latin typeface="Arial Unicode MS"/>
                <a:cs typeface="Arial Unicode MS"/>
              </a:rPr>
              <a:t>TVC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434580" y="4265168"/>
            <a:ext cx="174625" cy="30136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150"/>
              </a:spcBef>
            </a:pPr>
            <a:r>
              <a:rPr sz="900" spc="-65" dirty="0">
                <a:solidFill>
                  <a:srgbClr val="FF0000"/>
                </a:solidFill>
                <a:latin typeface="Arial Unicode MS"/>
                <a:cs typeface="Arial Unicode MS"/>
              </a:rPr>
              <a:t>GT</a:t>
            </a:r>
            <a:r>
              <a:rPr sz="900" spc="-4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900" spc="-40" dirty="0">
                <a:solidFill>
                  <a:srgbClr val="7F7F7F"/>
                </a:solidFill>
                <a:latin typeface="Arial Unicode MS"/>
                <a:cs typeface="Arial Unicode MS"/>
              </a:rPr>
              <a:t>LO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632440" y="3148583"/>
            <a:ext cx="1003300" cy="12254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 marL="337820" marR="29209" indent="30480">
              <a:lnSpc>
                <a:spcPct val="133300"/>
              </a:lnSpc>
              <a:spcBef>
                <a:spcPts val="375"/>
              </a:spcBef>
            </a:pPr>
            <a:r>
              <a:rPr sz="450" spc="-30" dirty="0">
                <a:latin typeface="Arial Unicode MS"/>
                <a:cs typeface="Arial Unicode MS"/>
              </a:rPr>
              <a:t>GORRA.</a:t>
            </a:r>
            <a:r>
              <a:rPr sz="450" dirty="0">
                <a:latin typeface="Arial Unicode MS"/>
                <a:cs typeface="Arial Unicode MS"/>
              </a:rPr>
              <a:t> </a:t>
            </a:r>
            <a:r>
              <a:rPr sz="450" spc="-10" dirty="0">
                <a:latin typeface="Arial Unicode MS"/>
                <a:cs typeface="Arial Unicode MS"/>
              </a:rPr>
              <a:t>BANCO</a:t>
            </a:r>
            <a:r>
              <a:rPr sz="450" spc="10" dirty="0">
                <a:latin typeface="Arial Unicode MS"/>
                <a:cs typeface="Arial Unicode MS"/>
              </a:rPr>
              <a:t> </a:t>
            </a:r>
            <a:r>
              <a:rPr sz="450" spc="-10" dirty="0">
                <a:latin typeface="Arial Unicode MS"/>
                <a:cs typeface="Arial Unicode MS"/>
              </a:rPr>
              <a:t>1,2,3</a:t>
            </a:r>
            <a:r>
              <a:rPr sz="450" spc="200" dirty="0">
                <a:latin typeface="Arial Unicode MS"/>
                <a:cs typeface="Arial Unicode MS"/>
              </a:rPr>
              <a:t> </a:t>
            </a:r>
            <a:r>
              <a:rPr sz="450" spc="-10" dirty="0">
                <a:latin typeface="Arial Unicode MS"/>
                <a:cs typeface="Arial Unicode MS"/>
              </a:rPr>
              <a:t>REINICIO</a:t>
            </a:r>
            <a:r>
              <a:rPr sz="450" spc="5" dirty="0">
                <a:latin typeface="Arial Unicode MS"/>
                <a:cs typeface="Arial Unicode MS"/>
              </a:rPr>
              <a:t> </a:t>
            </a:r>
            <a:r>
              <a:rPr sz="450" spc="-30" dirty="0">
                <a:latin typeface="Arial Unicode MS"/>
                <a:cs typeface="Arial Unicode MS"/>
              </a:rPr>
              <a:t>DE</a:t>
            </a:r>
            <a:r>
              <a:rPr sz="450" spc="15" dirty="0">
                <a:latin typeface="Arial Unicode MS"/>
                <a:cs typeface="Arial Unicode MS"/>
              </a:rPr>
              <a:t> </a:t>
            </a:r>
            <a:r>
              <a:rPr sz="450" spc="-20" dirty="0">
                <a:latin typeface="Arial Unicode MS"/>
                <a:cs typeface="Arial Unicode MS"/>
              </a:rPr>
              <a:t>BLOQUEO</a:t>
            </a:r>
            <a:endParaRPr sz="4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6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6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6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6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600">
              <a:latin typeface="Arial Unicode MS"/>
              <a:cs typeface="Arial Unicode MS"/>
            </a:endParaRPr>
          </a:p>
          <a:p>
            <a:pPr marL="371475"/>
            <a:r>
              <a:rPr sz="450" spc="-30" dirty="0">
                <a:latin typeface="Arial Unicode MS"/>
                <a:cs typeface="Arial Unicode MS"/>
              </a:rPr>
              <a:t>GORRA.</a:t>
            </a:r>
            <a:r>
              <a:rPr sz="450" dirty="0">
                <a:latin typeface="Arial Unicode MS"/>
                <a:cs typeface="Arial Unicode MS"/>
              </a:rPr>
              <a:t> </a:t>
            </a:r>
            <a:r>
              <a:rPr sz="450" spc="-10" dirty="0">
                <a:latin typeface="Arial Unicode MS"/>
                <a:cs typeface="Arial Unicode MS"/>
              </a:rPr>
              <a:t>BANCO</a:t>
            </a:r>
            <a:r>
              <a:rPr sz="450" spc="10" dirty="0">
                <a:latin typeface="Arial Unicode MS"/>
                <a:cs typeface="Arial Unicode MS"/>
              </a:rPr>
              <a:t> </a:t>
            </a:r>
            <a:r>
              <a:rPr sz="450" spc="-10" dirty="0">
                <a:latin typeface="Arial Unicode MS"/>
                <a:cs typeface="Arial Unicode MS"/>
              </a:rPr>
              <a:t>1,2,3</a:t>
            </a:r>
            <a:endParaRPr sz="450">
              <a:latin typeface="Arial Unicode MS"/>
              <a:cs typeface="Arial Unicode MS"/>
            </a:endParaRPr>
          </a:p>
          <a:p>
            <a:pPr marL="374650">
              <a:spcBef>
                <a:spcPts val="130"/>
              </a:spcBef>
            </a:pPr>
            <a:r>
              <a:rPr sz="500" dirty="0">
                <a:latin typeface="Arial Unicode MS"/>
                <a:cs typeface="Arial Unicode MS"/>
              </a:rPr>
              <a:t>MANUAL</a:t>
            </a:r>
            <a:r>
              <a:rPr sz="500" spc="-5" dirty="0">
                <a:latin typeface="Arial Unicode MS"/>
                <a:cs typeface="Arial Unicode MS"/>
              </a:rPr>
              <a:t> </a:t>
            </a:r>
            <a:r>
              <a:rPr sz="500" spc="-35" dirty="0">
                <a:latin typeface="Arial Unicode MS"/>
                <a:cs typeface="Arial Unicode MS"/>
              </a:rPr>
              <a:t>DE</a:t>
            </a:r>
            <a:r>
              <a:rPr sz="500" spc="-5" dirty="0">
                <a:latin typeface="Arial Unicode MS"/>
                <a:cs typeface="Arial Unicode MS"/>
              </a:rPr>
              <a:t> </a:t>
            </a:r>
            <a:r>
              <a:rPr sz="500" spc="-20" dirty="0">
                <a:latin typeface="Arial Unicode MS"/>
                <a:cs typeface="Arial Unicode MS"/>
              </a:rPr>
              <a:t>AUTO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038596" y="5070602"/>
            <a:ext cx="37338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869"/>
              </a:lnSpc>
              <a:spcBef>
                <a:spcPts val="100"/>
              </a:spcBef>
            </a:pPr>
            <a:r>
              <a:rPr sz="750" spc="-50" dirty="0">
                <a:latin typeface="Arial Unicode MS"/>
                <a:cs typeface="Arial Unicode MS"/>
              </a:rPr>
              <a:t>BARKEY</a:t>
            </a:r>
            <a:endParaRPr sz="750">
              <a:latin typeface="Arial Unicode MS"/>
              <a:cs typeface="Arial Unicode MS"/>
            </a:endParaRPr>
          </a:p>
          <a:p>
            <a:pPr marR="27305" algn="r">
              <a:lnSpc>
                <a:spcPts val="930"/>
              </a:lnSpc>
            </a:pPr>
            <a:r>
              <a:rPr sz="800" spc="-20" dirty="0">
                <a:latin typeface="Arial Unicode MS"/>
                <a:cs typeface="Arial Unicode MS"/>
              </a:rPr>
              <a:t>44KV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864859" y="5368798"/>
            <a:ext cx="419734" cy="68262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22225" algn="just">
              <a:lnSpc>
                <a:spcPct val="101200"/>
              </a:lnSpc>
              <a:spcBef>
                <a:spcPts val="85"/>
              </a:spcBef>
            </a:pPr>
            <a:r>
              <a:rPr sz="850" spc="50" dirty="0">
                <a:solidFill>
                  <a:srgbClr val="00007F"/>
                </a:solidFill>
                <a:latin typeface="Arial Unicode MS"/>
                <a:cs typeface="Arial Unicode MS"/>
              </a:rPr>
              <a:t>I</a:t>
            </a:r>
            <a:r>
              <a:rPr sz="850" spc="-20" dirty="0">
                <a:solidFill>
                  <a:srgbClr val="00007F"/>
                </a:solidFill>
                <a:latin typeface="Arial Unicode MS"/>
                <a:cs typeface="Arial Unicode MS"/>
              </a:rPr>
              <a:t> </a:t>
            </a:r>
            <a:r>
              <a:rPr sz="850" spc="-10" dirty="0">
                <a:solidFill>
                  <a:srgbClr val="00007F"/>
                </a:solidFill>
                <a:latin typeface="Arial Unicode MS"/>
                <a:cs typeface="Arial Unicode MS"/>
              </a:rPr>
              <a:t>A:</a:t>
            </a:r>
            <a:r>
              <a:rPr sz="850" spc="-10" dirty="0">
                <a:latin typeface="Arial Unicode MS"/>
                <a:cs typeface="Arial Unicode MS"/>
              </a:rPr>
              <a:t>1.29 </a:t>
            </a:r>
            <a:r>
              <a:rPr sz="850" spc="-10" dirty="0">
                <a:solidFill>
                  <a:srgbClr val="00007F"/>
                </a:solidFill>
                <a:latin typeface="Arial Unicode MS"/>
                <a:cs typeface="Arial Unicode MS"/>
              </a:rPr>
              <a:t>BI:</a:t>
            </a:r>
            <a:r>
              <a:rPr sz="850" spc="-10" dirty="0">
                <a:latin typeface="Arial Unicode MS"/>
                <a:cs typeface="Arial Unicode MS"/>
              </a:rPr>
              <a:t>1.23 </a:t>
            </a:r>
            <a:r>
              <a:rPr sz="850" spc="-10" dirty="0">
                <a:solidFill>
                  <a:srgbClr val="00007F"/>
                </a:solidFill>
                <a:latin typeface="Arial Unicode MS"/>
                <a:cs typeface="Arial Unicode MS"/>
              </a:rPr>
              <a:t>CI:</a:t>
            </a:r>
            <a:r>
              <a:rPr sz="850" spc="-10" dirty="0">
                <a:latin typeface="Arial Unicode MS"/>
                <a:cs typeface="Arial Unicode MS"/>
              </a:rPr>
              <a:t>1.30</a:t>
            </a:r>
            <a:endParaRPr sz="850">
              <a:latin typeface="Arial Unicode MS"/>
              <a:cs typeface="Arial Unicode MS"/>
            </a:endParaRPr>
          </a:p>
          <a:p>
            <a:pPr marL="43180">
              <a:spcBef>
                <a:spcPts val="265"/>
              </a:spcBef>
            </a:pPr>
            <a:r>
              <a:rPr sz="600" spc="-10" dirty="0">
                <a:solidFill>
                  <a:srgbClr val="7F007F"/>
                </a:solidFill>
                <a:latin typeface="Arial Unicode MS"/>
                <a:cs typeface="Arial Unicode MS"/>
              </a:rPr>
              <a:t>PAGS:</a:t>
            </a:r>
            <a:r>
              <a:rPr sz="600" spc="-10" dirty="0">
                <a:latin typeface="Arial Unicode MS"/>
                <a:cs typeface="Arial Unicode MS"/>
              </a:rPr>
              <a:t>5.74</a:t>
            </a:r>
            <a:endParaRPr sz="600">
              <a:latin typeface="Arial Unicode MS"/>
              <a:cs typeface="Arial Unicode MS"/>
            </a:endParaRPr>
          </a:p>
          <a:p>
            <a:pPr marL="43180">
              <a:spcBef>
                <a:spcPts val="85"/>
              </a:spcBef>
            </a:pPr>
            <a:r>
              <a:rPr sz="850" spc="-10" dirty="0">
                <a:solidFill>
                  <a:srgbClr val="7F007F"/>
                </a:solidFill>
                <a:latin typeface="Arial Unicode MS"/>
                <a:cs typeface="Arial Unicode MS"/>
              </a:rPr>
              <a:t>P:</a:t>
            </a:r>
            <a:r>
              <a:rPr sz="850" spc="-10" dirty="0">
                <a:latin typeface="Arial Unicode MS"/>
                <a:cs typeface="Arial Unicode MS"/>
              </a:rPr>
              <a:t>0.76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962140" y="5403342"/>
            <a:ext cx="36766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25" dirty="0">
                <a:solidFill>
                  <a:srgbClr val="007F00"/>
                </a:solidFill>
                <a:latin typeface="Arial Unicode MS"/>
                <a:cs typeface="Arial Unicode MS"/>
              </a:rPr>
              <a:t>ABIERTO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87820" y="5636768"/>
            <a:ext cx="229870" cy="30136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 indent="60960">
              <a:lnSpc>
                <a:spcPts val="1060"/>
              </a:lnSpc>
              <a:spcBef>
                <a:spcPts val="150"/>
              </a:spcBef>
            </a:pPr>
            <a:r>
              <a:rPr sz="900" spc="-50" dirty="0">
                <a:solidFill>
                  <a:srgbClr val="FF0000"/>
                </a:solidFill>
                <a:latin typeface="Arial Unicode MS"/>
                <a:cs typeface="Arial Unicode MS"/>
              </a:rPr>
              <a:t>A</a:t>
            </a:r>
            <a:r>
              <a:rPr sz="90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900" spc="-85" dirty="0">
                <a:solidFill>
                  <a:srgbClr val="7F7F7F"/>
                </a:solidFill>
                <a:latin typeface="Arial Unicode MS"/>
                <a:cs typeface="Arial Unicode MS"/>
              </a:rPr>
              <a:t>TVC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434580" y="5636768"/>
            <a:ext cx="174625" cy="30136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150"/>
              </a:spcBef>
            </a:pPr>
            <a:r>
              <a:rPr sz="900" spc="-65" dirty="0">
                <a:solidFill>
                  <a:srgbClr val="FF0000"/>
                </a:solidFill>
                <a:latin typeface="Arial Unicode MS"/>
                <a:cs typeface="Arial Unicode MS"/>
              </a:rPr>
              <a:t>GT</a:t>
            </a:r>
            <a:r>
              <a:rPr sz="900" spc="-4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900" spc="-40" dirty="0">
                <a:solidFill>
                  <a:srgbClr val="7F7F7F"/>
                </a:solidFill>
                <a:latin typeface="Arial Unicode MS"/>
                <a:cs typeface="Arial Unicode MS"/>
              </a:rPr>
              <a:t>LO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956301" y="8307070"/>
            <a:ext cx="232473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dirty="0">
                <a:latin typeface="Arial"/>
                <a:cs typeface="Arial"/>
              </a:rPr>
              <a:t>Figura</a:t>
            </a:r>
            <a:r>
              <a:rPr sz="850" b="1" spc="35" dirty="0">
                <a:latin typeface="Arial"/>
                <a:cs typeface="Arial"/>
              </a:rPr>
              <a:t> </a:t>
            </a:r>
            <a:r>
              <a:rPr sz="850" b="1" dirty="0">
                <a:latin typeface="Arial"/>
                <a:cs typeface="Arial"/>
              </a:rPr>
              <a:t>5.4</a:t>
            </a:r>
            <a:r>
              <a:rPr sz="850" b="1" spc="35" dirty="0">
                <a:latin typeface="Arial"/>
                <a:cs typeface="Arial"/>
              </a:rPr>
              <a:t> </a:t>
            </a:r>
            <a:r>
              <a:rPr sz="850" b="1" dirty="0">
                <a:latin typeface="Arial"/>
                <a:cs typeface="Arial"/>
              </a:rPr>
              <a:t>Visualización</a:t>
            </a:r>
            <a:r>
              <a:rPr sz="850" b="1" spc="30" dirty="0">
                <a:latin typeface="Arial"/>
                <a:cs typeface="Arial"/>
              </a:rPr>
              <a:t> </a:t>
            </a:r>
            <a:r>
              <a:rPr sz="850" b="1" dirty="0">
                <a:latin typeface="Arial"/>
                <a:cs typeface="Arial"/>
              </a:rPr>
              <a:t>y</a:t>
            </a:r>
            <a:r>
              <a:rPr sz="850" b="1" spc="35" dirty="0">
                <a:latin typeface="Arial"/>
                <a:cs typeface="Arial"/>
              </a:rPr>
              <a:t> </a:t>
            </a:r>
            <a:r>
              <a:rPr sz="850" b="1" dirty="0">
                <a:latin typeface="Arial"/>
                <a:cs typeface="Arial"/>
              </a:rPr>
              <a:t>sondeo</a:t>
            </a:r>
            <a:r>
              <a:rPr sz="850" b="1" spc="35" dirty="0">
                <a:latin typeface="Arial"/>
                <a:cs typeface="Arial"/>
              </a:rPr>
              <a:t> </a:t>
            </a:r>
            <a:r>
              <a:rPr sz="850" b="1" spc="-10" dirty="0">
                <a:latin typeface="Arial"/>
                <a:cs typeface="Arial"/>
              </a:rPr>
              <a:t>periódico</a:t>
            </a:r>
            <a:endParaRPr sz="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94909" y="2090232"/>
            <a:ext cx="6372225" cy="5118735"/>
            <a:chOff x="940308" y="2090231"/>
            <a:chExt cx="6372225" cy="51187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5755" y="2090231"/>
              <a:ext cx="6356489" cy="511822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36320" y="2941319"/>
              <a:ext cx="365760" cy="0"/>
            </a:xfrm>
            <a:custGeom>
              <a:avLst/>
              <a:gdLst/>
              <a:ahLst/>
              <a:cxnLst/>
              <a:rect l="l" t="t" r="r" b="b"/>
              <a:pathLst>
                <a:path w="365759">
                  <a:moveTo>
                    <a:pt x="0" y="0"/>
                  </a:moveTo>
                  <a:lnTo>
                    <a:pt x="365760" y="0"/>
                  </a:lnTo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36320" y="4221479"/>
              <a:ext cx="457200" cy="0"/>
            </a:xfrm>
            <a:custGeom>
              <a:avLst/>
              <a:gdLst/>
              <a:ahLst/>
              <a:cxnLst/>
              <a:rect l="l" t="t" r="r" b="b"/>
              <a:pathLst>
                <a:path w="457200">
                  <a:moveTo>
                    <a:pt x="0" y="0"/>
                  </a:moveTo>
                  <a:lnTo>
                    <a:pt x="457200" y="0"/>
                  </a:lnTo>
                </a:path>
              </a:pathLst>
            </a:custGeom>
            <a:ln w="10972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44880" y="2575559"/>
              <a:ext cx="546100" cy="363220"/>
            </a:xfrm>
            <a:custGeom>
              <a:avLst/>
              <a:gdLst/>
              <a:ahLst/>
              <a:cxnLst/>
              <a:rect l="l" t="t" r="r" b="b"/>
              <a:pathLst>
                <a:path w="546100" h="363219">
                  <a:moveTo>
                    <a:pt x="545592" y="0"/>
                  </a:moveTo>
                  <a:lnTo>
                    <a:pt x="0" y="0"/>
                  </a:lnTo>
                  <a:lnTo>
                    <a:pt x="0" y="362711"/>
                  </a:lnTo>
                  <a:lnTo>
                    <a:pt x="545592" y="362711"/>
                  </a:lnTo>
                  <a:lnTo>
                    <a:pt x="5455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44880" y="2575559"/>
              <a:ext cx="640080" cy="1645920"/>
            </a:xfrm>
            <a:custGeom>
              <a:avLst/>
              <a:gdLst/>
              <a:ahLst/>
              <a:cxnLst/>
              <a:rect l="l" t="t" r="r" b="b"/>
              <a:pathLst>
                <a:path w="640080" h="1645920">
                  <a:moveTo>
                    <a:pt x="0" y="0"/>
                  </a:moveTo>
                  <a:lnTo>
                    <a:pt x="0" y="365760"/>
                  </a:lnTo>
                  <a:lnTo>
                    <a:pt x="548639" y="365760"/>
                  </a:lnTo>
                  <a:lnTo>
                    <a:pt x="548639" y="0"/>
                  </a:lnTo>
                  <a:lnTo>
                    <a:pt x="0" y="0"/>
                  </a:lnTo>
                </a:path>
                <a:path w="640080" h="1645920">
                  <a:moveTo>
                    <a:pt x="0" y="1188720"/>
                  </a:moveTo>
                  <a:lnTo>
                    <a:pt x="0" y="1645920"/>
                  </a:lnTo>
                  <a:lnTo>
                    <a:pt x="640079" y="1645920"/>
                  </a:lnTo>
                  <a:lnTo>
                    <a:pt x="640079" y="1188720"/>
                  </a:lnTo>
                  <a:lnTo>
                    <a:pt x="0" y="118872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44880" y="5227319"/>
              <a:ext cx="637540" cy="363220"/>
            </a:xfrm>
            <a:custGeom>
              <a:avLst/>
              <a:gdLst/>
              <a:ahLst/>
              <a:cxnLst/>
              <a:rect l="l" t="t" r="r" b="b"/>
              <a:pathLst>
                <a:path w="637540" h="363220">
                  <a:moveTo>
                    <a:pt x="637032" y="0"/>
                  </a:moveTo>
                  <a:lnTo>
                    <a:pt x="0" y="0"/>
                  </a:lnTo>
                  <a:lnTo>
                    <a:pt x="0" y="362712"/>
                  </a:lnTo>
                  <a:lnTo>
                    <a:pt x="637032" y="362712"/>
                  </a:lnTo>
                  <a:lnTo>
                    <a:pt x="6370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44880" y="5227319"/>
              <a:ext cx="640080" cy="365760"/>
            </a:xfrm>
            <a:custGeom>
              <a:avLst/>
              <a:gdLst/>
              <a:ahLst/>
              <a:cxnLst/>
              <a:rect l="l" t="t" r="r" b="b"/>
              <a:pathLst>
                <a:path w="640080" h="365760">
                  <a:moveTo>
                    <a:pt x="0" y="0"/>
                  </a:moveTo>
                  <a:lnTo>
                    <a:pt x="0" y="365759"/>
                  </a:lnTo>
                  <a:lnTo>
                    <a:pt x="640079" y="365759"/>
                  </a:lnTo>
                  <a:lnTo>
                    <a:pt x="640079" y="0"/>
                  </a:lnTo>
                  <a:lnTo>
                    <a:pt x="0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70959" y="6141720"/>
              <a:ext cx="363220" cy="363220"/>
            </a:xfrm>
            <a:custGeom>
              <a:avLst/>
              <a:gdLst/>
              <a:ahLst/>
              <a:cxnLst/>
              <a:rect l="l" t="t" r="r" b="b"/>
              <a:pathLst>
                <a:path w="363220" h="363220">
                  <a:moveTo>
                    <a:pt x="362712" y="0"/>
                  </a:moveTo>
                  <a:lnTo>
                    <a:pt x="0" y="0"/>
                  </a:lnTo>
                  <a:lnTo>
                    <a:pt x="0" y="362712"/>
                  </a:lnTo>
                  <a:lnTo>
                    <a:pt x="362712" y="362712"/>
                  </a:lnTo>
                  <a:lnTo>
                    <a:pt x="3627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70959" y="6141720"/>
              <a:ext cx="365760" cy="365760"/>
            </a:xfrm>
            <a:custGeom>
              <a:avLst/>
              <a:gdLst/>
              <a:ahLst/>
              <a:cxnLst/>
              <a:rect l="l" t="t" r="r" b="b"/>
              <a:pathLst>
                <a:path w="365760" h="365759">
                  <a:moveTo>
                    <a:pt x="0" y="0"/>
                  </a:moveTo>
                  <a:lnTo>
                    <a:pt x="0" y="365759"/>
                  </a:lnTo>
                  <a:lnTo>
                    <a:pt x="365760" y="365759"/>
                  </a:lnTo>
                  <a:lnTo>
                    <a:pt x="365760" y="0"/>
                  </a:lnTo>
                  <a:lnTo>
                    <a:pt x="0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846063" y="4191000"/>
              <a:ext cx="631190" cy="363220"/>
            </a:xfrm>
            <a:custGeom>
              <a:avLst/>
              <a:gdLst/>
              <a:ahLst/>
              <a:cxnLst/>
              <a:rect l="l" t="t" r="r" b="b"/>
              <a:pathLst>
                <a:path w="631189" h="363220">
                  <a:moveTo>
                    <a:pt x="0" y="362712"/>
                  </a:moveTo>
                  <a:lnTo>
                    <a:pt x="630935" y="362712"/>
                  </a:lnTo>
                  <a:lnTo>
                    <a:pt x="630935" y="0"/>
                  </a:lnTo>
                  <a:lnTo>
                    <a:pt x="0" y="0"/>
                  </a:lnTo>
                  <a:lnTo>
                    <a:pt x="0" y="3627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742431" y="4191000"/>
              <a:ext cx="737870" cy="365760"/>
            </a:xfrm>
            <a:custGeom>
              <a:avLst/>
              <a:gdLst/>
              <a:ahLst/>
              <a:cxnLst/>
              <a:rect l="l" t="t" r="r" b="b"/>
              <a:pathLst>
                <a:path w="737870" h="365760">
                  <a:moveTo>
                    <a:pt x="0" y="0"/>
                  </a:moveTo>
                  <a:lnTo>
                    <a:pt x="0" y="365760"/>
                  </a:lnTo>
                  <a:lnTo>
                    <a:pt x="737615" y="365760"/>
                  </a:lnTo>
                  <a:lnTo>
                    <a:pt x="737615" y="0"/>
                  </a:lnTo>
                  <a:lnTo>
                    <a:pt x="0" y="0"/>
                  </a:lnTo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846063" y="3368039"/>
              <a:ext cx="631190" cy="363220"/>
            </a:xfrm>
            <a:custGeom>
              <a:avLst/>
              <a:gdLst/>
              <a:ahLst/>
              <a:cxnLst/>
              <a:rect l="l" t="t" r="r" b="b"/>
              <a:pathLst>
                <a:path w="631189" h="363220">
                  <a:moveTo>
                    <a:pt x="0" y="362711"/>
                  </a:moveTo>
                  <a:lnTo>
                    <a:pt x="630935" y="362711"/>
                  </a:lnTo>
                  <a:lnTo>
                    <a:pt x="630935" y="0"/>
                  </a:lnTo>
                  <a:lnTo>
                    <a:pt x="0" y="0"/>
                  </a:lnTo>
                  <a:lnTo>
                    <a:pt x="0" y="36271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742431" y="3368039"/>
              <a:ext cx="737870" cy="365760"/>
            </a:xfrm>
            <a:custGeom>
              <a:avLst/>
              <a:gdLst/>
              <a:ahLst/>
              <a:cxnLst/>
              <a:rect l="l" t="t" r="r" b="b"/>
              <a:pathLst>
                <a:path w="737870" h="365760">
                  <a:moveTo>
                    <a:pt x="0" y="0"/>
                  </a:moveTo>
                  <a:lnTo>
                    <a:pt x="0" y="365759"/>
                  </a:lnTo>
                  <a:lnTo>
                    <a:pt x="737615" y="365759"/>
                  </a:lnTo>
                  <a:lnTo>
                    <a:pt x="737615" y="0"/>
                  </a:lnTo>
                  <a:lnTo>
                    <a:pt x="0" y="0"/>
                  </a:lnTo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917192" y="3182111"/>
              <a:ext cx="3929379" cy="2283460"/>
            </a:xfrm>
            <a:custGeom>
              <a:avLst/>
              <a:gdLst/>
              <a:ahLst/>
              <a:cxnLst/>
              <a:rect l="l" t="t" r="r" b="b"/>
              <a:pathLst>
                <a:path w="3929379" h="2283460">
                  <a:moveTo>
                    <a:pt x="3928872" y="0"/>
                  </a:moveTo>
                  <a:lnTo>
                    <a:pt x="0" y="0"/>
                  </a:lnTo>
                  <a:lnTo>
                    <a:pt x="0" y="2194560"/>
                  </a:lnTo>
                  <a:lnTo>
                    <a:pt x="0" y="2282952"/>
                  </a:lnTo>
                  <a:lnTo>
                    <a:pt x="3928872" y="2282952"/>
                  </a:lnTo>
                  <a:lnTo>
                    <a:pt x="3928872" y="2194560"/>
                  </a:lnTo>
                  <a:lnTo>
                    <a:pt x="392887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828800" y="3364991"/>
              <a:ext cx="3929379" cy="2011680"/>
            </a:xfrm>
            <a:custGeom>
              <a:avLst/>
              <a:gdLst/>
              <a:ahLst/>
              <a:cxnLst/>
              <a:rect l="l" t="t" r="r" b="b"/>
              <a:pathLst>
                <a:path w="3929379" h="2011679">
                  <a:moveTo>
                    <a:pt x="0" y="2011679"/>
                  </a:moveTo>
                  <a:lnTo>
                    <a:pt x="3928872" y="2011679"/>
                  </a:lnTo>
                  <a:lnTo>
                    <a:pt x="3928872" y="0"/>
                  </a:lnTo>
                  <a:lnTo>
                    <a:pt x="0" y="0"/>
                  </a:lnTo>
                  <a:lnTo>
                    <a:pt x="0" y="20116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828800" y="3093719"/>
              <a:ext cx="3931920" cy="2286000"/>
            </a:xfrm>
            <a:custGeom>
              <a:avLst/>
              <a:gdLst/>
              <a:ahLst/>
              <a:cxnLst/>
              <a:rect l="l" t="t" r="r" b="b"/>
              <a:pathLst>
                <a:path w="3931920" h="2286000">
                  <a:moveTo>
                    <a:pt x="0" y="0"/>
                  </a:moveTo>
                  <a:lnTo>
                    <a:pt x="0" y="2286000"/>
                  </a:lnTo>
                  <a:lnTo>
                    <a:pt x="3931920" y="2286000"/>
                  </a:lnTo>
                  <a:lnTo>
                    <a:pt x="3931920" y="0"/>
                  </a:ln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828800" y="3093719"/>
              <a:ext cx="3929379" cy="271780"/>
            </a:xfrm>
            <a:custGeom>
              <a:avLst/>
              <a:gdLst/>
              <a:ahLst/>
              <a:cxnLst/>
              <a:rect l="l" t="t" r="r" b="b"/>
              <a:pathLst>
                <a:path w="3929379" h="271779">
                  <a:moveTo>
                    <a:pt x="3928872" y="0"/>
                  </a:moveTo>
                  <a:lnTo>
                    <a:pt x="0" y="0"/>
                  </a:lnTo>
                  <a:lnTo>
                    <a:pt x="0" y="271272"/>
                  </a:lnTo>
                  <a:lnTo>
                    <a:pt x="3928872" y="271272"/>
                  </a:lnTo>
                  <a:lnTo>
                    <a:pt x="3928872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828800" y="3093719"/>
              <a:ext cx="3931920" cy="274320"/>
            </a:xfrm>
            <a:custGeom>
              <a:avLst/>
              <a:gdLst/>
              <a:ahLst/>
              <a:cxnLst/>
              <a:rect l="l" t="t" r="r" b="b"/>
              <a:pathLst>
                <a:path w="3931920" h="274320">
                  <a:moveTo>
                    <a:pt x="0" y="0"/>
                  </a:moveTo>
                  <a:lnTo>
                    <a:pt x="0" y="274320"/>
                  </a:lnTo>
                  <a:lnTo>
                    <a:pt x="3931920" y="274320"/>
                  </a:lnTo>
                  <a:lnTo>
                    <a:pt x="3931920" y="0"/>
                  </a:ln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9546845" y="468957"/>
            <a:ext cx="2214245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dirty="0">
                <a:latin typeface="Trebuchet MS"/>
                <a:cs typeface="Trebuchet MS"/>
              </a:rPr>
              <a:t>Capítulo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spc="-30" dirty="0">
                <a:latin typeface="Trebuchet MS"/>
                <a:cs typeface="Trebuchet MS"/>
              </a:rPr>
              <a:t>5: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Dispositivos</a:t>
            </a:r>
            <a:r>
              <a:rPr sz="850" i="1" spc="90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con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acceso</a:t>
            </a:r>
            <a:r>
              <a:rPr sz="850" i="1" spc="90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en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spc="-10" dirty="0">
                <a:latin typeface="Trebuchet MS"/>
                <a:cs typeface="Trebuchet MS"/>
              </a:rPr>
              <a:t>serie</a:t>
            </a:r>
            <a:endParaRPr sz="850">
              <a:latin typeface="Trebuchet MS"/>
              <a:cs typeface="Trebuchet MS"/>
            </a:endParaRPr>
          </a:p>
        </p:txBody>
      </p:sp>
      <p:sp>
        <p:nvSpPr>
          <p:cNvPr id="49" name="object 49"/>
          <p:cNvSpPr txBox="1">
            <a:spLocks noGrp="1"/>
          </p:cNvSpPr>
          <p:nvPr>
            <p:ph type="sldNum" sz="quarter" idx="7"/>
          </p:nvPr>
        </p:nvSpPr>
        <p:spPr>
          <a:xfrm>
            <a:off x="25448809" y="9297569"/>
            <a:ext cx="60628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pc="-25" dirty="0"/>
              <a:t>27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5999480" y="2610866"/>
            <a:ext cx="54610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330">
              <a:lnSpc>
                <a:spcPts val="869"/>
              </a:lnSpc>
              <a:spcBef>
                <a:spcPts val="100"/>
              </a:spcBef>
            </a:pPr>
            <a:r>
              <a:rPr sz="750" spc="-10" dirty="0">
                <a:latin typeface="Arial Unicode MS"/>
                <a:cs typeface="Arial Unicode MS"/>
              </a:rPr>
              <a:t>ARKEY</a:t>
            </a:r>
            <a:endParaRPr sz="750">
              <a:latin typeface="Arial Unicode MS"/>
              <a:cs typeface="Arial Unicode MS"/>
            </a:endParaRPr>
          </a:p>
          <a:p>
            <a:pPr marL="152400">
              <a:lnSpc>
                <a:spcPts val="930"/>
              </a:lnSpc>
            </a:pPr>
            <a:r>
              <a:rPr sz="800" spc="-20" dirty="0">
                <a:latin typeface="Arial Unicode MS"/>
                <a:cs typeface="Arial Unicode MS"/>
              </a:rPr>
              <a:t>44KV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864859" y="2939543"/>
            <a:ext cx="402590" cy="41719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just">
              <a:lnSpc>
                <a:spcPct val="101200"/>
              </a:lnSpc>
              <a:spcBef>
                <a:spcPts val="85"/>
              </a:spcBef>
            </a:pPr>
            <a:r>
              <a:rPr sz="850" spc="50" dirty="0">
                <a:solidFill>
                  <a:srgbClr val="00007F"/>
                </a:solidFill>
                <a:latin typeface="Arial Unicode MS"/>
                <a:cs typeface="Arial Unicode MS"/>
              </a:rPr>
              <a:t>I</a:t>
            </a:r>
            <a:r>
              <a:rPr sz="850" spc="-20" dirty="0">
                <a:solidFill>
                  <a:srgbClr val="00007F"/>
                </a:solidFill>
                <a:latin typeface="Arial Unicode MS"/>
                <a:cs typeface="Arial Unicode MS"/>
              </a:rPr>
              <a:t> </a:t>
            </a:r>
            <a:r>
              <a:rPr sz="850" spc="-10" dirty="0">
                <a:solidFill>
                  <a:srgbClr val="00007F"/>
                </a:solidFill>
                <a:latin typeface="Arial Unicode MS"/>
                <a:cs typeface="Arial Unicode MS"/>
              </a:rPr>
              <a:t>A:</a:t>
            </a:r>
            <a:r>
              <a:rPr sz="850" spc="-10" dirty="0">
                <a:latin typeface="Arial Unicode MS"/>
                <a:cs typeface="Arial Unicode MS"/>
              </a:rPr>
              <a:t>1.22 </a:t>
            </a:r>
            <a:r>
              <a:rPr sz="850" spc="-10" dirty="0">
                <a:solidFill>
                  <a:srgbClr val="00007F"/>
                </a:solidFill>
                <a:latin typeface="Arial Unicode MS"/>
                <a:cs typeface="Arial Unicode MS"/>
              </a:rPr>
              <a:t>BI:</a:t>
            </a:r>
            <a:r>
              <a:rPr sz="850" spc="-10" dirty="0">
                <a:latin typeface="Arial Unicode MS"/>
                <a:cs typeface="Arial Unicode MS"/>
              </a:rPr>
              <a:t>1.26 </a:t>
            </a:r>
            <a:r>
              <a:rPr sz="850" spc="-10" dirty="0">
                <a:solidFill>
                  <a:srgbClr val="00007F"/>
                </a:solidFill>
                <a:latin typeface="Arial Unicode MS"/>
                <a:cs typeface="Arial Unicode MS"/>
              </a:rPr>
              <a:t>CI:</a:t>
            </a:r>
            <a:r>
              <a:rPr sz="850" spc="-10" dirty="0">
                <a:latin typeface="Arial Unicode MS"/>
                <a:cs typeface="Arial Unicode MS"/>
              </a:rPr>
              <a:t>1.24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895340" y="3356773"/>
            <a:ext cx="389255" cy="26543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spcBef>
                <a:spcPts val="160"/>
              </a:spcBef>
            </a:pPr>
            <a:r>
              <a:rPr sz="600" spc="-10" dirty="0">
                <a:solidFill>
                  <a:srgbClr val="7F007F"/>
                </a:solidFill>
                <a:latin typeface="Arial Unicode MS"/>
                <a:cs typeface="Arial Unicode MS"/>
              </a:rPr>
              <a:t>PAGS:</a:t>
            </a:r>
            <a:r>
              <a:rPr sz="600" spc="-10" dirty="0">
                <a:latin typeface="Arial Unicode MS"/>
                <a:cs typeface="Arial Unicode MS"/>
              </a:rPr>
              <a:t>5.78</a:t>
            </a:r>
            <a:endParaRPr sz="600">
              <a:latin typeface="Arial Unicode MS"/>
              <a:cs typeface="Arial Unicode MS"/>
            </a:endParaRPr>
          </a:p>
          <a:p>
            <a:pPr marL="12700">
              <a:spcBef>
                <a:spcPts val="85"/>
              </a:spcBef>
            </a:pPr>
            <a:r>
              <a:rPr sz="850" spc="-10" dirty="0">
                <a:solidFill>
                  <a:srgbClr val="7F007F"/>
                </a:solidFill>
                <a:latin typeface="Arial Unicode MS"/>
                <a:cs typeface="Arial Unicode MS"/>
              </a:rPr>
              <a:t>P:</a:t>
            </a:r>
            <a:r>
              <a:rPr sz="850" spc="-10" dirty="0">
                <a:latin typeface="Arial Unicode MS"/>
                <a:cs typeface="Arial Unicode MS"/>
              </a:rPr>
              <a:t>0.78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962140" y="3022855"/>
            <a:ext cx="36766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25" dirty="0">
                <a:solidFill>
                  <a:srgbClr val="0000FF"/>
                </a:solidFill>
                <a:latin typeface="Arial Unicode MS"/>
                <a:cs typeface="Arial Unicode MS"/>
              </a:rPr>
              <a:t>ABIERTO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748779" y="3207512"/>
            <a:ext cx="990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30" dirty="0">
                <a:solidFill>
                  <a:srgbClr val="FF0000"/>
                </a:solidFill>
                <a:latin typeface="Arial Unicode MS"/>
                <a:cs typeface="Arial Unicode MS"/>
              </a:rPr>
              <a:t>A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687820" y="3341624"/>
            <a:ext cx="22987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5" dirty="0">
                <a:solidFill>
                  <a:srgbClr val="7F7F7F"/>
                </a:solidFill>
                <a:latin typeface="Arial Unicode MS"/>
                <a:cs typeface="Arial Unicode MS"/>
              </a:rPr>
              <a:t>TVC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447279" y="3207512"/>
            <a:ext cx="16002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900" spc="-25" dirty="0">
                <a:solidFill>
                  <a:srgbClr val="007F00"/>
                </a:solidFill>
                <a:latin typeface="Arial Unicode MS"/>
                <a:cs typeface="Arial Unicode MS"/>
              </a:rPr>
              <a:t>GT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142224" y="3149601"/>
            <a:ext cx="108902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900" dirty="0">
                <a:solidFill>
                  <a:srgbClr val="00007F"/>
                </a:solidFill>
                <a:latin typeface="Arial Unicode MS"/>
                <a:cs typeface="Arial Unicode MS"/>
              </a:rPr>
              <a:t>MENÚ</a:t>
            </a:r>
            <a:r>
              <a:rPr sz="900" spc="-20" dirty="0">
                <a:solidFill>
                  <a:srgbClr val="00007F"/>
                </a:solidFill>
                <a:latin typeface="Arial Unicode MS"/>
                <a:cs typeface="Arial Unicode MS"/>
              </a:rPr>
              <a:t> </a:t>
            </a:r>
            <a:r>
              <a:rPr sz="900" spc="-60" dirty="0">
                <a:solidFill>
                  <a:srgbClr val="00007F"/>
                </a:solidFill>
                <a:latin typeface="Arial Unicode MS"/>
                <a:cs typeface="Arial Unicode MS"/>
              </a:rPr>
              <a:t>DE</a:t>
            </a:r>
            <a:r>
              <a:rPr sz="900" spc="-10" dirty="0">
                <a:solidFill>
                  <a:srgbClr val="00007F"/>
                </a:solidFill>
                <a:latin typeface="Arial Unicode MS"/>
                <a:cs typeface="Arial Unicode MS"/>
              </a:rPr>
              <a:t> </a:t>
            </a:r>
            <a:r>
              <a:rPr sz="900" spc="-25" dirty="0">
                <a:solidFill>
                  <a:srgbClr val="00007F"/>
                </a:solidFill>
                <a:latin typeface="Arial Unicode MS"/>
                <a:cs typeface="Arial Unicode MS"/>
              </a:rPr>
              <a:t>CONTROL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099555" y="3793235"/>
            <a:ext cx="37338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5085" algn="r">
              <a:spcBef>
                <a:spcPts val="100"/>
              </a:spcBef>
            </a:pPr>
            <a:r>
              <a:rPr sz="800" spc="-20" dirty="0">
                <a:latin typeface="Arial Unicode MS"/>
                <a:cs typeface="Arial Unicode MS"/>
              </a:rPr>
              <a:t>ESTE</a:t>
            </a:r>
            <a:endParaRPr sz="800">
              <a:latin typeface="Arial Unicode MS"/>
              <a:cs typeface="Arial Unicode MS"/>
            </a:endParaRPr>
          </a:p>
          <a:p>
            <a:pPr marR="5080" algn="r">
              <a:lnSpc>
                <a:spcPts val="869"/>
              </a:lnSpc>
            </a:pPr>
            <a:r>
              <a:rPr sz="750" spc="-50" dirty="0">
                <a:latin typeface="Arial Unicode MS"/>
                <a:cs typeface="Arial Unicode MS"/>
              </a:rPr>
              <a:t>BARKEY</a:t>
            </a:r>
            <a:endParaRPr sz="750">
              <a:latin typeface="Arial Unicode MS"/>
              <a:cs typeface="Arial Unicode MS"/>
            </a:endParaRPr>
          </a:p>
          <a:p>
            <a:pPr marR="27305" algn="r">
              <a:lnSpc>
                <a:spcPts val="930"/>
              </a:lnSpc>
            </a:pPr>
            <a:r>
              <a:rPr sz="800" spc="-20" dirty="0">
                <a:latin typeface="Arial Unicode MS"/>
                <a:cs typeface="Arial Unicode MS"/>
              </a:rPr>
              <a:t>44KV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900665" y="3733801"/>
            <a:ext cx="795655" cy="212237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55244" rIns="0" bIns="0" rtlCol="0">
            <a:spAutoFit/>
          </a:bodyPr>
          <a:lstStyle/>
          <a:p>
            <a:pPr marR="243204" algn="r">
              <a:spcBef>
                <a:spcPts val="434"/>
              </a:spcBef>
            </a:pPr>
            <a:r>
              <a:rPr sz="450" spc="-30" dirty="0">
                <a:latin typeface="Arial Unicode MS"/>
                <a:cs typeface="Arial Unicode MS"/>
              </a:rPr>
              <a:t>RRA.</a:t>
            </a:r>
            <a:r>
              <a:rPr sz="450" spc="-5" dirty="0">
                <a:latin typeface="Arial Unicode MS"/>
                <a:cs typeface="Arial Unicode MS"/>
              </a:rPr>
              <a:t> </a:t>
            </a:r>
            <a:r>
              <a:rPr sz="450" spc="-10" dirty="0">
                <a:latin typeface="Arial Unicode MS"/>
                <a:cs typeface="Arial Unicode MS"/>
              </a:rPr>
              <a:t>BANCO</a:t>
            </a:r>
            <a:r>
              <a:rPr sz="450" spc="-5" dirty="0">
                <a:latin typeface="Arial Unicode MS"/>
                <a:cs typeface="Arial Unicode MS"/>
              </a:rPr>
              <a:t> </a:t>
            </a:r>
            <a:r>
              <a:rPr sz="450" spc="-10" dirty="0">
                <a:latin typeface="Arial Unicode MS"/>
                <a:cs typeface="Arial Unicode MS"/>
              </a:rPr>
              <a:t>1,2,3</a:t>
            </a:r>
            <a:endParaRPr sz="450">
              <a:latin typeface="Arial Unicode MS"/>
              <a:cs typeface="Arial Unicode MS"/>
            </a:endParaRPr>
          </a:p>
          <a:p>
            <a:pPr marR="235585" algn="r">
              <a:spcBef>
                <a:spcPts val="229"/>
              </a:spcBef>
            </a:pPr>
            <a:r>
              <a:rPr sz="400" spc="-30" dirty="0">
                <a:latin typeface="Arial Unicode MS"/>
                <a:cs typeface="Arial Unicode MS"/>
              </a:rPr>
              <a:t>DESACTIVAR</a:t>
            </a:r>
            <a:r>
              <a:rPr sz="400" spc="50" dirty="0">
                <a:latin typeface="Arial Unicode MS"/>
                <a:cs typeface="Arial Unicode MS"/>
              </a:rPr>
              <a:t> </a:t>
            </a:r>
            <a:r>
              <a:rPr sz="400" spc="-20" dirty="0">
                <a:latin typeface="Arial Unicode MS"/>
                <a:cs typeface="Arial Unicode MS"/>
              </a:rPr>
              <a:t>REINICIAR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848848" y="3776727"/>
            <a:ext cx="129539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80">
              <a:spcBef>
                <a:spcPts val="100"/>
              </a:spcBef>
            </a:pPr>
            <a:r>
              <a:rPr sz="450" spc="-25" dirty="0">
                <a:latin typeface="Arial Unicode MS"/>
                <a:cs typeface="Arial Unicode MS"/>
              </a:rPr>
              <a:t>GO</a:t>
            </a:r>
            <a:endParaRPr sz="450">
              <a:latin typeface="Arial Unicode MS"/>
              <a:cs typeface="Arial Unicode MS"/>
            </a:endParaRPr>
          </a:p>
          <a:p>
            <a:pPr>
              <a:spcBef>
                <a:spcPts val="30"/>
              </a:spcBef>
            </a:pPr>
            <a:r>
              <a:rPr sz="600" spc="-20" dirty="0">
                <a:latin typeface="Arial Unicode MS"/>
                <a:cs typeface="Arial Unicode MS"/>
              </a:rPr>
              <a:t>L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949439" y="3401212"/>
            <a:ext cx="2018030" cy="97790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spcBef>
                <a:spcPts val="180"/>
              </a:spcBef>
            </a:pPr>
            <a:r>
              <a:rPr sz="900" spc="-35" dirty="0">
                <a:latin typeface="Arial Unicode MS"/>
                <a:cs typeface="Arial Unicode MS"/>
              </a:rPr>
              <a:t>CANCELA</a:t>
            </a:r>
            <a:r>
              <a:rPr sz="1350" spc="-52" baseline="33950" dirty="0">
                <a:solidFill>
                  <a:srgbClr val="7F007F"/>
                </a:solidFill>
                <a:latin typeface="Arial Unicode MS"/>
                <a:cs typeface="Arial Unicode MS"/>
              </a:rPr>
              <a:t>L</a:t>
            </a:r>
            <a:r>
              <a:rPr sz="900" spc="-35" dirty="0">
                <a:latin typeface="Arial Unicode MS"/>
                <a:cs typeface="Arial Unicode MS"/>
              </a:rPr>
              <a:t>R</a:t>
            </a:r>
            <a:r>
              <a:rPr sz="1350" spc="-52" baseline="33950" dirty="0">
                <a:solidFill>
                  <a:srgbClr val="7F007F"/>
                </a:solidFill>
                <a:latin typeface="Arial Unicode MS"/>
                <a:cs typeface="Arial Unicode MS"/>
              </a:rPr>
              <a:t>O</a:t>
            </a:r>
            <a:r>
              <a:rPr sz="900" spc="-35" dirty="0">
                <a:latin typeface="Arial Unicode MS"/>
                <a:cs typeface="Arial Unicode MS"/>
              </a:rPr>
              <a:t>MENÚ</a:t>
            </a:r>
            <a:endParaRPr sz="900">
              <a:latin typeface="Arial Unicode MS"/>
              <a:cs typeface="Arial Unicode MS"/>
            </a:endParaRPr>
          </a:p>
          <a:p>
            <a:pPr marL="25400" marR="30480">
              <a:lnSpc>
                <a:spcPct val="105300"/>
              </a:lnSpc>
              <a:spcBef>
                <a:spcPts val="30"/>
              </a:spcBef>
            </a:pPr>
            <a:r>
              <a:rPr sz="1000" spc="-70" dirty="0">
                <a:latin typeface="Arial Unicode MS"/>
                <a:cs typeface="Arial Unicode MS"/>
              </a:rPr>
              <a:t>PCB</a:t>
            </a:r>
            <a:r>
              <a:rPr sz="1000" spc="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536</a:t>
            </a:r>
            <a:r>
              <a:rPr sz="1000" spc="5" dirty="0">
                <a:latin typeface="Arial Unicode MS"/>
                <a:cs typeface="Arial Unicode MS"/>
              </a:rPr>
              <a:t> </a:t>
            </a:r>
            <a:r>
              <a:rPr sz="1000" spc="-35" dirty="0">
                <a:latin typeface="Arial Unicode MS"/>
                <a:cs typeface="Arial Unicode MS"/>
              </a:rPr>
              <a:t>SOUTH</a:t>
            </a:r>
            <a:r>
              <a:rPr sz="1000" spc="5" dirty="0">
                <a:latin typeface="Arial Unicode MS"/>
                <a:cs typeface="Arial Unicode MS"/>
              </a:rPr>
              <a:t> </a:t>
            </a:r>
            <a:r>
              <a:rPr sz="1000" spc="-90" dirty="0">
                <a:latin typeface="Arial Unicode MS"/>
                <a:cs typeface="Arial Unicode MS"/>
              </a:rPr>
              <a:t>ARKEY</a:t>
            </a:r>
            <a:r>
              <a:rPr sz="1000" spc="5" dirty="0">
                <a:latin typeface="Arial Unicode MS"/>
                <a:cs typeface="Arial Unicode MS"/>
              </a:rPr>
              <a:t> </a:t>
            </a:r>
            <a:r>
              <a:rPr sz="1000" spc="-70" dirty="0">
                <a:latin typeface="Arial Unicode MS"/>
                <a:cs typeface="Arial Unicode MS"/>
              </a:rPr>
              <a:t>PCB</a:t>
            </a:r>
            <a:r>
              <a:rPr sz="1000" spc="5" dirty="0">
                <a:latin typeface="Arial Unicode MS"/>
                <a:cs typeface="Arial Unicode MS"/>
              </a:rPr>
              <a:t> </a:t>
            </a:r>
            <a:r>
              <a:rPr sz="1000" spc="-25" dirty="0">
                <a:latin typeface="Arial Unicode MS"/>
                <a:cs typeface="Arial Unicode MS"/>
              </a:rPr>
              <a:t>546 </a:t>
            </a:r>
            <a:r>
              <a:rPr sz="1000" spc="-20" dirty="0">
                <a:latin typeface="Arial Unicode MS"/>
                <a:cs typeface="Arial Unicode MS"/>
              </a:rPr>
              <a:t>NORTH</a:t>
            </a:r>
            <a:r>
              <a:rPr sz="1000" dirty="0">
                <a:latin typeface="Arial Unicode MS"/>
                <a:cs typeface="Arial Unicode MS"/>
              </a:rPr>
              <a:t> </a:t>
            </a:r>
            <a:r>
              <a:rPr sz="1000" spc="-90" dirty="0">
                <a:latin typeface="Arial Unicode MS"/>
                <a:cs typeface="Arial Unicode MS"/>
              </a:rPr>
              <a:t>CARKEY</a:t>
            </a:r>
            <a:r>
              <a:rPr sz="1000" spc="5" dirty="0">
                <a:latin typeface="Arial Unicode MS"/>
                <a:cs typeface="Arial Unicode MS"/>
              </a:rPr>
              <a:t> </a:t>
            </a:r>
            <a:r>
              <a:rPr sz="1000" spc="-70" dirty="0">
                <a:latin typeface="Arial Unicode MS"/>
                <a:cs typeface="Arial Unicode MS"/>
              </a:rPr>
              <a:t>PCB</a:t>
            </a:r>
            <a:r>
              <a:rPr sz="1000" spc="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556</a:t>
            </a:r>
            <a:r>
              <a:rPr sz="1000" spc="5" dirty="0">
                <a:latin typeface="Arial Unicode MS"/>
                <a:cs typeface="Arial Unicode MS"/>
              </a:rPr>
              <a:t> </a:t>
            </a:r>
            <a:r>
              <a:rPr sz="1000" spc="-70" dirty="0">
                <a:latin typeface="Arial Unicode MS"/>
                <a:cs typeface="Arial Unicode MS"/>
              </a:rPr>
              <a:t>BARKEY </a:t>
            </a:r>
            <a:r>
              <a:rPr sz="1000" spc="-10" dirty="0">
                <a:latin typeface="Arial Unicode MS"/>
                <a:cs typeface="Arial Unicode MS"/>
              </a:rPr>
              <a:t>LINEA</a:t>
            </a:r>
            <a:r>
              <a:rPr sz="1000" spc="-20" dirty="0">
                <a:latin typeface="Arial Unicode MS"/>
                <a:cs typeface="Arial Unicode MS"/>
              </a:rPr>
              <a:t> 44KV </a:t>
            </a:r>
            <a:r>
              <a:rPr sz="1000" spc="-70" dirty="0">
                <a:latin typeface="Arial Unicode MS"/>
                <a:cs typeface="Arial Unicode MS"/>
              </a:rPr>
              <a:t>PCB</a:t>
            </a:r>
            <a:r>
              <a:rPr sz="1000" spc="-2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750</a:t>
            </a:r>
            <a:r>
              <a:rPr sz="1000" spc="-20" dirty="0">
                <a:latin typeface="Arial Unicode MS"/>
                <a:cs typeface="Arial Unicode MS"/>
              </a:rPr>
              <a:t> </a:t>
            </a:r>
            <a:r>
              <a:rPr sz="1000" spc="-10" dirty="0">
                <a:latin typeface="Arial Unicode MS"/>
                <a:cs typeface="Arial Unicode MS"/>
              </a:rPr>
              <a:t>DARKEY LINEA</a:t>
            </a:r>
            <a:r>
              <a:rPr sz="1000" spc="-60" dirty="0">
                <a:latin typeface="Arial Unicode MS"/>
                <a:cs typeface="Arial Unicode MS"/>
              </a:rPr>
              <a:t> </a:t>
            </a:r>
            <a:r>
              <a:rPr sz="1000" spc="-20" dirty="0">
                <a:latin typeface="Arial Unicode MS"/>
                <a:cs typeface="Arial Unicode MS"/>
              </a:rPr>
              <a:t>115KV</a:t>
            </a:r>
            <a:endParaRPr sz="1000">
              <a:latin typeface="Arial Unicode MS"/>
              <a:cs typeface="Arial Unicode MS"/>
            </a:endParaRPr>
          </a:p>
          <a:p>
            <a:pPr marL="25400">
              <a:spcBef>
                <a:spcPts val="170"/>
              </a:spcBef>
            </a:pPr>
            <a:r>
              <a:rPr sz="900" dirty="0">
                <a:latin typeface="Arial Unicode MS"/>
                <a:cs typeface="Arial Unicode MS"/>
              </a:rPr>
              <a:t>MOD</a:t>
            </a:r>
            <a:r>
              <a:rPr sz="900" spc="1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537</a:t>
            </a:r>
            <a:r>
              <a:rPr sz="900" spc="15" dirty="0">
                <a:latin typeface="Arial Unicode MS"/>
                <a:cs typeface="Arial Unicode MS"/>
              </a:rPr>
              <a:t> </a:t>
            </a:r>
            <a:r>
              <a:rPr sz="900" spc="-80" dirty="0">
                <a:latin typeface="Arial Unicode MS"/>
                <a:cs typeface="Arial Unicode MS"/>
              </a:rPr>
              <a:t>FARKEY</a:t>
            </a:r>
            <a:r>
              <a:rPr sz="900" spc="15" dirty="0">
                <a:latin typeface="Arial Unicode MS"/>
                <a:cs typeface="Arial Unicode MS"/>
              </a:rPr>
              <a:t> </a:t>
            </a:r>
            <a:r>
              <a:rPr sz="900" spc="-45" dirty="0">
                <a:latin typeface="Arial Unicode MS"/>
                <a:cs typeface="Arial Unicode MS"/>
              </a:rPr>
              <a:t>DEL</a:t>
            </a:r>
            <a:r>
              <a:rPr sz="900" spc="15" dirty="0">
                <a:latin typeface="Arial Unicode MS"/>
                <a:cs typeface="Arial Unicode MS"/>
              </a:rPr>
              <a:t> </a:t>
            </a:r>
            <a:r>
              <a:rPr sz="900" spc="-100" dirty="0">
                <a:latin typeface="Arial Unicode MS"/>
                <a:cs typeface="Arial Unicode MS"/>
              </a:rPr>
              <a:t>ESTE</a:t>
            </a:r>
            <a:r>
              <a:rPr sz="900" spc="15" dirty="0">
                <a:latin typeface="Arial Unicode MS"/>
                <a:cs typeface="Arial Unicode MS"/>
              </a:rPr>
              <a:t> </a:t>
            </a:r>
            <a:r>
              <a:rPr sz="900" spc="-60" dirty="0">
                <a:solidFill>
                  <a:srgbClr val="0000FF"/>
                </a:solidFill>
                <a:latin typeface="Arial Unicode MS"/>
                <a:cs typeface="Arial Unicode MS"/>
              </a:rPr>
              <a:t>O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974840" y="4412997"/>
            <a:ext cx="155003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600" dirty="0">
                <a:latin typeface="Arial Unicode MS"/>
                <a:cs typeface="Arial Unicode MS"/>
              </a:rPr>
              <a:t>METRO</a:t>
            </a:r>
            <a:r>
              <a:rPr sz="600" dirty="0">
                <a:solidFill>
                  <a:srgbClr val="0000FF"/>
                </a:solidFill>
                <a:latin typeface="Arial Unicode MS"/>
                <a:cs typeface="Arial Unicode MS"/>
              </a:rPr>
              <a:t>PAGS</a:t>
            </a:r>
            <a:r>
              <a:rPr sz="600" dirty="0">
                <a:latin typeface="Arial Unicode MS"/>
                <a:cs typeface="Arial Unicode MS"/>
              </a:rPr>
              <a:t>O</a:t>
            </a:r>
            <a:r>
              <a:rPr sz="600" dirty="0">
                <a:solidFill>
                  <a:srgbClr val="0000FF"/>
                </a:solidFill>
                <a:latin typeface="Arial Unicode MS"/>
                <a:cs typeface="Arial Unicode MS"/>
              </a:rPr>
              <a:t>mi</a:t>
            </a:r>
            <a:r>
              <a:rPr sz="600" dirty="0">
                <a:latin typeface="Arial Unicode MS"/>
                <a:cs typeface="Arial Unicode MS"/>
              </a:rPr>
              <a:t>D</a:t>
            </a:r>
            <a:r>
              <a:rPr sz="600" dirty="0">
                <a:solidFill>
                  <a:srgbClr val="0000FF"/>
                </a:solidFill>
                <a:latin typeface="Arial Unicode MS"/>
                <a:cs typeface="Arial Unicode MS"/>
              </a:rPr>
              <a:t>norte</a:t>
            </a:r>
            <a:r>
              <a:rPr sz="600" dirty="0">
                <a:latin typeface="Arial Unicode MS"/>
                <a:cs typeface="Arial Unicode MS"/>
              </a:rPr>
              <a:t>547</a:t>
            </a:r>
            <a:r>
              <a:rPr sz="600" spc="-20" dirty="0">
                <a:latin typeface="Arial Unicode MS"/>
                <a:cs typeface="Arial Unicode MS"/>
              </a:rPr>
              <a:t> </a:t>
            </a:r>
            <a:r>
              <a:rPr sz="600" spc="-50" dirty="0">
                <a:latin typeface="Arial Unicode MS"/>
                <a:cs typeface="Arial Unicode MS"/>
              </a:rPr>
              <a:t>GARKEY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-30" dirty="0">
                <a:latin typeface="Arial Unicode MS"/>
                <a:cs typeface="Arial Unicode MS"/>
              </a:rPr>
              <a:t>OESTE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864859" y="4311142"/>
            <a:ext cx="419734" cy="68262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22225" algn="just">
              <a:lnSpc>
                <a:spcPct val="101200"/>
              </a:lnSpc>
              <a:spcBef>
                <a:spcPts val="85"/>
              </a:spcBef>
            </a:pPr>
            <a:r>
              <a:rPr sz="850" spc="50" dirty="0">
                <a:solidFill>
                  <a:srgbClr val="00007F"/>
                </a:solidFill>
                <a:latin typeface="Arial Unicode MS"/>
                <a:cs typeface="Arial Unicode MS"/>
              </a:rPr>
              <a:t>I</a:t>
            </a:r>
            <a:r>
              <a:rPr sz="850" spc="-20" dirty="0">
                <a:solidFill>
                  <a:srgbClr val="00007F"/>
                </a:solidFill>
                <a:latin typeface="Arial Unicode MS"/>
                <a:cs typeface="Arial Unicode MS"/>
              </a:rPr>
              <a:t> </a:t>
            </a:r>
            <a:r>
              <a:rPr sz="850" spc="-10" dirty="0">
                <a:solidFill>
                  <a:srgbClr val="00007F"/>
                </a:solidFill>
                <a:latin typeface="Arial Unicode MS"/>
                <a:cs typeface="Arial Unicode MS"/>
              </a:rPr>
              <a:t>A:</a:t>
            </a:r>
            <a:r>
              <a:rPr sz="850" spc="-10" dirty="0">
                <a:latin typeface="Arial Unicode MS"/>
                <a:cs typeface="Arial Unicode MS"/>
              </a:rPr>
              <a:t>1.23 </a:t>
            </a:r>
            <a:r>
              <a:rPr sz="850" spc="-10" dirty="0">
                <a:solidFill>
                  <a:srgbClr val="00007F"/>
                </a:solidFill>
                <a:latin typeface="Arial Unicode MS"/>
                <a:cs typeface="Arial Unicode MS"/>
              </a:rPr>
              <a:t>BI:</a:t>
            </a:r>
            <a:r>
              <a:rPr sz="850" spc="-10" dirty="0">
                <a:latin typeface="Arial Unicode MS"/>
                <a:cs typeface="Arial Unicode MS"/>
              </a:rPr>
              <a:t>1.29 </a:t>
            </a:r>
            <a:r>
              <a:rPr sz="850" spc="-10" dirty="0">
                <a:solidFill>
                  <a:srgbClr val="00007F"/>
                </a:solidFill>
                <a:latin typeface="Arial Unicode MS"/>
                <a:cs typeface="Arial Unicode MS"/>
              </a:rPr>
              <a:t>CI:</a:t>
            </a:r>
            <a:r>
              <a:rPr sz="850" spc="-10" dirty="0">
                <a:latin typeface="Arial Unicode MS"/>
                <a:cs typeface="Arial Unicode MS"/>
              </a:rPr>
              <a:t>1.27</a:t>
            </a:r>
            <a:endParaRPr sz="850">
              <a:latin typeface="Arial Unicode MS"/>
              <a:cs typeface="Arial Unicode MS"/>
            </a:endParaRPr>
          </a:p>
          <a:p>
            <a:pPr marL="43180">
              <a:spcBef>
                <a:spcPts val="265"/>
              </a:spcBef>
            </a:pPr>
            <a:r>
              <a:rPr sz="600" spc="-10" dirty="0">
                <a:solidFill>
                  <a:srgbClr val="7F007F"/>
                </a:solidFill>
                <a:latin typeface="Arial Unicode MS"/>
                <a:cs typeface="Arial Unicode MS"/>
              </a:rPr>
              <a:t>PAGS:</a:t>
            </a:r>
            <a:r>
              <a:rPr sz="600" spc="-10" dirty="0">
                <a:latin typeface="Arial Unicode MS"/>
                <a:cs typeface="Arial Unicode MS"/>
              </a:rPr>
              <a:t>5.80</a:t>
            </a:r>
            <a:endParaRPr sz="600">
              <a:latin typeface="Arial Unicode MS"/>
              <a:cs typeface="Arial Unicode MS"/>
            </a:endParaRPr>
          </a:p>
          <a:p>
            <a:pPr marL="43180">
              <a:spcBef>
                <a:spcPts val="85"/>
              </a:spcBef>
            </a:pPr>
            <a:r>
              <a:rPr sz="850" spc="-10" dirty="0">
                <a:solidFill>
                  <a:srgbClr val="7F007F"/>
                </a:solidFill>
                <a:latin typeface="Arial Unicode MS"/>
                <a:cs typeface="Arial Unicode MS"/>
              </a:rPr>
              <a:t>P:</a:t>
            </a:r>
            <a:r>
              <a:rPr sz="850" spc="-10" dirty="0">
                <a:latin typeface="Arial Unicode MS"/>
                <a:cs typeface="Arial Unicode MS"/>
              </a:rPr>
              <a:t>0.80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748779" y="4487672"/>
            <a:ext cx="990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30" dirty="0">
                <a:solidFill>
                  <a:srgbClr val="FF0000"/>
                </a:solidFill>
                <a:latin typeface="Arial Unicode MS"/>
                <a:cs typeface="Arial Unicode MS"/>
              </a:rPr>
              <a:t>A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687820" y="4621785"/>
            <a:ext cx="22987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5" dirty="0">
                <a:solidFill>
                  <a:srgbClr val="7F7F7F"/>
                </a:solidFill>
                <a:latin typeface="Arial Unicode MS"/>
                <a:cs typeface="Arial Unicode MS"/>
              </a:rPr>
              <a:t>TVC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949439" y="4529835"/>
            <a:ext cx="185420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z="1000" dirty="0">
                <a:latin typeface="Arial Unicode MS"/>
                <a:cs typeface="Arial Unicode MS"/>
              </a:rPr>
              <a:t>MOD</a:t>
            </a:r>
            <a:r>
              <a:rPr sz="1000" spc="30" dirty="0">
                <a:latin typeface="Arial Unicode MS"/>
                <a:cs typeface="Arial Unicode MS"/>
              </a:rPr>
              <a:t> </a:t>
            </a:r>
            <a:r>
              <a:rPr sz="1000" spc="5" dirty="0">
                <a:latin typeface="Arial Unicode MS"/>
                <a:cs typeface="Arial Unicode MS"/>
              </a:rPr>
              <a:t>5</a:t>
            </a:r>
            <a:r>
              <a:rPr sz="1000" spc="-100" dirty="0">
                <a:latin typeface="Arial Unicode MS"/>
                <a:cs typeface="Arial Unicode MS"/>
              </a:rPr>
              <a:t>5</a:t>
            </a:r>
            <a:r>
              <a:rPr sz="1350" spc="-907" baseline="27777" dirty="0">
                <a:solidFill>
                  <a:srgbClr val="007F00"/>
                </a:solidFill>
                <a:latin typeface="Arial Unicode MS"/>
                <a:cs typeface="Arial Unicode MS"/>
              </a:rPr>
              <a:t>G</a:t>
            </a:r>
            <a:r>
              <a:rPr sz="1000" spc="-15" dirty="0">
                <a:latin typeface="Arial Unicode MS"/>
                <a:cs typeface="Arial Unicode MS"/>
              </a:rPr>
              <a:t>7</a:t>
            </a:r>
            <a:r>
              <a:rPr sz="1350" spc="-419" baseline="27777" dirty="0">
                <a:solidFill>
                  <a:srgbClr val="007F00"/>
                </a:solidFill>
                <a:latin typeface="Arial Unicode MS"/>
                <a:cs typeface="Arial Unicode MS"/>
              </a:rPr>
              <a:t>T</a:t>
            </a:r>
            <a:r>
              <a:rPr sz="1000" spc="-25" dirty="0">
                <a:latin typeface="Arial Unicode MS"/>
                <a:cs typeface="Arial Unicode MS"/>
              </a:rPr>
              <a:t>LINEA</a:t>
            </a:r>
            <a:r>
              <a:rPr sz="1000" spc="30" dirty="0">
                <a:latin typeface="Arial Unicode MS"/>
                <a:cs typeface="Arial Unicode MS"/>
              </a:rPr>
              <a:t> </a:t>
            </a:r>
            <a:r>
              <a:rPr sz="1000" spc="-70" dirty="0">
                <a:latin typeface="Arial Unicode MS"/>
                <a:cs typeface="Arial Unicode MS"/>
              </a:rPr>
              <a:t>HARKEY</a:t>
            </a:r>
            <a:r>
              <a:rPr sz="1000" spc="30" dirty="0">
                <a:latin typeface="Arial Unicode MS"/>
                <a:cs typeface="Arial Unicode MS"/>
              </a:rPr>
              <a:t> </a:t>
            </a:r>
            <a:r>
              <a:rPr sz="1000" spc="-20" dirty="0">
                <a:latin typeface="Arial Unicode MS"/>
                <a:cs typeface="Arial Unicode MS"/>
              </a:rPr>
              <a:t>44KV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447280" y="4621785"/>
            <a:ext cx="16192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900" spc="-25" dirty="0">
                <a:solidFill>
                  <a:srgbClr val="7F007F"/>
                </a:solidFill>
                <a:latin typeface="Arial Unicode MS"/>
                <a:cs typeface="Arial Unicode MS"/>
              </a:rPr>
              <a:t>LO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879328" y="4599685"/>
            <a:ext cx="9906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450" spc="-25" dirty="0">
                <a:latin typeface="Arial Unicode MS"/>
                <a:cs typeface="Arial Unicode MS"/>
              </a:rPr>
              <a:t>GO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900664" y="4556760"/>
            <a:ext cx="713740" cy="214801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55244" rIns="0" bIns="0" rtlCol="0">
            <a:spAutoFit/>
          </a:bodyPr>
          <a:lstStyle/>
          <a:p>
            <a:pPr marR="161290" algn="r">
              <a:spcBef>
                <a:spcPts val="434"/>
              </a:spcBef>
            </a:pPr>
            <a:r>
              <a:rPr sz="450" spc="-30" dirty="0">
                <a:latin typeface="Arial Unicode MS"/>
                <a:cs typeface="Arial Unicode MS"/>
              </a:rPr>
              <a:t>RRA.</a:t>
            </a:r>
            <a:r>
              <a:rPr sz="450" spc="-5" dirty="0">
                <a:latin typeface="Arial Unicode MS"/>
                <a:cs typeface="Arial Unicode MS"/>
              </a:rPr>
              <a:t> </a:t>
            </a:r>
            <a:r>
              <a:rPr sz="450" spc="-10" dirty="0">
                <a:latin typeface="Arial Unicode MS"/>
                <a:cs typeface="Arial Unicode MS"/>
              </a:rPr>
              <a:t>BANCO</a:t>
            </a:r>
            <a:r>
              <a:rPr sz="450" spc="-5" dirty="0">
                <a:latin typeface="Arial Unicode MS"/>
                <a:cs typeface="Arial Unicode MS"/>
              </a:rPr>
              <a:t> </a:t>
            </a:r>
            <a:r>
              <a:rPr sz="450" spc="-10" dirty="0">
                <a:latin typeface="Arial Unicode MS"/>
                <a:cs typeface="Arial Unicode MS"/>
              </a:rPr>
              <a:t>1,2,3</a:t>
            </a:r>
            <a:endParaRPr sz="450">
              <a:latin typeface="Arial Unicode MS"/>
              <a:cs typeface="Arial Unicode MS"/>
            </a:endParaRPr>
          </a:p>
          <a:p>
            <a:pPr marR="167005" algn="r">
              <a:spcBef>
                <a:spcPts val="130"/>
              </a:spcBef>
            </a:pPr>
            <a:r>
              <a:rPr sz="500" dirty="0">
                <a:latin typeface="Arial Unicode MS"/>
                <a:cs typeface="Arial Unicode MS"/>
              </a:rPr>
              <a:t>MANUAL</a:t>
            </a:r>
            <a:r>
              <a:rPr sz="500" spc="-5" dirty="0">
                <a:latin typeface="Arial Unicode MS"/>
                <a:cs typeface="Arial Unicode MS"/>
              </a:rPr>
              <a:t> </a:t>
            </a:r>
            <a:r>
              <a:rPr sz="500" spc="-35" dirty="0">
                <a:latin typeface="Arial Unicode MS"/>
                <a:cs typeface="Arial Unicode MS"/>
              </a:rPr>
              <a:t>DE</a:t>
            </a:r>
            <a:r>
              <a:rPr sz="500" spc="-5" dirty="0">
                <a:latin typeface="Arial Unicode MS"/>
                <a:cs typeface="Arial Unicode MS"/>
              </a:rPr>
              <a:t> </a:t>
            </a:r>
            <a:r>
              <a:rPr sz="500" spc="-20" dirty="0">
                <a:latin typeface="Arial Unicode MS"/>
                <a:cs typeface="Arial Unicode MS"/>
              </a:rPr>
              <a:t>AUTO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999480" y="5227321"/>
            <a:ext cx="637540" cy="278923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R="168275" algn="r">
              <a:lnSpc>
                <a:spcPts val="869"/>
              </a:lnSpc>
              <a:spcBef>
                <a:spcPts val="375"/>
              </a:spcBef>
            </a:pPr>
            <a:r>
              <a:rPr sz="750" spc="-10" dirty="0">
                <a:latin typeface="Arial Unicode MS"/>
                <a:cs typeface="Arial Unicode MS"/>
              </a:rPr>
              <a:t>BARKEY</a:t>
            </a:r>
            <a:endParaRPr sz="750">
              <a:latin typeface="Arial Unicode MS"/>
              <a:cs typeface="Arial Unicode MS"/>
            </a:endParaRPr>
          </a:p>
          <a:p>
            <a:pPr marR="191135" algn="r">
              <a:lnSpc>
                <a:spcPts val="930"/>
              </a:lnSpc>
            </a:pPr>
            <a:r>
              <a:rPr sz="800" spc="-20" dirty="0">
                <a:latin typeface="Arial Unicode MS"/>
                <a:cs typeface="Arial Unicode MS"/>
              </a:rPr>
              <a:t>44KV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864859" y="5591303"/>
            <a:ext cx="419734" cy="68262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22225" algn="just">
              <a:lnSpc>
                <a:spcPct val="101200"/>
              </a:lnSpc>
              <a:spcBef>
                <a:spcPts val="85"/>
              </a:spcBef>
            </a:pPr>
            <a:r>
              <a:rPr sz="850" spc="50" dirty="0">
                <a:solidFill>
                  <a:srgbClr val="00007F"/>
                </a:solidFill>
                <a:latin typeface="Arial Unicode MS"/>
                <a:cs typeface="Arial Unicode MS"/>
              </a:rPr>
              <a:t>I</a:t>
            </a:r>
            <a:r>
              <a:rPr sz="850" spc="-20" dirty="0">
                <a:solidFill>
                  <a:srgbClr val="00007F"/>
                </a:solidFill>
                <a:latin typeface="Arial Unicode MS"/>
                <a:cs typeface="Arial Unicode MS"/>
              </a:rPr>
              <a:t> </a:t>
            </a:r>
            <a:r>
              <a:rPr sz="850" spc="-10" dirty="0">
                <a:solidFill>
                  <a:srgbClr val="00007F"/>
                </a:solidFill>
                <a:latin typeface="Arial Unicode MS"/>
                <a:cs typeface="Arial Unicode MS"/>
              </a:rPr>
              <a:t>A:</a:t>
            </a:r>
            <a:r>
              <a:rPr sz="850" spc="-10" dirty="0">
                <a:latin typeface="Arial Unicode MS"/>
                <a:cs typeface="Arial Unicode MS"/>
              </a:rPr>
              <a:t>1.28 </a:t>
            </a:r>
            <a:r>
              <a:rPr sz="850" spc="-10" dirty="0">
                <a:solidFill>
                  <a:srgbClr val="00007F"/>
                </a:solidFill>
                <a:latin typeface="Arial Unicode MS"/>
                <a:cs typeface="Arial Unicode MS"/>
              </a:rPr>
              <a:t>BI:</a:t>
            </a:r>
            <a:r>
              <a:rPr sz="850" spc="-10" dirty="0">
                <a:latin typeface="Arial Unicode MS"/>
                <a:cs typeface="Arial Unicode MS"/>
              </a:rPr>
              <a:t>1.25 </a:t>
            </a:r>
            <a:r>
              <a:rPr sz="850" spc="-10" dirty="0">
                <a:solidFill>
                  <a:srgbClr val="00007F"/>
                </a:solidFill>
                <a:latin typeface="Arial Unicode MS"/>
                <a:cs typeface="Arial Unicode MS"/>
              </a:rPr>
              <a:t>CI:</a:t>
            </a:r>
            <a:r>
              <a:rPr sz="850" spc="-10" dirty="0">
                <a:latin typeface="Arial Unicode MS"/>
                <a:cs typeface="Arial Unicode MS"/>
              </a:rPr>
              <a:t>1.29</a:t>
            </a:r>
            <a:endParaRPr sz="850">
              <a:latin typeface="Arial Unicode MS"/>
              <a:cs typeface="Arial Unicode MS"/>
            </a:endParaRPr>
          </a:p>
          <a:p>
            <a:pPr marL="43180">
              <a:spcBef>
                <a:spcPts val="265"/>
              </a:spcBef>
            </a:pPr>
            <a:r>
              <a:rPr sz="600" spc="-10" dirty="0">
                <a:solidFill>
                  <a:srgbClr val="7F007F"/>
                </a:solidFill>
                <a:latin typeface="Arial Unicode MS"/>
                <a:cs typeface="Arial Unicode MS"/>
              </a:rPr>
              <a:t>PAGS:</a:t>
            </a:r>
            <a:r>
              <a:rPr sz="600" spc="-10" dirty="0">
                <a:latin typeface="Arial Unicode MS"/>
                <a:cs typeface="Arial Unicode MS"/>
              </a:rPr>
              <a:t>5.82</a:t>
            </a:r>
            <a:endParaRPr sz="600">
              <a:latin typeface="Arial Unicode MS"/>
              <a:cs typeface="Arial Unicode MS"/>
            </a:endParaRPr>
          </a:p>
          <a:p>
            <a:pPr marL="43180">
              <a:spcBef>
                <a:spcPts val="85"/>
              </a:spcBef>
            </a:pPr>
            <a:r>
              <a:rPr sz="850" spc="-10" dirty="0">
                <a:solidFill>
                  <a:srgbClr val="7F007F"/>
                </a:solidFill>
                <a:latin typeface="Arial Unicode MS"/>
                <a:cs typeface="Arial Unicode MS"/>
              </a:rPr>
              <a:t>P:</a:t>
            </a:r>
            <a:r>
              <a:rPr sz="850" spc="-10" dirty="0">
                <a:latin typeface="Arial Unicode MS"/>
                <a:cs typeface="Arial Unicode MS"/>
              </a:rPr>
              <a:t>0.74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962140" y="5625847"/>
            <a:ext cx="36766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25" dirty="0">
                <a:solidFill>
                  <a:srgbClr val="007F00"/>
                </a:solidFill>
                <a:latin typeface="Arial Unicode MS"/>
                <a:cs typeface="Arial Unicode MS"/>
              </a:rPr>
              <a:t>ABIERTO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87820" y="5859272"/>
            <a:ext cx="229870" cy="30136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 indent="60960">
              <a:lnSpc>
                <a:spcPts val="1060"/>
              </a:lnSpc>
              <a:spcBef>
                <a:spcPts val="150"/>
              </a:spcBef>
            </a:pPr>
            <a:r>
              <a:rPr sz="900" spc="-50" dirty="0">
                <a:solidFill>
                  <a:srgbClr val="FF0000"/>
                </a:solidFill>
                <a:latin typeface="Arial Unicode MS"/>
                <a:cs typeface="Arial Unicode MS"/>
              </a:rPr>
              <a:t>A</a:t>
            </a:r>
            <a:r>
              <a:rPr sz="90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900" spc="-85" dirty="0">
                <a:solidFill>
                  <a:srgbClr val="7F7F7F"/>
                </a:solidFill>
                <a:latin typeface="Arial Unicode MS"/>
                <a:cs typeface="Arial Unicode MS"/>
              </a:rPr>
              <a:t>TVC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434580" y="5859272"/>
            <a:ext cx="174625" cy="30136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150"/>
              </a:spcBef>
            </a:pPr>
            <a:r>
              <a:rPr sz="900" spc="-65" dirty="0">
                <a:solidFill>
                  <a:srgbClr val="FF0000"/>
                </a:solidFill>
                <a:latin typeface="Arial Unicode MS"/>
                <a:cs typeface="Arial Unicode MS"/>
              </a:rPr>
              <a:t>GT</a:t>
            </a:r>
            <a:r>
              <a:rPr sz="900" spc="-4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900" spc="-40" dirty="0">
                <a:solidFill>
                  <a:srgbClr val="7F7F7F"/>
                </a:solidFill>
                <a:latin typeface="Arial Unicode MS"/>
                <a:cs typeface="Arial Unicode MS"/>
              </a:rPr>
              <a:t>LO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738109" y="5862829"/>
            <a:ext cx="558165" cy="154529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35" rIns="0" bIns="0" rtlCol="0">
            <a:spAutoFit/>
          </a:bodyPr>
          <a:lstStyle/>
          <a:p>
            <a:pPr>
              <a:spcBef>
                <a:spcPts val="5"/>
              </a:spcBef>
            </a:pPr>
            <a:endParaRPr sz="550">
              <a:latin typeface="Times New Roman"/>
              <a:cs typeface="Times New Roman"/>
            </a:endParaRPr>
          </a:p>
          <a:p>
            <a:pPr marL="101600">
              <a:spcBef>
                <a:spcPts val="5"/>
              </a:spcBef>
            </a:pPr>
            <a:r>
              <a:rPr sz="450" dirty="0">
                <a:latin typeface="Arial Unicode MS"/>
                <a:cs typeface="Arial Unicode MS"/>
              </a:rPr>
              <a:t>poner</a:t>
            </a:r>
            <a:r>
              <a:rPr sz="450" spc="105" dirty="0">
                <a:latin typeface="Arial Unicode MS"/>
                <a:cs typeface="Arial Unicode MS"/>
              </a:rPr>
              <a:t> </a:t>
            </a:r>
            <a:r>
              <a:rPr sz="450" spc="-10" dirty="0">
                <a:latin typeface="Arial Unicode MS"/>
                <a:cs typeface="Arial Unicode MS"/>
              </a:rPr>
              <a:t>presa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956300" y="8297417"/>
            <a:ext cx="169545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dirty="0">
                <a:latin typeface="Arial"/>
                <a:cs typeface="Arial"/>
              </a:rPr>
              <a:t>Figura</a:t>
            </a:r>
            <a:r>
              <a:rPr sz="950" b="1" spc="60" dirty="0">
                <a:latin typeface="Arial"/>
                <a:cs typeface="Arial"/>
              </a:rPr>
              <a:t> </a:t>
            </a:r>
            <a:r>
              <a:rPr sz="950" b="1" dirty="0">
                <a:latin typeface="Arial"/>
                <a:cs typeface="Arial"/>
              </a:rPr>
              <a:t>5.5</a:t>
            </a:r>
            <a:r>
              <a:rPr sz="950" b="1" spc="65" dirty="0">
                <a:latin typeface="Arial"/>
                <a:cs typeface="Arial"/>
              </a:rPr>
              <a:t> </a:t>
            </a:r>
            <a:r>
              <a:rPr sz="950" b="1" dirty="0">
                <a:latin typeface="Arial"/>
                <a:cs typeface="Arial"/>
              </a:rPr>
              <a:t>Menús</a:t>
            </a:r>
            <a:r>
              <a:rPr sz="950" b="1" spc="65" dirty="0">
                <a:latin typeface="Arial"/>
                <a:cs typeface="Arial"/>
              </a:rPr>
              <a:t> </a:t>
            </a:r>
            <a:r>
              <a:rPr sz="950" b="1" dirty="0">
                <a:latin typeface="Arial"/>
                <a:cs typeface="Arial"/>
              </a:rPr>
              <a:t>de</a:t>
            </a:r>
            <a:r>
              <a:rPr sz="950" b="1" spc="65" dirty="0">
                <a:latin typeface="Arial"/>
                <a:cs typeface="Arial"/>
              </a:rPr>
              <a:t> </a:t>
            </a:r>
            <a:r>
              <a:rPr sz="950" b="1" spc="-10" dirty="0">
                <a:latin typeface="Arial"/>
                <a:cs typeface="Arial"/>
              </a:rPr>
              <a:t>control</a:t>
            </a:r>
            <a:endParaRPr sz="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25448809" y="9297569"/>
            <a:ext cx="60628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pc="-25" dirty="0"/>
              <a:t>28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9546845" y="468957"/>
            <a:ext cx="2214245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dirty="0">
                <a:latin typeface="Trebuchet MS"/>
                <a:cs typeface="Trebuchet MS"/>
              </a:rPr>
              <a:t>Capítulo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spc="-30" dirty="0">
                <a:latin typeface="Trebuchet MS"/>
                <a:cs typeface="Trebuchet MS"/>
              </a:rPr>
              <a:t>5: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Dispositivos</a:t>
            </a:r>
            <a:r>
              <a:rPr sz="850" i="1" spc="90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con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acceso</a:t>
            </a:r>
            <a:r>
              <a:rPr sz="850" i="1" spc="90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en</a:t>
            </a:r>
            <a:r>
              <a:rPr sz="850" i="1" spc="85" dirty="0">
                <a:latin typeface="Trebuchet MS"/>
                <a:cs typeface="Trebuchet MS"/>
              </a:rPr>
              <a:t> </a:t>
            </a:r>
            <a:r>
              <a:rPr sz="850" i="1" spc="-10" dirty="0">
                <a:latin typeface="Trebuchet MS"/>
                <a:cs typeface="Trebuchet MS"/>
              </a:rPr>
              <a:t>serie</a:t>
            </a:r>
            <a:endParaRPr sz="85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56301" y="939292"/>
            <a:ext cx="5884545" cy="5934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latin typeface="Arial"/>
                <a:cs typeface="Arial"/>
              </a:rPr>
              <a:t>5.5</a:t>
            </a:r>
            <a:r>
              <a:rPr sz="1000" b="1" spc="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Beneficios</a:t>
            </a:r>
            <a:endParaRPr sz="100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000">
              <a:latin typeface="Arial"/>
              <a:cs typeface="Arial"/>
            </a:endParaRPr>
          </a:p>
          <a:p>
            <a:pPr marL="12700" marR="150495">
              <a:lnSpc>
                <a:spcPct val="135300"/>
              </a:lnSpc>
            </a:pPr>
            <a:r>
              <a:rPr sz="850" spc="-30" dirty="0">
                <a:latin typeface="Arial Unicode MS"/>
                <a:cs typeface="Arial Unicode MS"/>
              </a:rPr>
              <a:t>El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principal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beneficiario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este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diseño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mantenibilidad.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computadora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está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diseñada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para </a:t>
            </a:r>
            <a:r>
              <a:rPr sz="850" dirty="0">
                <a:latin typeface="Arial Unicode MS"/>
                <a:cs typeface="Arial Unicode MS"/>
              </a:rPr>
              <a:t>funcionar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sin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supervisión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durante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largos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períodos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tiempo.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datos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capturados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archivan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eliminan </a:t>
            </a:r>
            <a:r>
              <a:rPr sz="850" dirty="0">
                <a:latin typeface="Arial Unicode MS"/>
                <a:cs typeface="Arial Unicode MS"/>
              </a:rPr>
              <a:t>automáticamente,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anomalías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sistema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informan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oficina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inmediato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puede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acceder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la </a:t>
            </a:r>
            <a:r>
              <a:rPr sz="850" dirty="0">
                <a:latin typeface="Arial Unicode MS"/>
                <a:cs typeface="Arial Unicode MS"/>
              </a:rPr>
              <a:t>computadora</a:t>
            </a:r>
            <a:r>
              <a:rPr sz="850" spc="1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</a:t>
            </a:r>
            <a:r>
              <a:rPr sz="850" spc="1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forma</a:t>
            </a:r>
            <a:r>
              <a:rPr sz="850" spc="1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remota.</a:t>
            </a:r>
            <a:r>
              <a:rPr sz="850" spc="1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Además,</a:t>
            </a:r>
            <a:r>
              <a:rPr sz="850" spc="1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operador</a:t>
            </a:r>
            <a:r>
              <a:rPr sz="850" spc="1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puede</a:t>
            </a:r>
            <a:r>
              <a:rPr sz="850" spc="1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realizar</a:t>
            </a:r>
            <a:r>
              <a:rPr sz="850" spc="1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fácilmente</a:t>
            </a:r>
            <a:r>
              <a:rPr sz="850" spc="17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actualizaciones </a:t>
            </a:r>
            <a:r>
              <a:rPr sz="850" dirty="0">
                <a:latin typeface="Arial Unicode MS"/>
                <a:cs typeface="Arial Unicode MS"/>
              </a:rPr>
              <a:t>importantes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al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software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computadora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control,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como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modificar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diagrama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subestación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agregar </a:t>
            </a:r>
            <a:r>
              <a:rPr sz="850" dirty="0">
                <a:latin typeface="Arial Unicode MS"/>
                <a:cs typeface="Arial Unicode MS"/>
              </a:rPr>
              <a:t>más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esquemas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controladores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integrar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nuevos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dispositivos.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Dicha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tecnología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tendrá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impacto </a:t>
            </a:r>
            <a:r>
              <a:rPr sz="850" dirty="0">
                <a:latin typeface="Arial Unicode MS"/>
                <a:cs typeface="Arial Unicode MS"/>
              </a:rPr>
              <a:t>considerable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forma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operará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equipo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subestación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9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futuro.</a:t>
            </a:r>
            <a:endParaRPr sz="850">
              <a:latin typeface="Arial Unicode MS"/>
              <a:cs typeface="Arial Unicode MS"/>
            </a:endParaRPr>
          </a:p>
          <a:p>
            <a:pPr>
              <a:spcBef>
                <a:spcPts val="60"/>
              </a:spcBef>
            </a:pPr>
            <a:endParaRPr sz="750">
              <a:latin typeface="Arial Unicode MS"/>
              <a:cs typeface="Arial Unicode MS"/>
            </a:endParaRPr>
          </a:p>
          <a:p>
            <a:pPr marL="12700" marR="231140">
              <a:lnSpc>
                <a:spcPct val="144000"/>
              </a:lnSpc>
              <a:spcBef>
                <a:spcPts val="5"/>
              </a:spcBef>
            </a:pPr>
            <a:r>
              <a:rPr sz="800" spc="-30" dirty="0">
                <a:latin typeface="Arial Unicode MS"/>
                <a:cs typeface="Arial Unicode MS"/>
              </a:rPr>
              <a:t>El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seguimiento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operaciones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dispositivos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durante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largos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períodos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tiempo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esencial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10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detección </a:t>
            </a:r>
            <a:r>
              <a:rPr sz="800" dirty="0">
                <a:latin typeface="Arial Unicode MS"/>
                <a:cs typeface="Arial Unicode MS"/>
              </a:rPr>
              <a:t>temprana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tendencias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deseadas,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como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fallas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transformadores.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simplificar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proceso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detección </a:t>
            </a:r>
            <a:r>
              <a:rPr sz="800" dirty="0">
                <a:latin typeface="Arial Unicode MS"/>
                <a:cs typeface="Arial Unicode MS"/>
              </a:rPr>
              <a:t>temprana,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software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computadora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control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mantiene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una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base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datos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datos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capturados.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base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de</a:t>
            </a:r>
            <a:r>
              <a:rPr sz="800" dirty="0">
                <a:latin typeface="Arial Unicode MS"/>
                <a:cs typeface="Arial Unicode MS"/>
              </a:rPr>
              <a:t> datos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esencial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análisis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tendencias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guarda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formato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delimitado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spc="-20" dirty="0">
                <a:latin typeface="Arial Unicode MS"/>
                <a:cs typeface="Arial Unicode MS"/>
              </a:rPr>
              <a:t>ASCII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estándar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1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que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otros </a:t>
            </a:r>
            <a:r>
              <a:rPr sz="800" dirty="0">
                <a:latin typeface="Arial Unicode MS"/>
                <a:cs typeface="Arial Unicode MS"/>
              </a:rPr>
              <a:t>programas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puedan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verla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o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procesarla.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Las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tendencias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deseadas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pueden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descubrir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manualmente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buscando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el</a:t>
            </a:r>
            <a:r>
              <a:rPr sz="800" dirty="0">
                <a:latin typeface="Arial Unicode MS"/>
                <a:cs typeface="Arial Unicode MS"/>
              </a:rPr>
              <a:t> contenido</a:t>
            </a:r>
            <a:r>
              <a:rPr sz="800" spc="1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base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datos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o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automáticamente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iniciando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consultas.</a:t>
            </a:r>
            <a:endParaRPr sz="8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800">
              <a:latin typeface="Arial Unicode MS"/>
              <a:cs typeface="Arial Unicode MS"/>
            </a:endParaRPr>
          </a:p>
          <a:p>
            <a:pPr marL="12700" marR="48895">
              <a:lnSpc>
                <a:spcPct val="134900"/>
              </a:lnSpc>
            </a:pPr>
            <a:r>
              <a:rPr sz="850" spc="-30" dirty="0">
                <a:latin typeface="Arial Unicode MS"/>
                <a:cs typeface="Arial Unicode MS"/>
              </a:rPr>
              <a:t>El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sistema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subestación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está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diseñado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durar.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Todos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componentes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hardware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empleados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basan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tecnología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mercado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arquitectura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abierta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disponible.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45" dirty="0">
                <a:latin typeface="Arial Unicode MS"/>
                <a:cs typeface="Arial Unicode MS"/>
              </a:rPr>
              <a:t>Si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necesita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más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espacio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velocidad, </a:t>
            </a:r>
            <a:r>
              <a:rPr sz="850" dirty="0">
                <a:latin typeface="Arial Unicode MS"/>
                <a:cs typeface="Arial Unicode MS"/>
              </a:rPr>
              <a:t>compre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computadora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más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grande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más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rápida.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spc="-45" dirty="0">
                <a:latin typeface="Arial Unicode MS"/>
                <a:cs typeface="Arial Unicode MS"/>
              </a:rPr>
              <a:t>Si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necesita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más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puertos,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compre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panel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adicional,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plug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and </a:t>
            </a:r>
            <a:r>
              <a:rPr sz="850" dirty="0">
                <a:latin typeface="Arial Unicode MS"/>
                <a:cs typeface="Arial Unicode MS"/>
              </a:rPr>
              <a:t>play.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Además,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componentes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software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del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sistema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también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basan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formatos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estándar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industria, </a:t>
            </a:r>
            <a:r>
              <a:rPr sz="850" dirty="0">
                <a:latin typeface="Arial Unicode MS"/>
                <a:cs typeface="Arial Unicode MS"/>
              </a:rPr>
              <a:t>como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spc="-65" dirty="0">
                <a:latin typeface="Arial Unicode MS"/>
                <a:cs typeface="Arial Unicode MS"/>
              </a:rPr>
              <a:t>IEEE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ASCII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comunicaciones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seriales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binarias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formato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45" dirty="0">
                <a:latin typeface="Arial Unicode MS"/>
                <a:cs typeface="Arial Unicode MS"/>
              </a:rPr>
              <a:t>DXF.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Todos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estos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componentes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genéricos</a:t>
            </a:r>
            <a:r>
              <a:rPr sz="850" spc="100" dirty="0">
                <a:latin typeface="Arial Unicode MS"/>
                <a:cs typeface="Arial Unicode MS"/>
              </a:rPr>
              <a:t> </a:t>
            </a:r>
            <a:r>
              <a:rPr sz="850" spc="-50" dirty="0">
                <a:latin typeface="Arial Unicode MS"/>
                <a:cs typeface="Arial Unicode MS"/>
              </a:rPr>
              <a:t>y</a:t>
            </a:r>
            <a:r>
              <a:rPr sz="850" dirty="0">
                <a:latin typeface="Arial Unicode MS"/>
                <a:cs typeface="Arial Unicode MS"/>
              </a:rPr>
              <a:t> estándar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utiliza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sistema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califican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este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sistema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ser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prototipo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8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sistemas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</a:t>
            </a:r>
            <a:r>
              <a:rPr sz="850" spc="8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de </a:t>
            </a:r>
            <a:r>
              <a:rPr sz="850" dirty="0">
                <a:latin typeface="Arial Unicode MS"/>
                <a:cs typeface="Arial Unicode MS"/>
              </a:rPr>
              <a:t>subestaciones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próximo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siglo.</a:t>
            </a:r>
            <a:endParaRPr sz="850">
              <a:latin typeface="Arial Unicode MS"/>
              <a:cs typeface="Arial Unicode MS"/>
            </a:endParaRPr>
          </a:p>
          <a:p>
            <a:pPr>
              <a:spcBef>
                <a:spcPts val="75"/>
              </a:spcBef>
            </a:pPr>
            <a:endParaRPr sz="750">
              <a:latin typeface="Arial Unicode MS"/>
              <a:cs typeface="Arial Unicode MS"/>
            </a:endParaRPr>
          </a:p>
          <a:p>
            <a:pPr marL="12700" marR="5080">
              <a:lnSpc>
                <a:spcPct val="135300"/>
              </a:lnSpc>
            </a:pP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medida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las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empresas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servicios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públicos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continúan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reemplazando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infraestructura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obsoleta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con </a:t>
            </a:r>
            <a:r>
              <a:rPr sz="850" dirty="0">
                <a:latin typeface="Arial Unicode MS"/>
                <a:cs typeface="Arial Unicode MS"/>
              </a:rPr>
              <a:t>dispositivos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accesibles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serie,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necesidad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integrar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todos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dispositivos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microprocesador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la</a:t>
            </a:r>
            <a:r>
              <a:rPr sz="850" spc="40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subestación</a:t>
            </a:r>
            <a:r>
              <a:rPr sz="850" spc="1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plataforma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fácil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usar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vuelve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imperativa.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capacidad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interrogar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50" dirty="0">
                <a:latin typeface="Arial Unicode MS"/>
                <a:cs typeface="Arial Unicode MS"/>
              </a:rPr>
              <a:t>DFR,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relés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de </a:t>
            </a:r>
            <a:r>
              <a:rPr sz="850" dirty="0">
                <a:latin typeface="Arial Unicode MS"/>
                <a:cs typeface="Arial Unicode MS"/>
              </a:rPr>
              <a:t>microprocesador,</a:t>
            </a:r>
            <a:r>
              <a:rPr sz="850" spc="1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medidores</a:t>
            </a:r>
            <a:r>
              <a:rPr sz="850" spc="1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inteligentes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monitores</a:t>
            </a:r>
            <a:r>
              <a:rPr sz="850" spc="1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forma</a:t>
            </a:r>
            <a:r>
              <a:rPr sz="850" spc="1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rápida</a:t>
            </a:r>
            <a:r>
              <a:rPr sz="850" spc="1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eficiente</a:t>
            </a:r>
            <a:r>
              <a:rPr sz="850" spc="1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</a:t>
            </a:r>
            <a:r>
              <a:rPr sz="850" spc="1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convierte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una</a:t>
            </a:r>
            <a:r>
              <a:rPr sz="850" spc="1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alta</a:t>
            </a:r>
            <a:r>
              <a:rPr sz="850" spc="16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prioridad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entorno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competitivo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orientado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al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cliente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reducido.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Integrar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utilizar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las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disposiciones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microprocesador </a:t>
            </a:r>
            <a:r>
              <a:rPr sz="850" dirty="0">
                <a:latin typeface="Arial Unicode MS"/>
                <a:cs typeface="Arial Unicode MS"/>
              </a:rPr>
              <a:t>actuales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capturar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datos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tales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como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objetivos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retransmisión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datos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oscilográficos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añade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valor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la </a:t>
            </a:r>
            <a:r>
              <a:rPr sz="850" dirty="0">
                <a:latin typeface="Arial Unicode MS"/>
                <a:cs typeface="Arial Unicode MS"/>
              </a:rPr>
              <a:t>corporación.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spc="-30" dirty="0">
                <a:latin typeface="Arial Unicode MS"/>
                <a:cs typeface="Arial Unicode MS"/>
              </a:rPr>
              <a:t>El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uso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este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método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integración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dispositivos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varios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fabricantes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permite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automatización </a:t>
            </a:r>
            <a:r>
              <a:rPr sz="850" dirty="0">
                <a:latin typeface="Arial Unicode MS"/>
                <a:cs typeface="Arial Unicode MS"/>
              </a:rPr>
              <a:t>segura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subestación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utilizando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tecnología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estándar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y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brinda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los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operadores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opción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seleccionar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entre</a:t>
            </a:r>
            <a:r>
              <a:rPr sz="850" spc="12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los </a:t>
            </a:r>
            <a:r>
              <a:rPr sz="850" dirty="0">
                <a:latin typeface="Arial Unicode MS"/>
                <a:cs typeface="Arial Unicode MS"/>
              </a:rPr>
              <a:t>fabricantes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que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producen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el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mejor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equipo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para</a:t>
            </a:r>
            <a:r>
              <a:rPr sz="850" spc="14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la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aplicación.</a:t>
            </a:r>
            <a:endParaRPr sz="8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56300" y="1096009"/>
            <a:ext cx="5984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970905" algn="l"/>
              </a:tabLst>
            </a:pPr>
            <a:r>
              <a:rPr sz="1350" b="1" u="sng" spc="-10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Índice</a:t>
            </a:r>
            <a:r>
              <a:rPr sz="1350" b="1" u="sng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endParaRPr sz="135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1500">
              <a:latin typeface="Arial"/>
              <a:cs typeface="Arial"/>
            </a:endParaRPr>
          </a:p>
          <a:p>
            <a:pPr marL="3213100"/>
            <a:r>
              <a:rPr sz="800" dirty="0">
                <a:latin typeface="Arial Unicode MS"/>
                <a:cs typeface="Arial Unicode MS"/>
              </a:rPr>
              <a:t>aplicaciones</a:t>
            </a:r>
            <a:r>
              <a:rPr sz="800" spc="14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4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control,</a:t>
            </a:r>
            <a:r>
              <a:rPr sz="800" spc="14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24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56701" y="1699260"/>
            <a:ext cx="1354455" cy="17620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dirty="0">
                <a:latin typeface="Arial Unicode MS"/>
                <a:cs typeface="Arial Unicode MS"/>
              </a:rPr>
              <a:t>computadora</a:t>
            </a:r>
            <a:r>
              <a:rPr sz="800" spc="2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2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control,</a:t>
            </a:r>
            <a:r>
              <a:rPr sz="800" spc="229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20</a:t>
            </a:r>
            <a:endParaRPr sz="800">
              <a:latin typeface="Arial Unicode MS"/>
              <a:cs typeface="Arial Unicode MS"/>
            </a:endParaRPr>
          </a:p>
          <a:p>
            <a:pPr marL="12700">
              <a:spcBef>
                <a:spcPts val="605"/>
              </a:spcBef>
            </a:pPr>
            <a:r>
              <a:rPr sz="600" dirty="0">
                <a:latin typeface="Arial Unicode MS"/>
                <a:cs typeface="Arial Unicode MS"/>
              </a:rPr>
              <a:t>controlador</a:t>
            </a:r>
            <a:r>
              <a:rPr sz="600" spc="15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150" dirty="0">
                <a:latin typeface="Arial Unicode MS"/>
                <a:cs typeface="Arial Unicode MS"/>
              </a:rPr>
              <a:t> </a:t>
            </a:r>
            <a:r>
              <a:rPr sz="600" spc="-10" dirty="0">
                <a:latin typeface="Arial Unicode MS"/>
                <a:cs typeface="Arial Unicode MS"/>
              </a:rPr>
              <a:t>control</a:t>
            </a:r>
            <a:endParaRPr sz="600">
              <a:latin typeface="Arial Unicode MS"/>
              <a:cs typeface="Arial Unicode MS"/>
            </a:endParaRPr>
          </a:p>
          <a:p>
            <a:pPr marL="152400">
              <a:spcBef>
                <a:spcPts val="275"/>
              </a:spcBef>
            </a:pPr>
            <a:r>
              <a:rPr sz="1000" dirty="0">
                <a:latin typeface="Arial Unicode MS"/>
                <a:cs typeface="Arial Unicode MS"/>
              </a:rPr>
              <a:t>ejemplos,</a:t>
            </a:r>
            <a:r>
              <a:rPr sz="1000" spc="235" dirty="0">
                <a:latin typeface="Arial Unicode MS"/>
                <a:cs typeface="Arial Unicode MS"/>
              </a:rPr>
              <a:t> </a:t>
            </a:r>
            <a:r>
              <a:rPr sz="1000" spc="-25" dirty="0">
                <a:latin typeface="Arial Unicode MS"/>
                <a:cs typeface="Arial Unicode MS"/>
              </a:rPr>
              <a:t>26</a:t>
            </a:r>
            <a:endParaRPr sz="1000">
              <a:latin typeface="Arial Unicode MS"/>
              <a:cs typeface="Arial Unicode MS"/>
            </a:endParaRPr>
          </a:p>
          <a:p>
            <a:pPr marL="12700">
              <a:spcBef>
                <a:spcPts val="515"/>
              </a:spcBef>
            </a:pPr>
            <a:r>
              <a:rPr sz="650" dirty="0">
                <a:latin typeface="Arial Unicode MS"/>
                <a:cs typeface="Arial Unicode MS"/>
              </a:rPr>
              <a:t>controladores</a:t>
            </a:r>
            <a:r>
              <a:rPr sz="650" spc="17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de</a:t>
            </a:r>
            <a:r>
              <a:rPr sz="650" spc="17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control,</a:t>
            </a:r>
            <a:r>
              <a:rPr sz="650" spc="170" dirty="0">
                <a:latin typeface="Arial Unicode MS"/>
                <a:cs typeface="Arial Unicode MS"/>
              </a:rPr>
              <a:t> </a:t>
            </a:r>
            <a:r>
              <a:rPr sz="650" spc="-25" dirty="0">
                <a:latin typeface="Arial Unicode MS"/>
                <a:cs typeface="Arial Unicode MS"/>
              </a:rPr>
              <a:t>26</a:t>
            </a:r>
            <a:endParaRPr sz="650">
              <a:latin typeface="Arial Unicode MS"/>
              <a:cs typeface="Arial Unicode MS"/>
            </a:endParaRPr>
          </a:p>
          <a:p>
            <a:pPr marL="12700">
              <a:spcBef>
                <a:spcPts val="265"/>
              </a:spcBef>
            </a:pPr>
            <a:r>
              <a:rPr sz="1000" dirty="0">
                <a:latin typeface="Arial Unicode MS"/>
                <a:cs typeface="Arial Unicode MS"/>
              </a:rPr>
              <a:t>equipo</a:t>
            </a:r>
            <a:r>
              <a:rPr sz="1000" spc="19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de</a:t>
            </a:r>
            <a:r>
              <a:rPr sz="1000" spc="20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control,</a:t>
            </a:r>
            <a:r>
              <a:rPr sz="1000" spc="195" dirty="0">
                <a:latin typeface="Arial Unicode MS"/>
                <a:cs typeface="Arial Unicode MS"/>
              </a:rPr>
              <a:t> </a:t>
            </a:r>
            <a:r>
              <a:rPr sz="1000" spc="-25" dirty="0">
                <a:latin typeface="Arial Unicode MS"/>
                <a:cs typeface="Arial Unicode MS"/>
              </a:rPr>
              <a:t>19</a:t>
            </a:r>
            <a:endParaRPr sz="1000">
              <a:latin typeface="Arial Unicode MS"/>
              <a:cs typeface="Arial Unicode MS"/>
            </a:endParaRPr>
          </a:p>
          <a:p>
            <a:pPr marL="12700">
              <a:spcBef>
                <a:spcPts val="265"/>
              </a:spcBef>
            </a:pPr>
            <a:r>
              <a:rPr sz="900" dirty="0">
                <a:latin typeface="Arial Unicode MS"/>
                <a:cs typeface="Arial Unicode MS"/>
              </a:rPr>
              <a:t>interfaz</a:t>
            </a:r>
            <a:r>
              <a:rPr sz="900" spc="1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18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control,</a:t>
            </a:r>
            <a:r>
              <a:rPr sz="900" spc="185" dirty="0">
                <a:latin typeface="Arial Unicode MS"/>
                <a:cs typeface="Arial Unicode MS"/>
              </a:rPr>
              <a:t> </a:t>
            </a:r>
            <a:r>
              <a:rPr sz="900" spc="-25" dirty="0">
                <a:latin typeface="Arial Unicode MS"/>
                <a:cs typeface="Arial Unicode MS"/>
              </a:rPr>
              <a:t>26</a:t>
            </a:r>
            <a:endParaRPr sz="900">
              <a:latin typeface="Arial Unicode MS"/>
              <a:cs typeface="Arial Unicode MS"/>
            </a:endParaRPr>
          </a:p>
          <a:p>
            <a:pPr marL="12700">
              <a:spcBef>
                <a:spcPts val="464"/>
              </a:spcBef>
            </a:pPr>
            <a:r>
              <a:rPr sz="750" dirty="0">
                <a:latin typeface="Arial Unicode MS"/>
                <a:cs typeface="Arial Unicode MS"/>
              </a:rPr>
              <a:t>menú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control</a:t>
            </a:r>
            <a:endParaRPr sz="750">
              <a:latin typeface="Arial Unicode MS"/>
              <a:cs typeface="Arial Unicode MS"/>
            </a:endParaRPr>
          </a:p>
          <a:p>
            <a:pPr marL="12700" indent="139700">
              <a:spcBef>
                <a:spcPts val="215"/>
              </a:spcBef>
            </a:pPr>
            <a:r>
              <a:rPr sz="1000" dirty="0">
                <a:latin typeface="Arial Unicode MS"/>
                <a:cs typeface="Arial Unicode MS"/>
              </a:rPr>
              <a:t>ejemplos,</a:t>
            </a:r>
            <a:r>
              <a:rPr sz="1000" spc="235" dirty="0">
                <a:latin typeface="Arial Unicode MS"/>
                <a:cs typeface="Arial Unicode MS"/>
              </a:rPr>
              <a:t> </a:t>
            </a:r>
            <a:r>
              <a:rPr sz="1000" spc="-35" dirty="0">
                <a:latin typeface="Arial Unicode MS"/>
                <a:cs typeface="Arial Unicode MS"/>
              </a:rPr>
              <a:t>26</a:t>
            </a:r>
            <a:endParaRPr sz="1000">
              <a:latin typeface="Arial Unicode MS"/>
              <a:cs typeface="Arial Unicode MS"/>
            </a:endParaRPr>
          </a:p>
          <a:p>
            <a:pPr marL="12700" marR="165100">
              <a:lnSpc>
                <a:spcPts val="1370"/>
              </a:lnSpc>
              <a:spcBef>
                <a:spcPts val="90"/>
              </a:spcBef>
            </a:pPr>
            <a:r>
              <a:rPr sz="850" dirty="0">
                <a:latin typeface="Arial Unicode MS"/>
                <a:cs typeface="Arial Unicode MS"/>
              </a:rPr>
              <a:t>menús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5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control,</a:t>
            </a:r>
            <a:r>
              <a:rPr sz="850" spc="14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26 </a:t>
            </a:r>
            <a:r>
              <a:rPr sz="850" dirty="0">
                <a:latin typeface="Arial Unicode MS"/>
                <a:cs typeface="Arial Unicode MS"/>
              </a:rPr>
              <a:t>software</a:t>
            </a:r>
            <a:r>
              <a:rPr sz="850" spc="1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7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control,</a:t>
            </a:r>
            <a:r>
              <a:rPr sz="850" spc="17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24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73035" y="1627123"/>
            <a:ext cx="1308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40" dirty="0">
                <a:latin typeface="Arial"/>
                <a:cs typeface="Arial"/>
              </a:rPr>
              <a:t>A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56300" y="1865816"/>
            <a:ext cx="2405380" cy="108712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>
              <a:spcBef>
                <a:spcPts val="585"/>
              </a:spcBef>
            </a:pPr>
            <a:r>
              <a:rPr sz="800" dirty="0">
                <a:latin typeface="Arial Unicode MS"/>
                <a:cs typeface="Arial Unicode MS"/>
              </a:rPr>
              <a:t>tabla</a:t>
            </a:r>
            <a:r>
              <a:rPr sz="800" spc="1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asignación,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10</a:t>
            </a:r>
            <a:endParaRPr sz="800">
              <a:latin typeface="Arial Unicode MS"/>
              <a:cs typeface="Arial Unicode MS"/>
            </a:endParaRPr>
          </a:p>
          <a:p>
            <a:pPr marL="12700">
              <a:spcBef>
                <a:spcPts val="459"/>
              </a:spcBef>
            </a:pPr>
            <a:r>
              <a:rPr sz="750" dirty="0">
                <a:latin typeface="Arial Unicode MS"/>
                <a:cs typeface="Arial Unicode MS"/>
              </a:rPr>
              <a:t>Código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estándar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estadounidense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para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información</a:t>
            </a:r>
            <a:endParaRPr sz="750">
              <a:latin typeface="Arial Unicode MS"/>
              <a:cs typeface="Arial Unicode MS"/>
            </a:endParaRPr>
          </a:p>
          <a:p>
            <a:pPr marL="152400">
              <a:spcBef>
                <a:spcPts val="290"/>
              </a:spcBef>
            </a:pPr>
            <a:r>
              <a:rPr sz="950" dirty="0">
                <a:latin typeface="Arial Unicode MS"/>
                <a:cs typeface="Arial Unicode MS"/>
              </a:rPr>
              <a:t>intercambio,</a:t>
            </a:r>
            <a:r>
              <a:rPr sz="950" spc="390" dirty="0">
                <a:latin typeface="Arial Unicode MS"/>
                <a:cs typeface="Arial Unicode MS"/>
              </a:rPr>
              <a:t> </a:t>
            </a:r>
            <a:r>
              <a:rPr sz="950" spc="-50" dirty="0">
                <a:latin typeface="Arial Unicode MS"/>
                <a:cs typeface="Arial Unicode MS"/>
              </a:rPr>
              <a:t>1</a:t>
            </a:r>
            <a:endParaRPr sz="950">
              <a:latin typeface="Arial Unicode MS"/>
              <a:cs typeface="Arial Unicode MS"/>
            </a:endParaRPr>
          </a:p>
          <a:p>
            <a:pPr marL="12700">
              <a:spcBef>
                <a:spcPts val="280"/>
              </a:spcBef>
            </a:pPr>
            <a:r>
              <a:rPr sz="900" spc="-20" dirty="0">
                <a:latin typeface="Arial Unicode MS"/>
                <a:cs typeface="Arial Unicode MS"/>
              </a:rPr>
              <a:t>ASCII, </a:t>
            </a:r>
            <a:r>
              <a:rPr sz="900" dirty="0">
                <a:latin typeface="Arial Unicode MS"/>
                <a:cs typeface="Arial Unicode MS"/>
              </a:rPr>
              <a:t>1,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2,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6,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8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Juego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spc="-25" dirty="0">
                <a:latin typeface="Arial Unicode MS"/>
                <a:cs typeface="Arial Unicode MS"/>
              </a:rPr>
              <a:t>de</a:t>
            </a:r>
            <a:endParaRPr sz="900">
              <a:latin typeface="Arial Unicode MS"/>
              <a:cs typeface="Arial Unicode MS"/>
            </a:endParaRPr>
          </a:p>
          <a:p>
            <a:pPr marL="12700">
              <a:spcBef>
                <a:spcPts val="300"/>
              </a:spcBef>
            </a:pPr>
            <a:r>
              <a:rPr sz="900" dirty="0">
                <a:latin typeface="Arial Unicode MS"/>
                <a:cs typeface="Arial Unicode MS"/>
              </a:rPr>
              <a:t>caracteres</a:t>
            </a:r>
            <a:r>
              <a:rPr sz="900" spc="55" dirty="0">
                <a:latin typeface="Arial Unicode MS"/>
                <a:cs typeface="Arial Unicode MS"/>
              </a:rPr>
              <a:t> </a:t>
            </a:r>
            <a:r>
              <a:rPr sz="900" spc="-20" dirty="0">
                <a:latin typeface="Arial Unicode MS"/>
                <a:cs typeface="Arial Unicode MS"/>
              </a:rPr>
              <a:t>ASCII,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spc="-25" dirty="0">
                <a:latin typeface="Arial Unicode MS"/>
                <a:cs typeface="Arial Unicode MS"/>
              </a:rPr>
              <a:t>11</a:t>
            </a:r>
            <a:endParaRPr sz="900">
              <a:latin typeface="Arial Unicode MS"/>
              <a:cs typeface="Arial Unicode MS"/>
            </a:endParaRPr>
          </a:p>
          <a:p>
            <a:pPr marL="12700">
              <a:spcBef>
                <a:spcPts val="300"/>
              </a:spcBef>
            </a:pPr>
            <a:r>
              <a:rPr sz="900" dirty="0">
                <a:latin typeface="Arial Unicode MS"/>
                <a:cs typeface="Arial Unicode MS"/>
              </a:rPr>
              <a:t>Editores</a:t>
            </a:r>
            <a:r>
              <a:rPr sz="900" spc="40" dirty="0">
                <a:latin typeface="Arial Unicode MS"/>
                <a:cs typeface="Arial Unicode MS"/>
              </a:rPr>
              <a:t> </a:t>
            </a:r>
            <a:r>
              <a:rPr sz="900" spc="-20" dirty="0">
                <a:latin typeface="Arial Unicode MS"/>
                <a:cs typeface="Arial Unicode MS"/>
              </a:rPr>
              <a:t>ASCII,</a:t>
            </a:r>
            <a:r>
              <a:rPr sz="900" spc="40" dirty="0">
                <a:latin typeface="Arial Unicode MS"/>
                <a:cs typeface="Arial Unicode MS"/>
              </a:rPr>
              <a:t> </a:t>
            </a:r>
            <a:r>
              <a:rPr sz="900" spc="-25" dirty="0">
                <a:latin typeface="Arial Unicode MS"/>
                <a:cs typeface="Arial Unicode MS"/>
              </a:rPr>
              <a:t>16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76083" y="3084068"/>
            <a:ext cx="1282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65" dirty="0">
                <a:latin typeface="Arial"/>
                <a:cs typeface="Arial"/>
              </a:rPr>
              <a:t>B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56300" y="3392198"/>
            <a:ext cx="1122680" cy="49022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spcBef>
                <a:spcPts val="315"/>
              </a:spcBef>
            </a:pPr>
            <a:r>
              <a:rPr sz="500" dirty="0">
                <a:latin typeface="Arial Unicode MS"/>
                <a:cs typeface="Arial Unicode MS"/>
              </a:rPr>
              <a:t>velocidades</a:t>
            </a:r>
            <a:r>
              <a:rPr sz="500" spc="105" dirty="0">
                <a:latin typeface="Arial Unicode MS"/>
                <a:cs typeface="Arial Unicode MS"/>
              </a:rPr>
              <a:t> </a:t>
            </a:r>
            <a:r>
              <a:rPr sz="500" dirty="0">
                <a:latin typeface="Arial Unicode MS"/>
                <a:cs typeface="Arial Unicode MS"/>
              </a:rPr>
              <a:t>de</a:t>
            </a:r>
            <a:r>
              <a:rPr sz="500" spc="105" dirty="0">
                <a:latin typeface="Arial Unicode MS"/>
                <a:cs typeface="Arial Unicode MS"/>
              </a:rPr>
              <a:t> </a:t>
            </a:r>
            <a:r>
              <a:rPr sz="500" dirty="0">
                <a:latin typeface="Arial Unicode MS"/>
                <a:cs typeface="Arial Unicode MS"/>
              </a:rPr>
              <a:t>transmisión,</a:t>
            </a:r>
            <a:r>
              <a:rPr sz="500" spc="105" dirty="0">
                <a:latin typeface="Arial Unicode MS"/>
                <a:cs typeface="Arial Unicode MS"/>
              </a:rPr>
              <a:t> </a:t>
            </a:r>
            <a:r>
              <a:rPr sz="500" spc="-25" dirty="0">
                <a:latin typeface="Arial Unicode MS"/>
                <a:cs typeface="Arial Unicode MS"/>
              </a:rPr>
              <a:t>22</a:t>
            </a:r>
            <a:endParaRPr sz="500">
              <a:latin typeface="Arial Unicode MS"/>
              <a:cs typeface="Arial Unicode MS"/>
            </a:endParaRPr>
          </a:p>
          <a:p>
            <a:pPr marL="12700">
              <a:spcBef>
                <a:spcPts val="395"/>
              </a:spcBef>
            </a:pPr>
            <a:r>
              <a:rPr sz="900" dirty="0">
                <a:latin typeface="Arial Unicode MS"/>
                <a:cs typeface="Arial Unicode MS"/>
              </a:rPr>
              <a:t>binario,</a:t>
            </a:r>
            <a:r>
              <a:rPr sz="900" spc="4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1,</a:t>
            </a:r>
            <a:r>
              <a:rPr sz="900" spc="4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2,</a:t>
            </a:r>
            <a:r>
              <a:rPr sz="900" spc="4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6,</a:t>
            </a:r>
            <a:r>
              <a:rPr sz="900" spc="50" dirty="0">
                <a:latin typeface="Arial Unicode MS"/>
                <a:cs typeface="Arial Unicode MS"/>
              </a:rPr>
              <a:t> </a:t>
            </a:r>
            <a:r>
              <a:rPr sz="900" spc="-50" dirty="0">
                <a:latin typeface="Arial Unicode MS"/>
                <a:cs typeface="Arial Unicode MS"/>
              </a:rPr>
              <a:t>8</a:t>
            </a:r>
            <a:endParaRPr sz="900">
              <a:latin typeface="Arial Unicode MS"/>
              <a:cs typeface="Arial Unicode MS"/>
            </a:endParaRPr>
          </a:p>
          <a:p>
            <a:pPr marL="12700">
              <a:spcBef>
                <a:spcPts val="285"/>
              </a:spcBef>
            </a:pPr>
            <a:r>
              <a:rPr sz="900" dirty="0">
                <a:latin typeface="Arial Unicode MS"/>
                <a:cs typeface="Arial Unicode MS"/>
              </a:rPr>
              <a:t>editores</a:t>
            </a:r>
            <a:r>
              <a:rPr sz="900" spc="22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binarios,</a:t>
            </a:r>
            <a:r>
              <a:rPr sz="900" spc="225" dirty="0">
                <a:latin typeface="Arial Unicode MS"/>
                <a:cs typeface="Arial Unicode MS"/>
              </a:rPr>
              <a:t> </a:t>
            </a:r>
            <a:r>
              <a:rPr sz="900" spc="-25" dirty="0">
                <a:latin typeface="Arial Unicode MS"/>
                <a:cs typeface="Arial Unicode MS"/>
              </a:rPr>
              <a:t>16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473435" y="3556508"/>
            <a:ext cx="1384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20" dirty="0">
                <a:latin typeface="Arial"/>
                <a:cs typeface="Arial"/>
              </a:rPr>
              <a:t>D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56700" y="3788902"/>
            <a:ext cx="2260600" cy="477075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spcBef>
                <a:spcPts val="615"/>
              </a:spcBef>
            </a:pPr>
            <a:r>
              <a:rPr sz="800" dirty="0">
                <a:latin typeface="Arial Unicode MS"/>
                <a:cs typeface="Arial Unicode MS"/>
              </a:rPr>
              <a:t>adquisición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datos,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20</a:t>
            </a:r>
            <a:endParaRPr sz="800">
              <a:latin typeface="Arial Unicode MS"/>
              <a:cs typeface="Arial Unicode MS"/>
            </a:endParaRPr>
          </a:p>
          <a:p>
            <a:pPr marL="12700" marR="481330">
              <a:lnSpc>
                <a:spcPct val="152000"/>
              </a:lnSpc>
              <a:spcBef>
                <a:spcPts val="10"/>
              </a:spcBef>
            </a:pPr>
            <a:r>
              <a:rPr sz="750" dirty="0">
                <a:latin typeface="Arial Unicode MS"/>
                <a:cs typeface="Arial Unicode MS"/>
              </a:rPr>
              <a:t>programas</a:t>
            </a:r>
            <a:r>
              <a:rPr sz="750" spc="13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compresión</a:t>
            </a:r>
            <a:r>
              <a:rPr sz="750" spc="13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datos,</a:t>
            </a:r>
            <a:r>
              <a:rPr sz="750" spc="135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17</a:t>
            </a:r>
            <a:r>
              <a:rPr sz="750" dirty="0">
                <a:latin typeface="Arial Unicode MS"/>
                <a:cs typeface="Arial Unicode MS"/>
              </a:rPr>
              <a:t> esquemas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compresión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datos</a:t>
            </a:r>
            <a:endParaRPr sz="750">
              <a:latin typeface="Arial Unicode MS"/>
              <a:cs typeface="Arial Unicode MS"/>
            </a:endParaRPr>
          </a:p>
          <a:p>
            <a:pPr marL="152400" marR="405765">
              <a:lnSpc>
                <a:spcPct val="162900"/>
              </a:lnSpc>
              <a:spcBef>
                <a:spcPts val="15"/>
              </a:spcBef>
            </a:pPr>
            <a:r>
              <a:rPr sz="700" dirty="0">
                <a:latin typeface="Arial Unicode MS"/>
                <a:cs typeface="Arial Unicode MS"/>
              </a:rPr>
              <a:t>codificación</a:t>
            </a:r>
            <a:r>
              <a:rPr sz="700" spc="15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15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diccionario</a:t>
            </a:r>
            <a:r>
              <a:rPr sz="700" spc="16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adaptable,</a:t>
            </a:r>
            <a:r>
              <a:rPr sz="700" spc="155" dirty="0">
                <a:latin typeface="Arial Unicode MS"/>
                <a:cs typeface="Arial Unicode MS"/>
              </a:rPr>
              <a:t> </a:t>
            </a:r>
            <a:r>
              <a:rPr sz="700" spc="-25" dirty="0">
                <a:latin typeface="Arial Unicode MS"/>
                <a:cs typeface="Arial Unicode MS"/>
              </a:rPr>
              <a:t>11</a:t>
            </a:r>
            <a:r>
              <a:rPr sz="700" spc="2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codificación</a:t>
            </a:r>
            <a:r>
              <a:rPr sz="700" spc="15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15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diccionario,</a:t>
            </a:r>
            <a:r>
              <a:rPr sz="700" spc="155" dirty="0">
                <a:latin typeface="Arial Unicode MS"/>
                <a:cs typeface="Arial Unicode MS"/>
              </a:rPr>
              <a:t> </a:t>
            </a:r>
            <a:r>
              <a:rPr sz="700" spc="-25" dirty="0">
                <a:latin typeface="Arial Unicode MS"/>
                <a:cs typeface="Arial Unicode MS"/>
              </a:rPr>
              <a:t>11</a:t>
            </a:r>
            <a:endParaRPr sz="700">
              <a:latin typeface="Arial Unicode MS"/>
              <a:cs typeface="Arial Unicode MS"/>
            </a:endParaRPr>
          </a:p>
          <a:p>
            <a:pPr marL="152400" marR="863600">
              <a:lnSpc>
                <a:spcPct val="152000"/>
              </a:lnSpc>
              <a:spcBef>
                <a:spcPts val="35"/>
              </a:spcBef>
            </a:pPr>
            <a:r>
              <a:rPr sz="750" dirty="0">
                <a:latin typeface="Arial Unicode MS"/>
                <a:cs typeface="Arial Unicode MS"/>
              </a:rPr>
              <a:t>embalaje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medio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byte,</a:t>
            </a:r>
            <a:r>
              <a:rPr sz="750" spc="114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10</a:t>
            </a:r>
            <a:r>
              <a:rPr sz="750" dirty="0">
                <a:latin typeface="Arial Unicode MS"/>
                <a:cs typeface="Arial Unicode MS"/>
              </a:rPr>
              <a:t> codificación</a:t>
            </a:r>
            <a:r>
              <a:rPr sz="750" spc="24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huffman,</a:t>
            </a:r>
            <a:r>
              <a:rPr sz="750" spc="250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11</a:t>
            </a:r>
            <a:endParaRPr sz="750">
              <a:latin typeface="Arial Unicode MS"/>
              <a:cs typeface="Arial Unicode MS"/>
            </a:endParaRPr>
          </a:p>
          <a:p>
            <a:pPr marL="12700" marR="868680" indent="139700">
              <a:lnSpc>
                <a:spcPts val="1370"/>
              </a:lnSpc>
              <a:spcBef>
                <a:spcPts val="145"/>
              </a:spcBef>
            </a:pPr>
            <a:r>
              <a:rPr sz="550" dirty="0">
                <a:latin typeface="Arial Unicode MS"/>
                <a:cs typeface="Arial Unicode MS"/>
              </a:rPr>
              <a:t>codificación</a:t>
            </a:r>
            <a:r>
              <a:rPr sz="550" spc="105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de</a:t>
            </a:r>
            <a:r>
              <a:rPr sz="550" spc="105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longitud</a:t>
            </a:r>
            <a:r>
              <a:rPr sz="550" spc="105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de</a:t>
            </a:r>
            <a:r>
              <a:rPr sz="550" spc="105" dirty="0">
                <a:latin typeface="Arial Unicode MS"/>
                <a:cs typeface="Arial Unicode MS"/>
              </a:rPr>
              <a:t> </a:t>
            </a:r>
            <a:r>
              <a:rPr sz="550" spc="-10" dirty="0">
                <a:latin typeface="Arial Unicode MS"/>
                <a:cs typeface="Arial Unicode MS"/>
              </a:rPr>
              <a:t>ejecución,</a:t>
            </a:r>
            <a:r>
              <a:rPr sz="550" spc="200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10</a:t>
            </a:r>
            <a:r>
              <a:rPr sz="550" spc="45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archivos</a:t>
            </a:r>
            <a:r>
              <a:rPr sz="550" spc="50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de</a:t>
            </a:r>
            <a:r>
              <a:rPr sz="550" spc="50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datos,</a:t>
            </a:r>
            <a:r>
              <a:rPr sz="550" spc="50" dirty="0">
                <a:latin typeface="Arial Unicode MS"/>
                <a:cs typeface="Arial Unicode MS"/>
              </a:rPr>
              <a:t> </a:t>
            </a:r>
            <a:r>
              <a:rPr sz="550" spc="-50" dirty="0">
                <a:latin typeface="Arial Unicode MS"/>
                <a:cs typeface="Arial Unicode MS"/>
              </a:rPr>
              <a:t>5</a:t>
            </a:r>
            <a:endParaRPr sz="550">
              <a:latin typeface="Arial Unicode MS"/>
              <a:cs typeface="Arial Unicode MS"/>
            </a:endParaRPr>
          </a:p>
          <a:p>
            <a:pPr marL="12700" marR="882650">
              <a:lnSpc>
                <a:spcPts val="1380"/>
              </a:lnSpc>
              <a:spcBef>
                <a:spcPts val="10"/>
              </a:spcBef>
            </a:pPr>
            <a:r>
              <a:rPr sz="550" dirty="0">
                <a:latin typeface="Arial Unicode MS"/>
                <a:cs typeface="Arial Unicode MS"/>
              </a:rPr>
              <a:t>formatos</a:t>
            </a:r>
            <a:r>
              <a:rPr sz="550" spc="114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de</a:t>
            </a:r>
            <a:r>
              <a:rPr sz="550" spc="120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almacenamiento</a:t>
            </a:r>
            <a:r>
              <a:rPr sz="550" spc="120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de</a:t>
            </a:r>
            <a:r>
              <a:rPr sz="550" spc="120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datos,</a:t>
            </a:r>
            <a:r>
              <a:rPr sz="550" spc="120" dirty="0">
                <a:latin typeface="Arial Unicode MS"/>
                <a:cs typeface="Arial Unicode MS"/>
              </a:rPr>
              <a:t> </a:t>
            </a:r>
            <a:r>
              <a:rPr sz="550" spc="-50" dirty="0">
                <a:latin typeface="Arial Unicode MS"/>
                <a:cs typeface="Arial Unicode MS"/>
              </a:rPr>
              <a:t>1</a:t>
            </a:r>
            <a:r>
              <a:rPr sz="550" spc="200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medios</a:t>
            </a:r>
            <a:r>
              <a:rPr sz="550" spc="100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de</a:t>
            </a:r>
            <a:r>
              <a:rPr sz="550" spc="100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almacenamiento</a:t>
            </a:r>
            <a:r>
              <a:rPr sz="550" spc="100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de</a:t>
            </a:r>
            <a:r>
              <a:rPr sz="550" spc="105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datos,</a:t>
            </a:r>
            <a:r>
              <a:rPr sz="550" spc="100" dirty="0">
                <a:latin typeface="Arial Unicode MS"/>
                <a:cs typeface="Arial Unicode MS"/>
              </a:rPr>
              <a:t> </a:t>
            </a:r>
            <a:r>
              <a:rPr sz="550" spc="-50" dirty="0">
                <a:latin typeface="Arial Unicode MS"/>
                <a:cs typeface="Arial Unicode MS"/>
              </a:rPr>
              <a:t>1</a:t>
            </a:r>
            <a:r>
              <a:rPr sz="550" spc="200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velocidades</a:t>
            </a:r>
            <a:r>
              <a:rPr sz="550" spc="85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de</a:t>
            </a:r>
            <a:r>
              <a:rPr sz="550" spc="90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transferencia</a:t>
            </a:r>
            <a:r>
              <a:rPr sz="550" spc="85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de</a:t>
            </a:r>
            <a:r>
              <a:rPr sz="550" spc="90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datos,</a:t>
            </a:r>
            <a:r>
              <a:rPr sz="550" spc="85" dirty="0">
                <a:latin typeface="Arial Unicode MS"/>
                <a:cs typeface="Arial Unicode MS"/>
              </a:rPr>
              <a:t> </a:t>
            </a:r>
            <a:r>
              <a:rPr sz="550" spc="-25" dirty="0">
                <a:latin typeface="Arial Unicode MS"/>
                <a:cs typeface="Arial Unicode MS"/>
              </a:rPr>
              <a:t>22</a:t>
            </a:r>
            <a:r>
              <a:rPr sz="550" spc="200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controladores</a:t>
            </a:r>
            <a:r>
              <a:rPr sz="550" spc="135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de</a:t>
            </a:r>
            <a:r>
              <a:rPr sz="550" spc="140" dirty="0">
                <a:latin typeface="Arial Unicode MS"/>
                <a:cs typeface="Arial Unicode MS"/>
              </a:rPr>
              <a:t> </a:t>
            </a:r>
            <a:r>
              <a:rPr sz="550" spc="-10" dirty="0">
                <a:latin typeface="Arial Unicode MS"/>
                <a:cs typeface="Arial Unicode MS"/>
              </a:rPr>
              <a:t>dispositivos</a:t>
            </a:r>
            <a:endParaRPr sz="550">
              <a:latin typeface="Arial Unicode MS"/>
              <a:cs typeface="Arial Unicode MS"/>
            </a:endParaRPr>
          </a:p>
          <a:p>
            <a:pPr marL="152400">
              <a:spcBef>
                <a:spcPts val="105"/>
              </a:spcBef>
            </a:pPr>
            <a:r>
              <a:rPr sz="1000" dirty="0">
                <a:latin typeface="Arial Unicode MS"/>
                <a:cs typeface="Arial Unicode MS"/>
              </a:rPr>
              <a:t>comandos,</a:t>
            </a:r>
            <a:r>
              <a:rPr sz="1000" spc="220" dirty="0">
                <a:latin typeface="Arial Unicode MS"/>
                <a:cs typeface="Arial Unicode MS"/>
              </a:rPr>
              <a:t> </a:t>
            </a:r>
            <a:r>
              <a:rPr sz="1000" spc="-35" dirty="0">
                <a:latin typeface="Arial Unicode MS"/>
                <a:cs typeface="Arial Unicode MS"/>
              </a:rPr>
              <a:t>22</a:t>
            </a:r>
            <a:endParaRPr sz="1000">
              <a:latin typeface="Arial Unicode MS"/>
              <a:cs typeface="Arial Unicode MS"/>
            </a:endParaRPr>
          </a:p>
          <a:p>
            <a:pPr marL="152400">
              <a:spcBef>
                <a:spcPts val="170"/>
              </a:spcBef>
            </a:pPr>
            <a:r>
              <a:rPr sz="1000" dirty="0">
                <a:latin typeface="Arial Unicode MS"/>
                <a:cs typeface="Arial Unicode MS"/>
              </a:rPr>
              <a:t>ejemplos,</a:t>
            </a:r>
            <a:r>
              <a:rPr sz="1000" spc="235" dirty="0">
                <a:latin typeface="Arial Unicode MS"/>
                <a:cs typeface="Arial Unicode MS"/>
              </a:rPr>
              <a:t> </a:t>
            </a:r>
            <a:r>
              <a:rPr sz="1000" spc="-25" dirty="0">
                <a:latin typeface="Arial Unicode MS"/>
                <a:cs typeface="Arial Unicode MS"/>
              </a:rPr>
              <a:t>20</a:t>
            </a:r>
            <a:endParaRPr sz="1000">
              <a:latin typeface="Arial Unicode MS"/>
              <a:cs typeface="Arial Unicode MS"/>
            </a:endParaRPr>
          </a:p>
          <a:p>
            <a:pPr marL="152400">
              <a:spcBef>
                <a:spcPts val="440"/>
              </a:spcBef>
            </a:pPr>
            <a:r>
              <a:rPr sz="750" dirty="0">
                <a:latin typeface="Arial Unicode MS"/>
                <a:cs typeface="Arial Unicode MS"/>
              </a:rPr>
              <a:t>lenguaje</a:t>
            </a:r>
            <a:r>
              <a:rPr sz="750" spc="13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3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escritura,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20</a:t>
            </a:r>
            <a:endParaRPr sz="750">
              <a:latin typeface="Arial Unicode MS"/>
              <a:cs typeface="Arial Unicode MS"/>
            </a:endParaRPr>
          </a:p>
          <a:p>
            <a:pPr marL="12700">
              <a:spcBef>
                <a:spcPts val="720"/>
              </a:spcBef>
            </a:pPr>
            <a:r>
              <a:rPr sz="500" dirty="0">
                <a:latin typeface="Arial Unicode MS"/>
                <a:cs typeface="Arial Unicode MS"/>
              </a:rPr>
              <a:t>controladores</a:t>
            </a:r>
            <a:r>
              <a:rPr sz="500" spc="125" dirty="0">
                <a:latin typeface="Arial Unicode MS"/>
                <a:cs typeface="Arial Unicode MS"/>
              </a:rPr>
              <a:t> </a:t>
            </a:r>
            <a:r>
              <a:rPr sz="500" dirty="0">
                <a:latin typeface="Arial Unicode MS"/>
                <a:cs typeface="Arial Unicode MS"/>
              </a:rPr>
              <a:t>de</a:t>
            </a:r>
            <a:r>
              <a:rPr sz="500" spc="125" dirty="0">
                <a:latin typeface="Arial Unicode MS"/>
                <a:cs typeface="Arial Unicode MS"/>
              </a:rPr>
              <a:t> </a:t>
            </a:r>
            <a:r>
              <a:rPr sz="500" spc="-10" dirty="0">
                <a:latin typeface="Arial Unicode MS"/>
                <a:cs typeface="Arial Unicode MS"/>
              </a:rPr>
              <a:t>dispositivo</a:t>
            </a:r>
            <a:endParaRPr sz="500">
              <a:latin typeface="Arial Unicode MS"/>
              <a:cs typeface="Arial Unicode MS"/>
            </a:endParaRPr>
          </a:p>
          <a:p>
            <a:pPr marL="152400">
              <a:spcBef>
                <a:spcPts val="140"/>
              </a:spcBef>
            </a:pPr>
            <a:r>
              <a:rPr sz="1150" spc="-25" dirty="0">
                <a:latin typeface="Arial Unicode MS"/>
                <a:cs typeface="Arial Unicode MS"/>
              </a:rPr>
              <a:t>ASCII,</a:t>
            </a:r>
            <a:r>
              <a:rPr sz="1150" spc="-45" dirty="0">
                <a:latin typeface="Arial Unicode MS"/>
                <a:cs typeface="Arial Unicode MS"/>
              </a:rPr>
              <a:t> </a:t>
            </a:r>
            <a:r>
              <a:rPr sz="1150" spc="-25" dirty="0">
                <a:latin typeface="Arial Unicode MS"/>
                <a:cs typeface="Arial Unicode MS"/>
              </a:rPr>
              <a:t>22</a:t>
            </a:r>
            <a:endParaRPr sz="1150">
              <a:latin typeface="Arial Unicode MS"/>
              <a:cs typeface="Arial Unicode MS"/>
            </a:endParaRPr>
          </a:p>
          <a:p>
            <a:pPr marL="152400">
              <a:spcBef>
                <a:spcPts val="240"/>
              </a:spcBef>
            </a:pPr>
            <a:r>
              <a:rPr sz="900" dirty="0">
                <a:latin typeface="Arial Unicode MS"/>
                <a:cs typeface="Arial Unicode MS"/>
              </a:rPr>
              <a:t>binario,</a:t>
            </a:r>
            <a:r>
              <a:rPr sz="900" spc="245" dirty="0">
                <a:latin typeface="Arial Unicode MS"/>
                <a:cs typeface="Arial Unicode MS"/>
              </a:rPr>
              <a:t> </a:t>
            </a:r>
            <a:r>
              <a:rPr sz="900" spc="-25" dirty="0">
                <a:latin typeface="Arial Unicode MS"/>
                <a:cs typeface="Arial Unicode MS"/>
              </a:rPr>
              <a:t>22</a:t>
            </a:r>
            <a:endParaRPr sz="900">
              <a:latin typeface="Arial Unicode MS"/>
              <a:cs typeface="Arial Unicode MS"/>
            </a:endParaRPr>
          </a:p>
          <a:p>
            <a:pPr marL="12700">
              <a:spcBef>
                <a:spcPts val="60"/>
              </a:spcBef>
            </a:pPr>
            <a:r>
              <a:rPr sz="1150" spc="-65" dirty="0">
                <a:latin typeface="Arial Unicode MS"/>
                <a:cs typeface="Arial Unicode MS"/>
              </a:rPr>
              <a:t>DFR,</a:t>
            </a:r>
            <a:r>
              <a:rPr sz="1150" spc="-10" dirty="0">
                <a:latin typeface="Arial Unicode MS"/>
                <a:cs typeface="Arial Unicode MS"/>
              </a:rPr>
              <a:t> </a:t>
            </a:r>
            <a:r>
              <a:rPr sz="1150" spc="-50" dirty="0">
                <a:latin typeface="Arial Unicode MS"/>
                <a:cs typeface="Arial Unicode MS"/>
              </a:rPr>
              <a:t>1</a:t>
            </a:r>
            <a:endParaRPr sz="1150">
              <a:latin typeface="Arial Unicode MS"/>
              <a:cs typeface="Arial Unicode MS"/>
            </a:endParaRPr>
          </a:p>
          <a:p>
            <a:pPr marL="12700" marR="811530">
              <a:lnSpc>
                <a:spcPts val="1380"/>
              </a:lnSpc>
              <a:spcBef>
                <a:spcPts val="35"/>
              </a:spcBef>
            </a:pPr>
            <a:r>
              <a:rPr sz="750" dirty="0">
                <a:latin typeface="Arial Unicode MS"/>
                <a:cs typeface="Arial Unicode MS"/>
              </a:rPr>
              <a:t>registradores</a:t>
            </a:r>
            <a:r>
              <a:rPr sz="750" spc="1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digitales</a:t>
            </a:r>
            <a:r>
              <a:rPr sz="750" spc="1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90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fallas,</a:t>
            </a:r>
            <a:r>
              <a:rPr sz="750" dirty="0">
                <a:latin typeface="Arial Unicode MS"/>
                <a:cs typeface="Arial Unicode MS"/>
              </a:rPr>
              <a:t> 1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registros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digitales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fallas,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spc="-50" dirty="0">
                <a:latin typeface="Arial Unicode MS"/>
                <a:cs typeface="Arial Unicode MS"/>
              </a:rPr>
              <a:t>1</a:t>
            </a:r>
            <a:endParaRPr sz="750">
              <a:latin typeface="Arial Unicode MS"/>
              <a:cs typeface="Arial Unicode MS"/>
            </a:endParaRPr>
          </a:p>
          <a:p>
            <a:pPr marL="12700">
              <a:spcBef>
                <a:spcPts val="355"/>
              </a:spcBef>
            </a:pPr>
            <a:r>
              <a:rPr sz="750" dirty="0">
                <a:latin typeface="Arial Unicode MS"/>
                <a:cs typeface="Arial Unicode MS"/>
              </a:rPr>
              <a:t>registros</a:t>
            </a:r>
            <a:r>
              <a:rPr sz="750" spc="21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digitales,</a:t>
            </a:r>
            <a:r>
              <a:rPr sz="750" spc="220" dirty="0">
                <a:latin typeface="Arial Unicode MS"/>
                <a:cs typeface="Arial Unicode MS"/>
              </a:rPr>
              <a:t> </a:t>
            </a:r>
            <a:r>
              <a:rPr sz="750" spc="-50" dirty="0">
                <a:latin typeface="Arial Unicode MS"/>
                <a:cs typeface="Arial Unicode MS"/>
              </a:rPr>
              <a:t>5</a:t>
            </a:r>
            <a:endParaRPr sz="750">
              <a:latin typeface="Arial Unicode MS"/>
              <a:cs typeface="Arial Unicode MS"/>
            </a:endParaRPr>
          </a:p>
          <a:p>
            <a:pPr marL="12700">
              <a:spcBef>
                <a:spcPts val="140"/>
              </a:spcBef>
            </a:pPr>
            <a:r>
              <a:rPr sz="1100" spc="-35" dirty="0">
                <a:latin typeface="Arial Unicode MS"/>
                <a:cs typeface="Arial Unicode MS"/>
              </a:rPr>
              <a:t>DOS,</a:t>
            </a:r>
            <a:r>
              <a:rPr sz="1100" spc="-15" dirty="0">
                <a:latin typeface="Arial Unicode MS"/>
                <a:cs typeface="Arial Unicode MS"/>
              </a:rPr>
              <a:t> </a:t>
            </a:r>
            <a:r>
              <a:rPr sz="1100" spc="-50" dirty="0">
                <a:latin typeface="Arial Unicode MS"/>
                <a:cs typeface="Arial Unicode MS"/>
              </a:rPr>
              <a:t>9</a:t>
            </a:r>
            <a:endParaRPr sz="1100">
              <a:latin typeface="Arial Unicode MS"/>
              <a:cs typeface="Arial Unicode MS"/>
            </a:endParaRPr>
          </a:p>
          <a:p>
            <a:pPr marL="12700">
              <a:spcBef>
                <a:spcPts val="500"/>
              </a:spcBef>
            </a:pPr>
            <a:r>
              <a:rPr sz="650" dirty="0">
                <a:latin typeface="Arial Unicode MS"/>
                <a:cs typeface="Arial Unicode MS"/>
              </a:rPr>
              <a:t>nombres</a:t>
            </a:r>
            <a:r>
              <a:rPr sz="650" spc="7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de</a:t>
            </a:r>
            <a:r>
              <a:rPr sz="650" spc="7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archivo</a:t>
            </a:r>
            <a:r>
              <a:rPr sz="650" spc="75" dirty="0">
                <a:latin typeface="Arial Unicode MS"/>
                <a:cs typeface="Arial Unicode MS"/>
              </a:rPr>
              <a:t> </a:t>
            </a:r>
            <a:r>
              <a:rPr sz="650" spc="-20" dirty="0">
                <a:latin typeface="Arial Unicode MS"/>
                <a:cs typeface="Arial Unicode MS"/>
              </a:rPr>
              <a:t>DOS,</a:t>
            </a:r>
            <a:r>
              <a:rPr sz="650" spc="75" dirty="0">
                <a:latin typeface="Arial Unicode MS"/>
                <a:cs typeface="Arial Unicode MS"/>
              </a:rPr>
              <a:t> </a:t>
            </a:r>
            <a:r>
              <a:rPr sz="650" spc="-25" dirty="0">
                <a:latin typeface="Arial Unicode MS"/>
                <a:cs typeface="Arial Unicode MS"/>
              </a:rPr>
              <a:t>11</a:t>
            </a:r>
            <a:endParaRPr sz="650">
              <a:latin typeface="Arial Unicode MS"/>
              <a:cs typeface="Arial Unicode MS"/>
            </a:endParaRPr>
          </a:p>
          <a:p>
            <a:pPr marL="12700" marR="5080">
              <a:lnSpc>
                <a:spcPct val="134100"/>
              </a:lnSpc>
              <a:spcBef>
                <a:spcPts val="65"/>
              </a:spcBef>
            </a:pPr>
            <a:r>
              <a:rPr sz="850" dirty="0">
                <a:latin typeface="Arial Unicode MS"/>
                <a:cs typeface="Arial Unicode MS"/>
              </a:rPr>
              <a:t>formato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intercambio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dibujos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spc="-40" dirty="0">
                <a:latin typeface="Arial Unicode MS"/>
                <a:cs typeface="Arial Unicode MS"/>
              </a:rPr>
              <a:t>(DXF),</a:t>
            </a:r>
            <a:r>
              <a:rPr sz="850" spc="16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24 </a:t>
            </a:r>
            <a:r>
              <a:rPr sz="850" spc="-45" dirty="0">
                <a:latin typeface="Arial Unicode MS"/>
                <a:cs typeface="Arial Unicode MS"/>
              </a:rPr>
              <a:t>DXF,</a:t>
            </a:r>
            <a:r>
              <a:rPr sz="850" spc="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24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73036" y="4013708"/>
            <a:ext cx="1225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105" dirty="0">
                <a:latin typeface="Arial"/>
                <a:cs typeface="Arial"/>
              </a:rPr>
              <a:t>C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56301" y="4220374"/>
            <a:ext cx="1795145" cy="4801870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2700">
              <a:spcBef>
                <a:spcPts val="515"/>
              </a:spcBef>
            </a:pPr>
            <a:r>
              <a:rPr sz="1100" spc="-35" dirty="0">
                <a:latin typeface="Arial Unicode MS"/>
                <a:cs typeface="Arial Unicode MS"/>
              </a:rPr>
              <a:t>CAD,</a:t>
            </a:r>
            <a:r>
              <a:rPr sz="1100" spc="-40" dirty="0">
                <a:latin typeface="Arial Unicode MS"/>
                <a:cs typeface="Arial Unicode MS"/>
              </a:rPr>
              <a:t> </a:t>
            </a:r>
            <a:r>
              <a:rPr sz="1100" spc="-25" dirty="0">
                <a:latin typeface="Arial Unicode MS"/>
                <a:cs typeface="Arial Unicode MS"/>
              </a:rPr>
              <a:t>19</a:t>
            </a:r>
            <a:endParaRPr sz="1100">
              <a:latin typeface="Arial Unicode MS"/>
              <a:cs typeface="Arial Unicode MS"/>
            </a:endParaRPr>
          </a:p>
          <a:p>
            <a:pPr marR="685165" algn="r">
              <a:spcBef>
                <a:spcPts val="320"/>
              </a:spcBef>
            </a:pPr>
            <a:r>
              <a:rPr sz="850" dirty="0">
                <a:latin typeface="Arial Unicode MS"/>
                <a:cs typeface="Arial Unicode MS"/>
              </a:rPr>
              <a:t>programa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30" dirty="0">
                <a:latin typeface="Arial Unicode MS"/>
                <a:cs typeface="Arial Unicode MS"/>
              </a:rPr>
              <a:t>CAD,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24</a:t>
            </a:r>
            <a:endParaRPr sz="850">
              <a:latin typeface="Arial Unicode MS"/>
              <a:cs typeface="Arial Unicode MS"/>
            </a:endParaRPr>
          </a:p>
          <a:p>
            <a:pPr marL="12700">
              <a:spcBef>
                <a:spcPts val="150"/>
              </a:spcBef>
            </a:pPr>
            <a:r>
              <a:rPr sz="1050" dirty="0">
                <a:latin typeface="Arial Unicode MS"/>
                <a:cs typeface="Arial Unicode MS"/>
              </a:rPr>
              <a:t>grupo,</a:t>
            </a:r>
            <a:r>
              <a:rPr sz="1050" spc="275" dirty="0">
                <a:latin typeface="Arial Unicode MS"/>
                <a:cs typeface="Arial Unicode MS"/>
              </a:rPr>
              <a:t> </a:t>
            </a:r>
            <a:r>
              <a:rPr sz="1050" spc="-50" dirty="0">
                <a:latin typeface="Arial Unicode MS"/>
                <a:cs typeface="Arial Unicode MS"/>
              </a:rPr>
              <a:t>1</a:t>
            </a:r>
            <a:endParaRPr sz="1050">
              <a:latin typeface="Arial Unicode MS"/>
              <a:cs typeface="Arial Unicode MS"/>
            </a:endParaRPr>
          </a:p>
          <a:p>
            <a:pPr marL="12700">
              <a:spcBef>
                <a:spcPts val="229"/>
              </a:spcBef>
            </a:pPr>
            <a:r>
              <a:rPr sz="950" dirty="0">
                <a:latin typeface="Arial Unicode MS"/>
                <a:cs typeface="Arial Unicode MS"/>
              </a:rPr>
              <a:t>racimos,</a:t>
            </a:r>
            <a:r>
              <a:rPr sz="950" spc="155" dirty="0">
                <a:latin typeface="Arial Unicode MS"/>
                <a:cs typeface="Arial Unicode MS"/>
              </a:rPr>
              <a:t> </a:t>
            </a:r>
            <a:r>
              <a:rPr sz="950" spc="-25" dirty="0">
                <a:latin typeface="Arial Unicode MS"/>
                <a:cs typeface="Arial Unicode MS"/>
              </a:rPr>
              <a:t>18</a:t>
            </a:r>
            <a:endParaRPr sz="950">
              <a:latin typeface="Arial Unicode MS"/>
              <a:cs typeface="Arial Unicode MS"/>
            </a:endParaRPr>
          </a:p>
          <a:p>
            <a:pPr marL="12700" marR="5080">
              <a:lnSpc>
                <a:spcPts val="1380"/>
              </a:lnSpc>
              <a:spcBef>
                <a:spcPts val="75"/>
              </a:spcBef>
            </a:pPr>
            <a:r>
              <a:rPr sz="750" dirty="0">
                <a:latin typeface="Arial Unicode MS"/>
                <a:cs typeface="Arial Unicode MS"/>
              </a:rPr>
              <a:t>codificación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nombres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archivos</a:t>
            </a:r>
            <a:r>
              <a:rPr sz="750" spc="125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de</a:t>
            </a:r>
            <a:r>
              <a:rPr sz="750" dirty="0">
                <a:latin typeface="Arial Unicode MS"/>
                <a:cs typeface="Arial Unicode MS"/>
              </a:rPr>
              <a:t> eventos,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11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protocolos</a:t>
            </a:r>
            <a:r>
              <a:rPr sz="750" spc="120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de</a:t>
            </a:r>
            <a:r>
              <a:rPr sz="750" spc="4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comunicación,</a:t>
            </a:r>
            <a:r>
              <a:rPr sz="750" spc="1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20</a:t>
            </a:r>
            <a:r>
              <a:rPr sz="750" spc="1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programas</a:t>
            </a:r>
            <a:r>
              <a:rPr sz="750" spc="185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de</a:t>
            </a:r>
            <a:r>
              <a:rPr sz="750" dirty="0">
                <a:latin typeface="Arial Unicode MS"/>
                <a:cs typeface="Arial Unicode MS"/>
              </a:rPr>
              <a:t> compresión,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17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técnicas</a:t>
            </a:r>
            <a:r>
              <a:rPr sz="750" spc="9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compresión</a:t>
            </a:r>
            <a:endParaRPr sz="750">
              <a:latin typeface="Arial Unicode MS"/>
              <a:cs typeface="Arial Unicode MS"/>
            </a:endParaRPr>
          </a:p>
          <a:p>
            <a:pPr marL="152400">
              <a:spcBef>
                <a:spcPts val="455"/>
              </a:spcBef>
            </a:pPr>
            <a:r>
              <a:rPr sz="650" dirty="0">
                <a:latin typeface="Arial Unicode MS"/>
                <a:cs typeface="Arial Unicode MS"/>
              </a:rPr>
              <a:t>codificación</a:t>
            </a:r>
            <a:r>
              <a:rPr sz="650" spc="13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de</a:t>
            </a:r>
            <a:r>
              <a:rPr sz="650" spc="14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diccionario</a:t>
            </a:r>
            <a:r>
              <a:rPr sz="650" spc="135" dirty="0">
                <a:latin typeface="Arial Unicode MS"/>
                <a:cs typeface="Arial Unicode MS"/>
              </a:rPr>
              <a:t> </a:t>
            </a:r>
            <a:r>
              <a:rPr sz="650" spc="-10" dirty="0">
                <a:latin typeface="Arial Unicode MS"/>
                <a:cs typeface="Arial Unicode MS"/>
              </a:rPr>
              <a:t>adaptable,</a:t>
            </a:r>
            <a:endParaRPr sz="650">
              <a:latin typeface="Arial Unicode MS"/>
              <a:cs typeface="Arial Unicode MS"/>
            </a:endParaRPr>
          </a:p>
          <a:p>
            <a:pPr marL="152400" marR="381635">
              <a:lnSpc>
                <a:spcPct val="167300"/>
              </a:lnSpc>
              <a:spcBef>
                <a:spcPts val="85"/>
              </a:spcBef>
            </a:pPr>
            <a:r>
              <a:rPr sz="650" dirty="0">
                <a:latin typeface="Arial Unicode MS"/>
                <a:cs typeface="Arial Unicode MS"/>
              </a:rPr>
              <a:t>empaquetado</a:t>
            </a:r>
            <a:r>
              <a:rPr sz="650" spc="10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de</a:t>
            </a:r>
            <a:r>
              <a:rPr sz="650" spc="10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17</a:t>
            </a:r>
            <a:r>
              <a:rPr sz="650" spc="10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bits,</a:t>
            </a:r>
            <a:r>
              <a:rPr sz="650" spc="100" dirty="0">
                <a:latin typeface="Arial Unicode MS"/>
                <a:cs typeface="Arial Unicode MS"/>
              </a:rPr>
              <a:t> </a:t>
            </a:r>
            <a:r>
              <a:rPr sz="650" spc="-25" dirty="0">
                <a:latin typeface="Arial Unicode MS"/>
                <a:cs typeface="Arial Unicode MS"/>
              </a:rPr>
              <a:t>17</a:t>
            </a:r>
            <a:r>
              <a:rPr sz="650" spc="2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codificación</a:t>
            </a:r>
            <a:r>
              <a:rPr sz="700" spc="15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15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diccionario,</a:t>
            </a:r>
            <a:r>
              <a:rPr sz="700" spc="155" dirty="0">
                <a:latin typeface="Arial Unicode MS"/>
                <a:cs typeface="Arial Unicode MS"/>
              </a:rPr>
              <a:t> </a:t>
            </a:r>
            <a:r>
              <a:rPr sz="700" spc="-25" dirty="0">
                <a:latin typeface="Arial Unicode MS"/>
                <a:cs typeface="Arial Unicode MS"/>
              </a:rPr>
              <a:t>17</a:t>
            </a:r>
            <a:r>
              <a:rPr sz="700" spc="2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codificación</a:t>
            </a:r>
            <a:r>
              <a:rPr sz="700" spc="16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17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longitud</a:t>
            </a:r>
            <a:r>
              <a:rPr sz="700" spc="170" dirty="0">
                <a:latin typeface="Arial Unicode MS"/>
                <a:cs typeface="Arial Unicode MS"/>
              </a:rPr>
              <a:t> </a:t>
            </a:r>
            <a:r>
              <a:rPr sz="700" spc="-25" dirty="0">
                <a:latin typeface="Arial Unicode MS"/>
                <a:cs typeface="Arial Unicode MS"/>
              </a:rPr>
              <a:t>de</a:t>
            </a:r>
            <a:endParaRPr sz="700">
              <a:latin typeface="Arial Unicode MS"/>
              <a:cs typeface="Arial Unicode MS"/>
            </a:endParaRPr>
          </a:p>
          <a:p>
            <a:pPr marL="12700">
              <a:spcBef>
                <a:spcPts val="530"/>
              </a:spcBef>
            </a:pPr>
            <a:r>
              <a:rPr sz="700" dirty="0">
                <a:latin typeface="Arial Unicode MS"/>
                <a:cs typeface="Arial Unicode MS"/>
              </a:rPr>
              <a:t>ejecución,</a:t>
            </a:r>
            <a:r>
              <a:rPr sz="700" spc="1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17</a:t>
            </a:r>
            <a:r>
              <a:rPr sz="700" spc="10" dirty="0">
                <a:latin typeface="Arial Unicode MS"/>
                <a:cs typeface="Arial Unicode MS"/>
              </a:rPr>
              <a:t> </a:t>
            </a:r>
            <a:r>
              <a:rPr sz="700" spc="-30" dirty="0">
                <a:latin typeface="Arial Unicode MS"/>
                <a:cs typeface="Arial Unicode MS"/>
              </a:rPr>
              <a:t>COMTRADE,</a:t>
            </a:r>
            <a:r>
              <a:rPr sz="700" spc="1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1,</a:t>
            </a:r>
            <a:r>
              <a:rPr sz="700" spc="1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2,</a:t>
            </a:r>
            <a:r>
              <a:rPr sz="700" spc="1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5,</a:t>
            </a:r>
            <a:r>
              <a:rPr sz="700" spc="10" dirty="0">
                <a:latin typeface="Arial Unicode MS"/>
                <a:cs typeface="Arial Unicode MS"/>
              </a:rPr>
              <a:t> </a:t>
            </a:r>
            <a:r>
              <a:rPr sz="700" spc="-25" dirty="0">
                <a:latin typeface="Arial Unicode MS"/>
                <a:cs typeface="Arial Unicode MS"/>
              </a:rPr>
              <a:t>16</a:t>
            </a:r>
            <a:endParaRPr sz="700">
              <a:latin typeface="Arial Unicode MS"/>
              <a:cs typeface="Arial Unicode MS"/>
            </a:endParaRPr>
          </a:p>
          <a:p>
            <a:pPr marR="721995" algn="r">
              <a:spcBef>
                <a:spcPts val="400"/>
              </a:spcBef>
            </a:pPr>
            <a:r>
              <a:rPr sz="850" dirty="0">
                <a:latin typeface="Arial Unicode MS"/>
                <a:cs typeface="Arial Unicode MS"/>
              </a:rPr>
              <a:t>nuevo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estándar,</a:t>
            </a:r>
            <a:r>
              <a:rPr sz="850" spc="155" dirty="0">
                <a:latin typeface="Arial Unicode MS"/>
                <a:cs typeface="Arial Unicode MS"/>
              </a:rPr>
              <a:t> </a:t>
            </a:r>
            <a:r>
              <a:rPr sz="850" spc="-60" dirty="0">
                <a:latin typeface="Arial Unicode MS"/>
                <a:cs typeface="Arial Unicode MS"/>
              </a:rPr>
              <a:t>8</a:t>
            </a:r>
            <a:endParaRPr sz="850">
              <a:latin typeface="Arial Unicode MS"/>
              <a:cs typeface="Arial Unicode MS"/>
            </a:endParaRPr>
          </a:p>
          <a:p>
            <a:pPr marL="152400">
              <a:spcBef>
                <a:spcPts val="500"/>
              </a:spcBef>
            </a:pPr>
            <a:r>
              <a:rPr sz="700" dirty="0">
                <a:latin typeface="Arial Unicode MS"/>
                <a:cs typeface="Arial Unicode MS"/>
              </a:rPr>
              <a:t>solución</a:t>
            </a:r>
            <a:r>
              <a:rPr sz="700" spc="13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13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problemas,</a:t>
            </a:r>
            <a:r>
              <a:rPr sz="700" spc="130" dirty="0">
                <a:latin typeface="Arial Unicode MS"/>
                <a:cs typeface="Arial Unicode MS"/>
              </a:rPr>
              <a:t> </a:t>
            </a:r>
            <a:r>
              <a:rPr sz="700" spc="-50" dirty="0">
                <a:latin typeface="Arial Unicode MS"/>
                <a:cs typeface="Arial Unicode MS"/>
              </a:rPr>
              <a:t>8</a:t>
            </a:r>
            <a:endParaRPr sz="700">
              <a:latin typeface="Arial Unicode MS"/>
              <a:cs typeface="Arial Unicode MS"/>
            </a:endParaRPr>
          </a:p>
          <a:p>
            <a:pPr marL="12700">
              <a:spcBef>
                <a:spcPts val="450"/>
              </a:spcBef>
            </a:pPr>
            <a:r>
              <a:rPr sz="800" dirty="0">
                <a:latin typeface="Arial Unicode MS"/>
                <a:cs typeface="Arial Unicode MS"/>
              </a:rPr>
              <a:t>Formato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COMTRADE</a:t>
            </a:r>
            <a:endParaRPr sz="800">
              <a:latin typeface="Arial Unicode MS"/>
              <a:cs typeface="Arial Unicode MS"/>
            </a:endParaRPr>
          </a:p>
          <a:p>
            <a:pPr marL="152400">
              <a:spcBef>
                <a:spcPts val="260"/>
              </a:spcBef>
            </a:pPr>
            <a:r>
              <a:rPr sz="950" dirty="0">
                <a:latin typeface="Arial Unicode MS"/>
                <a:cs typeface="Arial Unicode MS"/>
              </a:rPr>
              <a:t>configuración,</a:t>
            </a:r>
            <a:r>
              <a:rPr sz="950" spc="450" dirty="0">
                <a:latin typeface="Arial Unicode MS"/>
                <a:cs typeface="Arial Unicode MS"/>
              </a:rPr>
              <a:t> </a:t>
            </a:r>
            <a:r>
              <a:rPr sz="950" spc="-50" dirty="0">
                <a:latin typeface="Arial Unicode MS"/>
                <a:cs typeface="Arial Unicode MS"/>
              </a:rPr>
              <a:t>6</a:t>
            </a:r>
            <a:endParaRPr sz="950">
              <a:latin typeface="Arial Unicode MS"/>
              <a:cs typeface="Arial Unicode MS"/>
            </a:endParaRPr>
          </a:p>
          <a:p>
            <a:pPr marL="292735" marR="401955">
              <a:lnSpc>
                <a:spcPct val="131300"/>
              </a:lnSpc>
              <a:spcBef>
                <a:spcPts val="35"/>
              </a:spcBef>
            </a:pPr>
            <a:r>
              <a:rPr sz="850" dirty="0">
                <a:latin typeface="Arial Unicode MS"/>
                <a:cs typeface="Arial Unicode MS"/>
              </a:rPr>
              <a:t>resumen</a:t>
            </a:r>
            <a:r>
              <a:rPr sz="850" spc="1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analógico,</a:t>
            </a:r>
            <a:r>
              <a:rPr sz="850" spc="195" dirty="0">
                <a:latin typeface="Arial Unicode MS"/>
                <a:cs typeface="Arial Unicode MS"/>
              </a:rPr>
              <a:t> </a:t>
            </a:r>
            <a:r>
              <a:rPr sz="850" spc="-50" dirty="0">
                <a:latin typeface="Arial Unicode MS"/>
                <a:cs typeface="Arial Unicode MS"/>
              </a:rPr>
              <a:t>6</a:t>
            </a:r>
            <a:r>
              <a:rPr sz="8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resumen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datos,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spc="-50" dirty="0">
                <a:latin typeface="Arial Unicode MS"/>
                <a:cs typeface="Arial Unicode MS"/>
              </a:rPr>
              <a:t>6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resumen</a:t>
            </a:r>
            <a:r>
              <a:rPr sz="1000" spc="26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digital,</a:t>
            </a:r>
            <a:r>
              <a:rPr sz="1000" spc="260" dirty="0">
                <a:latin typeface="Arial Unicode MS"/>
                <a:cs typeface="Arial Unicode MS"/>
              </a:rPr>
              <a:t> </a:t>
            </a:r>
            <a:r>
              <a:rPr sz="1000" spc="-50" dirty="0">
                <a:latin typeface="Arial Unicode MS"/>
                <a:cs typeface="Arial Unicode MS"/>
              </a:rPr>
              <a:t>6 </a:t>
            </a:r>
            <a:r>
              <a:rPr sz="800" dirty="0">
                <a:latin typeface="Arial Unicode MS"/>
                <a:cs typeface="Arial Unicode MS"/>
              </a:rPr>
              <a:t>resumen</a:t>
            </a:r>
            <a:r>
              <a:rPr sz="800" spc="1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registro,</a:t>
            </a:r>
            <a:r>
              <a:rPr sz="800" spc="170" dirty="0">
                <a:latin typeface="Arial Unicode MS"/>
                <a:cs typeface="Arial Unicode MS"/>
              </a:rPr>
              <a:t> </a:t>
            </a:r>
            <a:r>
              <a:rPr sz="800" spc="-50" dirty="0">
                <a:latin typeface="Arial Unicode MS"/>
                <a:cs typeface="Arial Unicode MS"/>
              </a:rPr>
              <a:t>6</a:t>
            </a:r>
            <a:endParaRPr sz="800">
              <a:latin typeface="Arial Unicode MS"/>
              <a:cs typeface="Arial Unicode MS"/>
            </a:endParaRPr>
          </a:p>
          <a:p>
            <a:pPr marL="152400">
              <a:spcBef>
                <a:spcPts val="530"/>
              </a:spcBef>
            </a:pPr>
            <a:r>
              <a:rPr sz="700" dirty="0">
                <a:latin typeface="Arial Unicode MS"/>
                <a:cs typeface="Arial Unicode MS"/>
              </a:rPr>
              <a:t>archivo</a:t>
            </a:r>
            <a:r>
              <a:rPr sz="700" spc="15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16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configuración,</a:t>
            </a:r>
            <a:r>
              <a:rPr sz="700" spc="160" dirty="0">
                <a:latin typeface="Arial Unicode MS"/>
                <a:cs typeface="Arial Unicode MS"/>
              </a:rPr>
              <a:t> </a:t>
            </a:r>
            <a:r>
              <a:rPr sz="700" spc="-50" dirty="0"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  <a:p>
            <a:pPr marL="152400">
              <a:spcBef>
                <a:spcPts val="430"/>
              </a:spcBef>
            </a:pPr>
            <a:r>
              <a:rPr sz="800" dirty="0">
                <a:latin typeface="Arial Unicode MS"/>
                <a:cs typeface="Arial Unicode MS"/>
              </a:rPr>
              <a:t>datos,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spc="-50" dirty="0">
                <a:latin typeface="Arial Unicode MS"/>
                <a:cs typeface="Arial Unicode MS"/>
              </a:rPr>
              <a:t>6</a:t>
            </a:r>
            <a:endParaRPr sz="800">
              <a:latin typeface="Arial Unicode MS"/>
              <a:cs typeface="Arial Unicode MS"/>
            </a:endParaRPr>
          </a:p>
          <a:p>
            <a:pPr marL="152400" marR="901700">
              <a:lnSpc>
                <a:spcPct val="200000"/>
              </a:lnSpc>
              <a:spcBef>
                <a:spcPts val="20"/>
              </a:spcBef>
            </a:pPr>
            <a:r>
              <a:rPr sz="550" dirty="0">
                <a:latin typeface="Arial Unicode MS"/>
                <a:cs typeface="Arial Unicode MS"/>
              </a:rPr>
              <a:t>archivo</a:t>
            </a:r>
            <a:r>
              <a:rPr sz="550" spc="65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de</a:t>
            </a:r>
            <a:r>
              <a:rPr sz="550" spc="65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datos,</a:t>
            </a:r>
            <a:r>
              <a:rPr sz="550" spc="65" dirty="0">
                <a:latin typeface="Arial Unicode MS"/>
                <a:cs typeface="Arial Unicode MS"/>
              </a:rPr>
              <a:t> </a:t>
            </a:r>
            <a:r>
              <a:rPr sz="550" spc="-50" dirty="0">
                <a:latin typeface="Arial Unicode MS"/>
                <a:cs typeface="Arial Unicode MS"/>
              </a:rPr>
              <a:t>2</a:t>
            </a:r>
            <a:r>
              <a:rPr sz="550" spc="2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encabezado,</a:t>
            </a:r>
            <a:r>
              <a:rPr sz="600" spc="85" dirty="0">
                <a:latin typeface="Arial Unicode MS"/>
                <a:cs typeface="Arial Unicode MS"/>
              </a:rPr>
              <a:t> </a:t>
            </a:r>
            <a:r>
              <a:rPr sz="600" spc="-50" dirty="0">
                <a:latin typeface="Arial Unicode MS"/>
                <a:cs typeface="Arial Unicode MS"/>
              </a:rPr>
              <a:t>6</a:t>
            </a:r>
            <a:r>
              <a:rPr sz="600" spc="200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archivo</a:t>
            </a:r>
            <a:r>
              <a:rPr sz="550" spc="50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de</a:t>
            </a:r>
            <a:r>
              <a:rPr sz="550" spc="50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cabecera,</a:t>
            </a:r>
            <a:r>
              <a:rPr sz="550" spc="55" dirty="0">
                <a:latin typeface="Arial Unicode MS"/>
                <a:cs typeface="Arial Unicode MS"/>
              </a:rPr>
              <a:t> </a:t>
            </a:r>
            <a:r>
              <a:rPr sz="550" spc="-50" dirty="0">
                <a:latin typeface="Arial Unicode MS"/>
                <a:cs typeface="Arial Unicode MS"/>
              </a:rPr>
              <a:t>2</a:t>
            </a:r>
            <a:endParaRPr sz="550">
              <a:latin typeface="Arial Unicode MS"/>
              <a:cs typeface="Arial Unicode MS"/>
            </a:endParaRPr>
          </a:p>
          <a:p>
            <a:pPr marL="12700">
              <a:spcBef>
                <a:spcPts val="209"/>
              </a:spcBef>
            </a:pPr>
            <a:r>
              <a:rPr sz="1050" spc="60" dirty="0">
                <a:latin typeface="Arial Unicode MS"/>
                <a:cs typeface="Arial Unicode MS"/>
              </a:rPr>
              <a:t>formato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-45" dirty="0">
                <a:latin typeface="Arial Unicode MS"/>
                <a:cs typeface="Arial Unicode MS"/>
              </a:rPr>
              <a:t>COMTRADE,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-50" dirty="0">
                <a:latin typeface="Arial Unicode MS"/>
                <a:cs typeface="Arial Unicode MS"/>
              </a:rPr>
              <a:t>2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156701" y="8608707"/>
            <a:ext cx="1556385" cy="53657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R="19685" algn="r">
              <a:spcBef>
                <a:spcPts val="755"/>
              </a:spcBef>
            </a:pPr>
            <a:r>
              <a:rPr sz="1200" b="1" spc="45" dirty="0">
                <a:latin typeface="Arial"/>
                <a:cs typeface="Arial"/>
              </a:rPr>
              <a:t>mi</a:t>
            </a:r>
            <a:endParaRPr sz="1200">
              <a:latin typeface="Arial"/>
              <a:cs typeface="Arial"/>
            </a:endParaRPr>
          </a:p>
          <a:p>
            <a:pPr marL="12700">
              <a:spcBef>
                <a:spcPts val="605"/>
              </a:spcBef>
            </a:pPr>
            <a:r>
              <a:rPr sz="1100" spc="-25" dirty="0">
                <a:latin typeface="Arial Unicode MS"/>
                <a:cs typeface="Arial Unicode MS"/>
              </a:rPr>
              <a:t>ISA</a:t>
            </a:r>
            <a:r>
              <a:rPr sz="1100" spc="-30" dirty="0">
                <a:latin typeface="Arial Unicode MS"/>
                <a:cs typeface="Arial Unicode MS"/>
              </a:rPr>
              <a:t> </a:t>
            </a:r>
            <a:r>
              <a:rPr sz="1100" spc="50" dirty="0">
                <a:latin typeface="Arial Unicode MS"/>
                <a:cs typeface="Arial Unicode MS"/>
              </a:rPr>
              <a:t>mejorado</a:t>
            </a:r>
            <a:r>
              <a:rPr sz="1100" spc="-30" dirty="0">
                <a:latin typeface="Arial Unicode MS"/>
                <a:cs typeface="Arial Unicode MS"/>
              </a:rPr>
              <a:t> </a:t>
            </a:r>
            <a:r>
              <a:rPr sz="1100" spc="-45" dirty="0">
                <a:latin typeface="Arial Unicode MS"/>
                <a:cs typeface="Arial Unicode MS"/>
              </a:rPr>
              <a:t>(EISA),</a:t>
            </a:r>
            <a:r>
              <a:rPr sz="1100" spc="-25" dirty="0">
                <a:latin typeface="Arial Unicode MS"/>
                <a:cs typeface="Arial Unicode MS"/>
              </a:rPr>
              <a:t> 22</a:t>
            </a:r>
            <a:endParaRPr sz="11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56301" y="952408"/>
            <a:ext cx="1464945" cy="82613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600" dirty="0">
                <a:latin typeface="Arial Unicode MS"/>
                <a:cs typeface="Arial Unicode MS"/>
              </a:rPr>
              <a:t>clases</a:t>
            </a:r>
            <a:r>
              <a:rPr sz="600" spc="5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6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formato</a:t>
            </a:r>
            <a:r>
              <a:rPr sz="600" spc="6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6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archivo</a:t>
            </a:r>
            <a:r>
              <a:rPr sz="600" spc="5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60" dirty="0">
                <a:latin typeface="Arial Unicode MS"/>
                <a:cs typeface="Arial Unicode MS"/>
              </a:rPr>
              <a:t> </a:t>
            </a:r>
            <a:r>
              <a:rPr sz="600" spc="-10" dirty="0">
                <a:latin typeface="Arial Unicode MS"/>
                <a:cs typeface="Arial Unicode MS"/>
              </a:rPr>
              <a:t>eventos</a:t>
            </a:r>
            <a:endParaRPr sz="600">
              <a:latin typeface="Arial Unicode MS"/>
              <a:cs typeface="Arial Unicode MS"/>
            </a:endParaRPr>
          </a:p>
          <a:p>
            <a:pPr marL="152400">
              <a:spcBef>
                <a:spcPts val="145"/>
              </a:spcBef>
            </a:pPr>
            <a:r>
              <a:rPr sz="1100" dirty="0">
                <a:latin typeface="Arial Unicode MS"/>
                <a:cs typeface="Arial Unicode MS"/>
              </a:rPr>
              <a:t>asociado,</a:t>
            </a:r>
            <a:r>
              <a:rPr sz="1100" spc="120" dirty="0">
                <a:latin typeface="Arial Unicode MS"/>
                <a:cs typeface="Arial Unicode MS"/>
              </a:rPr>
              <a:t> </a:t>
            </a:r>
            <a:r>
              <a:rPr sz="1100" spc="-35" dirty="0">
                <a:latin typeface="Arial Unicode MS"/>
                <a:cs typeface="Arial Unicode MS"/>
              </a:rPr>
              <a:t>12</a:t>
            </a:r>
            <a:endParaRPr sz="1100">
              <a:latin typeface="Arial Unicode MS"/>
              <a:cs typeface="Arial Unicode MS"/>
            </a:endParaRPr>
          </a:p>
          <a:p>
            <a:pPr marL="152400">
              <a:spcBef>
                <a:spcPts val="475"/>
              </a:spcBef>
            </a:pPr>
            <a:r>
              <a:rPr sz="700" dirty="0">
                <a:latin typeface="Arial Unicode MS"/>
                <a:cs typeface="Arial Unicode MS"/>
              </a:rPr>
              <a:t>codificado,</a:t>
            </a:r>
            <a:r>
              <a:rPr sz="700" spc="185" dirty="0">
                <a:latin typeface="Arial Unicode MS"/>
                <a:cs typeface="Arial Unicode MS"/>
              </a:rPr>
              <a:t> </a:t>
            </a:r>
            <a:r>
              <a:rPr sz="700" spc="-25" dirty="0">
                <a:latin typeface="Arial Unicode MS"/>
                <a:cs typeface="Arial Unicode MS"/>
              </a:rPr>
              <a:t>12</a:t>
            </a:r>
            <a:endParaRPr sz="700">
              <a:latin typeface="Arial Unicode MS"/>
              <a:cs typeface="Arial Unicode MS"/>
            </a:endParaRPr>
          </a:p>
          <a:p>
            <a:pPr marL="152400">
              <a:spcBef>
                <a:spcPts val="375"/>
              </a:spcBef>
            </a:pPr>
            <a:r>
              <a:rPr sz="850" dirty="0">
                <a:latin typeface="Arial Unicode MS"/>
                <a:cs typeface="Arial Unicode MS"/>
              </a:rPr>
              <a:t>secuenciado,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13</a:t>
            </a:r>
            <a:endParaRPr sz="850">
              <a:latin typeface="Arial Unicode MS"/>
              <a:cs typeface="Arial Unicode MS"/>
            </a:endParaRPr>
          </a:p>
          <a:p>
            <a:pPr marL="12700">
              <a:spcBef>
                <a:spcPts val="725"/>
              </a:spcBef>
            </a:pPr>
            <a:r>
              <a:rPr sz="500" dirty="0">
                <a:latin typeface="Arial Unicode MS"/>
                <a:cs typeface="Arial Unicode MS"/>
              </a:rPr>
              <a:t>nombres</a:t>
            </a:r>
            <a:r>
              <a:rPr sz="500" spc="65" dirty="0">
                <a:latin typeface="Arial Unicode MS"/>
                <a:cs typeface="Arial Unicode MS"/>
              </a:rPr>
              <a:t> </a:t>
            </a:r>
            <a:r>
              <a:rPr sz="500" dirty="0">
                <a:latin typeface="Arial Unicode MS"/>
                <a:cs typeface="Arial Unicode MS"/>
              </a:rPr>
              <a:t>de</a:t>
            </a:r>
            <a:r>
              <a:rPr sz="500" spc="65" dirty="0">
                <a:latin typeface="Arial Unicode MS"/>
                <a:cs typeface="Arial Unicode MS"/>
              </a:rPr>
              <a:t> </a:t>
            </a:r>
            <a:r>
              <a:rPr sz="500" dirty="0">
                <a:latin typeface="Arial Unicode MS"/>
                <a:cs typeface="Arial Unicode MS"/>
              </a:rPr>
              <a:t>archivos</a:t>
            </a:r>
            <a:r>
              <a:rPr sz="500" spc="65" dirty="0">
                <a:latin typeface="Arial Unicode MS"/>
                <a:cs typeface="Arial Unicode MS"/>
              </a:rPr>
              <a:t> </a:t>
            </a:r>
            <a:r>
              <a:rPr sz="500" dirty="0">
                <a:latin typeface="Arial Unicode MS"/>
                <a:cs typeface="Arial Unicode MS"/>
              </a:rPr>
              <a:t>de</a:t>
            </a:r>
            <a:r>
              <a:rPr sz="500" spc="65" dirty="0">
                <a:latin typeface="Arial Unicode MS"/>
                <a:cs typeface="Arial Unicode MS"/>
              </a:rPr>
              <a:t> </a:t>
            </a:r>
            <a:r>
              <a:rPr sz="500" dirty="0">
                <a:latin typeface="Arial Unicode MS"/>
                <a:cs typeface="Arial Unicode MS"/>
              </a:rPr>
              <a:t>eventos,</a:t>
            </a:r>
            <a:r>
              <a:rPr sz="500" spc="65" dirty="0">
                <a:latin typeface="Arial Unicode MS"/>
                <a:cs typeface="Arial Unicode MS"/>
              </a:rPr>
              <a:t> </a:t>
            </a:r>
            <a:r>
              <a:rPr sz="500" spc="-50" dirty="0">
                <a:latin typeface="Arial Unicode MS"/>
                <a:cs typeface="Arial Unicode MS"/>
              </a:rPr>
              <a:t>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56301" y="1843786"/>
            <a:ext cx="75374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dirty="0">
                <a:latin typeface="Arial Unicode MS"/>
                <a:cs typeface="Arial Unicode MS"/>
              </a:rPr>
              <a:t>archivos</a:t>
            </a:r>
            <a:r>
              <a:rPr sz="550" spc="60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de</a:t>
            </a:r>
            <a:r>
              <a:rPr sz="550" spc="60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eventos,</a:t>
            </a:r>
            <a:r>
              <a:rPr sz="550" spc="65" dirty="0">
                <a:latin typeface="Arial Unicode MS"/>
                <a:cs typeface="Arial Unicode MS"/>
              </a:rPr>
              <a:t> </a:t>
            </a:r>
            <a:r>
              <a:rPr sz="550" spc="-50" dirty="0">
                <a:latin typeface="Arial Unicode MS"/>
                <a:cs typeface="Arial Unicode MS"/>
              </a:rPr>
              <a:t>1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56301" y="2020569"/>
            <a:ext cx="1379855" cy="649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dirty="0">
                <a:latin typeface="Arial Unicode MS"/>
                <a:cs typeface="Arial Unicode MS"/>
              </a:rPr>
              <a:t>administrador</a:t>
            </a:r>
            <a:r>
              <a:rPr sz="550" spc="105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de</a:t>
            </a:r>
            <a:r>
              <a:rPr sz="550" spc="105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archivos</a:t>
            </a:r>
            <a:r>
              <a:rPr sz="550" spc="105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de</a:t>
            </a:r>
            <a:r>
              <a:rPr sz="550" spc="105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eventos,</a:t>
            </a:r>
            <a:r>
              <a:rPr sz="550" spc="105" dirty="0">
                <a:latin typeface="Arial Unicode MS"/>
                <a:cs typeface="Arial Unicode MS"/>
              </a:rPr>
              <a:t> </a:t>
            </a:r>
            <a:r>
              <a:rPr sz="550" spc="-25" dirty="0">
                <a:latin typeface="Arial Unicode MS"/>
                <a:cs typeface="Arial Unicode MS"/>
              </a:rPr>
              <a:t>15</a:t>
            </a:r>
            <a:endParaRPr sz="550">
              <a:latin typeface="Arial Unicode MS"/>
              <a:cs typeface="Arial Unicode MS"/>
            </a:endParaRPr>
          </a:p>
          <a:p>
            <a:pPr marL="12700" marR="67945" indent="139700">
              <a:lnSpc>
                <a:spcPct val="158800"/>
              </a:lnSpc>
              <a:spcBef>
                <a:spcPts val="150"/>
              </a:spcBef>
            </a:pPr>
            <a:r>
              <a:rPr sz="650" dirty="0">
                <a:latin typeface="Arial Unicode MS"/>
                <a:cs typeface="Arial Unicode MS"/>
              </a:rPr>
              <a:t>problemas</a:t>
            </a:r>
            <a:r>
              <a:rPr sz="650" spc="15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de</a:t>
            </a:r>
            <a:r>
              <a:rPr sz="650" spc="15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memoria,</a:t>
            </a:r>
            <a:r>
              <a:rPr sz="650" spc="150" dirty="0">
                <a:latin typeface="Arial Unicode MS"/>
                <a:cs typeface="Arial Unicode MS"/>
              </a:rPr>
              <a:t> </a:t>
            </a:r>
            <a:r>
              <a:rPr sz="650" spc="-25" dirty="0">
                <a:latin typeface="Arial Unicode MS"/>
                <a:cs typeface="Arial Unicode MS"/>
              </a:rPr>
              <a:t>17</a:t>
            </a:r>
            <a:r>
              <a:rPr sz="650" spc="20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visor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7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archivos</a:t>
            </a:r>
            <a:r>
              <a:rPr sz="750" spc="7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eventos,</a:t>
            </a:r>
            <a:r>
              <a:rPr sz="750" dirty="0">
                <a:latin typeface="Arial Unicode MS"/>
                <a:cs typeface="Arial Unicode MS"/>
              </a:rPr>
              <a:t> 16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sistema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experto,</a:t>
            </a:r>
            <a:r>
              <a:rPr sz="750" spc="105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24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455147" y="978407"/>
            <a:ext cx="25019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b="1" spc="-10" dirty="0">
                <a:latin typeface="Arial"/>
                <a:cs typeface="Arial"/>
              </a:rPr>
              <a:t>METRO</a:t>
            </a:r>
            <a:endParaRPr sz="5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56700" y="1133602"/>
            <a:ext cx="1701800" cy="553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6500"/>
              </a:lnSpc>
              <a:spcBef>
                <a:spcPts val="100"/>
              </a:spcBef>
            </a:pPr>
            <a:r>
              <a:rPr sz="850" dirty="0">
                <a:latin typeface="Arial Unicode MS"/>
                <a:cs typeface="Arial Unicode MS"/>
              </a:rPr>
              <a:t>dispositivos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3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microprocesador, </a:t>
            </a:r>
            <a:r>
              <a:rPr sz="850" dirty="0">
                <a:latin typeface="Arial Unicode MS"/>
                <a:cs typeface="Arial Unicode MS"/>
              </a:rPr>
              <a:t>19</a:t>
            </a:r>
            <a:r>
              <a:rPr sz="850" spc="1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red</a:t>
            </a:r>
            <a:r>
              <a:rPr sz="850" spc="19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multipunto,</a:t>
            </a:r>
            <a:r>
              <a:rPr sz="850" spc="19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22</a:t>
            </a:r>
            <a:endParaRPr sz="850">
              <a:latin typeface="Arial Unicode MS"/>
              <a:cs typeface="Arial Unicode MS"/>
            </a:endParaRPr>
          </a:p>
          <a:p>
            <a:pPr marL="12700">
              <a:spcBef>
                <a:spcPts val="345"/>
              </a:spcBef>
            </a:pPr>
            <a:r>
              <a:rPr sz="850" dirty="0">
                <a:latin typeface="Arial Unicode MS"/>
                <a:cs typeface="Arial Unicode MS"/>
              </a:rPr>
              <a:t>panel</a:t>
            </a:r>
            <a:r>
              <a:rPr sz="850" spc="30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multipuerto,</a:t>
            </a:r>
            <a:r>
              <a:rPr sz="850" spc="31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22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473435" y="1908047"/>
            <a:ext cx="20066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b="1" spc="-10" dirty="0">
                <a:latin typeface="Arial"/>
                <a:cs typeface="Arial"/>
              </a:rPr>
              <a:t>norte</a:t>
            </a:r>
            <a:endParaRPr sz="5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56701" y="2063243"/>
            <a:ext cx="1671955" cy="379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6500"/>
              </a:lnSpc>
              <a:spcBef>
                <a:spcPts val="100"/>
              </a:spcBef>
            </a:pPr>
            <a:r>
              <a:rPr sz="850" dirty="0">
                <a:latin typeface="Arial Unicode MS"/>
                <a:cs typeface="Arial Unicode MS"/>
              </a:rPr>
              <a:t>Sistema</a:t>
            </a:r>
            <a:r>
              <a:rPr sz="850" spc="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archivos</a:t>
            </a:r>
            <a:r>
              <a:rPr sz="850" spc="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NT</a:t>
            </a:r>
            <a:r>
              <a:rPr sz="850" spc="30" dirty="0">
                <a:latin typeface="Arial Unicode MS"/>
                <a:cs typeface="Arial Unicode MS"/>
              </a:rPr>
              <a:t> </a:t>
            </a:r>
            <a:r>
              <a:rPr sz="850" spc="-40" dirty="0">
                <a:latin typeface="Arial Unicode MS"/>
                <a:cs typeface="Arial Unicode MS"/>
              </a:rPr>
              <a:t>(NTFS),</a:t>
            </a:r>
            <a:r>
              <a:rPr sz="850" spc="30" dirty="0">
                <a:latin typeface="Arial Unicode MS"/>
                <a:cs typeface="Arial Unicode MS"/>
              </a:rPr>
              <a:t> </a:t>
            </a:r>
            <a:r>
              <a:rPr sz="850" spc="-60" dirty="0">
                <a:latin typeface="Arial Unicode MS"/>
                <a:cs typeface="Arial Unicode MS"/>
              </a:rPr>
              <a:t>1</a:t>
            </a:r>
            <a:r>
              <a:rPr sz="850" dirty="0">
                <a:latin typeface="Arial Unicode MS"/>
                <a:cs typeface="Arial Unicode MS"/>
              </a:rPr>
              <a:t> </a:t>
            </a:r>
            <a:r>
              <a:rPr sz="850" spc="-45" dirty="0">
                <a:latin typeface="Arial Unicode MS"/>
                <a:cs typeface="Arial Unicode MS"/>
              </a:rPr>
              <a:t>NTFS,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10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56700" y="2572004"/>
            <a:ext cx="1785620" cy="1852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3815" algn="r">
              <a:spcBef>
                <a:spcPts val="100"/>
              </a:spcBef>
            </a:pPr>
            <a:r>
              <a:rPr sz="1200" b="1" spc="-20" dirty="0">
                <a:latin typeface="Arial"/>
                <a:cs typeface="Arial"/>
              </a:rPr>
              <a:t>PAGS</a:t>
            </a:r>
            <a:endParaRPr sz="1200">
              <a:latin typeface="Arial"/>
              <a:cs typeface="Arial"/>
            </a:endParaRPr>
          </a:p>
          <a:p>
            <a:pPr marL="12700" marR="5080" algn="just">
              <a:lnSpc>
                <a:spcPct val="164300"/>
              </a:lnSpc>
              <a:spcBef>
                <a:spcPts val="484"/>
              </a:spcBef>
            </a:pPr>
            <a:r>
              <a:rPr sz="700" dirty="0">
                <a:latin typeface="Arial Unicode MS"/>
                <a:cs typeface="Arial Unicode MS"/>
              </a:rPr>
              <a:t>plug</a:t>
            </a:r>
            <a:r>
              <a:rPr sz="700" spc="7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and</a:t>
            </a:r>
            <a:r>
              <a:rPr sz="700" spc="7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play,</a:t>
            </a:r>
            <a:r>
              <a:rPr sz="700" spc="7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29</a:t>
            </a:r>
            <a:r>
              <a:rPr sz="700" spc="7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modelos</a:t>
            </a:r>
            <a:r>
              <a:rPr sz="700" spc="7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8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sistemas</a:t>
            </a:r>
            <a:r>
              <a:rPr sz="700" spc="75" dirty="0">
                <a:latin typeface="Arial Unicode MS"/>
                <a:cs typeface="Arial Unicode MS"/>
              </a:rPr>
              <a:t> </a:t>
            </a:r>
            <a:r>
              <a:rPr sz="700" spc="-25" dirty="0">
                <a:latin typeface="Arial Unicode MS"/>
                <a:cs typeface="Arial Unicode MS"/>
              </a:rPr>
              <a:t>de</a:t>
            </a:r>
            <a:r>
              <a:rPr sz="700" spc="2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energía,</a:t>
            </a:r>
            <a:r>
              <a:rPr sz="700" spc="8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8</a:t>
            </a:r>
            <a:r>
              <a:rPr sz="700" spc="9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formatos</a:t>
            </a:r>
            <a:r>
              <a:rPr sz="700" spc="9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8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archivo</a:t>
            </a:r>
            <a:r>
              <a:rPr sz="700" spc="9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90" dirty="0">
                <a:latin typeface="Arial Unicode MS"/>
                <a:cs typeface="Arial Unicode MS"/>
              </a:rPr>
              <a:t> </a:t>
            </a:r>
            <a:r>
              <a:rPr sz="700" spc="-10" dirty="0">
                <a:latin typeface="Arial Unicode MS"/>
                <a:cs typeface="Arial Unicode MS"/>
              </a:rPr>
              <a:t>eventos</a:t>
            </a:r>
            <a:r>
              <a:rPr sz="700" spc="200" dirty="0">
                <a:latin typeface="Arial Unicode MS"/>
                <a:cs typeface="Arial Unicode MS"/>
              </a:rPr>
              <a:t> </a:t>
            </a:r>
            <a:r>
              <a:rPr sz="700" spc="-10" dirty="0">
                <a:latin typeface="Arial Unicode MS"/>
                <a:cs typeface="Arial Unicode MS"/>
              </a:rPr>
              <a:t>patentados</a:t>
            </a:r>
            <a:endParaRPr sz="700">
              <a:latin typeface="Arial Unicode MS"/>
              <a:cs typeface="Arial Unicode MS"/>
            </a:endParaRPr>
          </a:p>
          <a:p>
            <a:pPr marR="946150" algn="ctr">
              <a:spcBef>
                <a:spcPts val="80"/>
              </a:spcBef>
            </a:pPr>
            <a:r>
              <a:rPr sz="1150" spc="-25" dirty="0">
                <a:latin typeface="Arial Unicode MS"/>
                <a:cs typeface="Arial Unicode MS"/>
              </a:rPr>
              <a:t>ASCII,</a:t>
            </a:r>
            <a:r>
              <a:rPr sz="1150" spc="-45" dirty="0">
                <a:latin typeface="Arial Unicode MS"/>
                <a:cs typeface="Arial Unicode MS"/>
              </a:rPr>
              <a:t> </a:t>
            </a:r>
            <a:r>
              <a:rPr sz="1150" spc="-50" dirty="0">
                <a:latin typeface="Arial Unicode MS"/>
                <a:cs typeface="Arial Unicode MS"/>
              </a:rPr>
              <a:t>2</a:t>
            </a:r>
            <a:endParaRPr sz="1150">
              <a:latin typeface="Arial Unicode MS"/>
              <a:cs typeface="Arial Unicode MS"/>
            </a:endParaRPr>
          </a:p>
          <a:p>
            <a:pPr marR="965200" algn="ctr">
              <a:spcBef>
                <a:spcPts val="260"/>
              </a:spcBef>
            </a:pPr>
            <a:r>
              <a:rPr sz="900" dirty="0">
                <a:latin typeface="Arial Unicode MS"/>
                <a:cs typeface="Arial Unicode MS"/>
              </a:rPr>
              <a:t>binario,</a:t>
            </a:r>
            <a:r>
              <a:rPr sz="900" spc="245" dirty="0">
                <a:latin typeface="Arial Unicode MS"/>
                <a:cs typeface="Arial Unicode MS"/>
              </a:rPr>
              <a:t> </a:t>
            </a:r>
            <a:r>
              <a:rPr sz="900" spc="-50" dirty="0">
                <a:latin typeface="Arial Unicode MS"/>
                <a:cs typeface="Arial Unicode MS"/>
              </a:rPr>
              <a:t>2</a:t>
            </a:r>
            <a:endParaRPr sz="900">
              <a:latin typeface="Arial Unicode MS"/>
              <a:cs typeface="Arial Unicode MS"/>
            </a:endParaRPr>
          </a:p>
          <a:p>
            <a:pPr marL="12700" algn="just">
              <a:spcBef>
                <a:spcPts val="490"/>
              </a:spcBef>
            </a:pPr>
            <a:r>
              <a:rPr sz="700" dirty="0">
                <a:latin typeface="Arial Unicode MS"/>
                <a:cs typeface="Arial Unicode MS"/>
              </a:rPr>
              <a:t>formatos</a:t>
            </a:r>
            <a:r>
              <a:rPr sz="700" spc="13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13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archivo</a:t>
            </a:r>
            <a:r>
              <a:rPr sz="700" spc="135" dirty="0">
                <a:latin typeface="Arial Unicode MS"/>
                <a:cs typeface="Arial Unicode MS"/>
              </a:rPr>
              <a:t> </a:t>
            </a:r>
            <a:r>
              <a:rPr sz="700" spc="-10" dirty="0">
                <a:latin typeface="Arial Unicode MS"/>
                <a:cs typeface="Arial Unicode MS"/>
              </a:rPr>
              <a:t>propietarios</a:t>
            </a:r>
            <a:endParaRPr sz="700">
              <a:latin typeface="Arial Unicode MS"/>
              <a:cs typeface="Arial Unicode MS"/>
            </a:endParaRPr>
          </a:p>
          <a:p>
            <a:pPr marR="946150" algn="ctr">
              <a:spcBef>
                <a:spcPts val="100"/>
              </a:spcBef>
            </a:pPr>
            <a:r>
              <a:rPr sz="1150" spc="-25" dirty="0">
                <a:latin typeface="Arial Unicode MS"/>
                <a:cs typeface="Arial Unicode MS"/>
              </a:rPr>
              <a:t>ASCII,</a:t>
            </a:r>
            <a:r>
              <a:rPr sz="1150" spc="-45" dirty="0">
                <a:latin typeface="Arial Unicode MS"/>
                <a:cs typeface="Arial Unicode MS"/>
              </a:rPr>
              <a:t> </a:t>
            </a:r>
            <a:r>
              <a:rPr sz="1150" spc="-50" dirty="0">
                <a:latin typeface="Arial Unicode MS"/>
                <a:cs typeface="Arial Unicode MS"/>
              </a:rPr>
              <a:t>2</a:t>
            </a:r>
            <a:endParaRPr sz="1150">
              <a:latin typeface="Arial Unicode MS"/>
              <a:cs typeface="Arial Unicode MS"/>
            </a:endParaRPr>
          </a:p>
          <a:p>
            <a:pPr marR="965200" algn="ctr">
              <a:spcBef>
                <a:spcPts val="240"/>
              </a:spcBef>
            </a:pPr>
            <a:r>
              <a:rPr sz="900" dirty="0">
                <a:latin typeface="Arial Unicode MS"/>
                <a:cs typeface="Arial Unicode MS"/>
              </a:rPr>
              <a:t>binario,</a:t>
            </a:r>
            <a:r>
              <a:rPr sz="900" spc="245" dirty="0">
                <a:latin typeface="Arial Unicode MS"/>
                <a:cs typeface="Arial Unicode MS"/>
              </a:rPr>
              <a:t> </a:t>
            </a:r>
            <a:r>
              <a:rPr sz="900" spc="-50" dirty="0">
                <a:latin typeface="Arial Unicode MS"/>
                <a:cs typeface="Arial Unicode MS"/>
              </a:rPr>
              <a:t>2</a:t>
            </a:r>
            <a:endParaRPr sz="900">
              <a:latin typeface="Arial Unicode MS"/>
              <a:cs typeface="Arial Unicode MS"/>
            </a:endParaRPr>
          </a:p>
          <a:p>
            <a:pPr marR="986155" algn="ctr">
              <a:spcBef>
                <a:spcPts val="310"/>
              </a:spcBef>
            </a:pPr>
            <a:r>
              <a:rPr sz="900" dirty="0">
                <a:latin typeface="Arial Unicode MS"/>
                <a:cs typeface="Arial Unicode MS"/>
              </a:rPr>
              <a:t>protocolos,</a:t>
            </a:r>
            <a:r>
              <a:rPr sz="900" spc="330" dirty="0">
                <a:latin typeface="Arial Unicode MS"/>
                <a:cs typeface="Arial Unicode MS"/>
              </a:rPr>
              <a:t> </a:t>
            </a:r>
            <a:r>
              <a:rPr sz="900" spc="-25" dirty="0">
                <a:latin typeface="Arial Unicode MS"/>
                <a:cs typeface="Arial Unicode MS"/>
              </a:rPr>
              <a:t>19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82179" y="2794507"/>
            <a:ext cx="1092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75" dirty="0">
                <a:latin typeface="Arial"/>
                <a:cs typeface="Arial"/>
              </a:rPr>
              <a:t>F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56301" y="3080003"/>
            <a:ext cx="2049145" cy="190500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spcBef>
                <a:spcPts val="195"/>
              </a:spcBef>
            </a:pPr>
            <a:r>
              <a:rPr sz="800" spc="-55" dirty="0">
                <a:latin typeface="Arial Unicode MS"/>
                <a:cs typeface="Arial Unicode MS"/>
              </a:rPr>
              <a:t>GRASA,</a:t>
            </a:r>
            <a:r>
              <a:rPr sz="800" spc="4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10</a:t>
            </a:r>
            <a:endParaRPr sz="800">
              <a:latin typeface="Arial Unicode MS"/>
              <a:cs typeface="Arial Unicode MS"/>
            </a:endParaRPr>
          </a:p>
          <a:p>
            <a:pPr marL="12700">
              <a:spcBef>
                <a:spcPts val="130"/>
              </a:spcBef>
            </a:pPr>
            <a:r>
              <a:rPr sz="1100" spc="-30" dirty="0">
                <a:latin typeface="Arial Unicode MS"/>
                <a:cs typeface="Arial Unicode MS"/>
              </a:rPr>
              <a:t>FAT32,</a:t>
            </a:r>
            <a:r>
              <a:rPr sz="1100" spc="-25" dirty="0">
                <a:latin typeface="Arial Unicode MS"/>
                <a:cs typeface="Arial Unicode MS"/>
              </a:rPr>
              <a:t> 18</a:t>
            </a:r>
            <a:endParaRPr sz="1100">
              <a:latin typeface="Arial Unicode MS"/>
              <a:cs typeface="Arial Unicode MS"/>
            </a:endParaRPr>
          </a:p>
          <a:p>
            <a:pPr marL="12700">
              <a:spcBef>
                <a:spcPts val="400"/>
              </a:spcBef>
            </a:pPr>
            <a:r>
              <a:rPr sz="750" dirty="0">
                <a:latin typeface="Arial Unicode MS"/>
                <a:cs typeface="Arial Unicode MS"/>
              </a:rPr>
              <a:t>ubicación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fallas,</a:t>
            </a:r>
            <a:r>
              <a:rPr sz="750" spc="90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20</a:t>
            </a:r>
            <a:endParaRPr sz="750">
              <a:latin typeface="Arial Unicode MS"/>
              <a:cs typeface="Arial Unicode MS"/>
            </a:endParaRPr>
          </a:p>
          <a:p>
            <a:pPr marL="12700" marR="392430">
              <a:lnSpc>
                <a:spcPct val="162900"/>
              </a:lnSpc>
              <a:spcBef>
                <a:spcPts val="15"/>
              </a:spcBef>
            </a:pPr>
            <a:r>
              <a:rPr sz="700" dirty="0">
                <a:latin typeface="Arial Unicode MS"/>
                <a:cs typeface="Arial Unicode MS"/>
              </a:rPr>
              <a:t>tabla</a:t>
            </a:r>
            <a:r>
              <a:rPr sz="700" spc="6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7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asignación</a:t>
            </a:r>
            <a:r>
              <a:rPr sz="700" spc="6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7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archivos</a:t>
            </a:r>
            <a:r>
              <a:rPr sz="700" spc="70" dirty="0">
                <a:latin typeface="Arial Unicode MS"/>
                <a:cs typeface="Arial Unicode MS"/>
              </a:rPr>
              <a:t> </a:t>
            </a:r>
            <a:r>
              <a:rPr sz="700" spc="-30" dirty="0">
                <a:latin typeface="Arial Unicode MS"/>
                <a:cs typeface="Arial Unicode MS"/>
              </a:rPr>
              <a:t>(FAT),</a:t>
            </a:r>
            <a:r>
              <a:rPr sz="700" spc="65" dirty="0">
                <a:latin typeface="Arial Unicode MS"/>
                <a:cs typeface="Arial Unicode MS"/>
              </a:rPr>
              <a:t> </a:t>
            </a:r>
            <a:r>
              <a:rPr sz="700" spc="-50" dirty="0">
                <a:latin typeface="Arial Unicode MS"/>
                <a:cs typeface="Arial Unicode MS"/>
              </a:rPr>
              <a:t>1</a:t>
            </a:r>
            <a:r>
              <a:rPr sz="700" spc="2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atributos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1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archivo,</a:t>
            </a:r>
            <a:r>
              <a:rPr sz="700" spc="1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1,</a:t>
            </a:r>
            <a:r>
              <a:rPr sz="700" spc="100" dirty="0">
                <a:latin typeface="Arial Unicode MS"/>
                <a:cs typeface="Arial Unicode MS"/>
              </a:rPr>
              <a:t> </a:t>
            </a:r>
            <a:r>
              <a:rPr sz="700" spc="-25" dirty="0">
                <a:latin typeface="Arial Unicode MS"/>
                <a:cs typeface="Arial Unicode MS"/>
              </a:rPr>
              <a:t>10</a:t>
            </a:r>
            <a:endParaRPr sz="700">
              <a:latin typeface="Arial Unicode MS"/>
              <a:cs typeface="Arial Unicode MS"/>
            </a:endParaRPr>
          </a:p>
          <a:p>
            <a:pPr marL="12700">
              <a:spcBef>
                <a:spcPts val="650"/>
              </a:spcBef>
            </a:pPr>
            <a:r>
              <a:rPr sz="600" dirty="0">
                <a:latin typeface="Arial Unicode MS"/>
                <a:cs typeface="Arial Unicode MS"/>
              </a:rPr>
              <a:t>sistemas</a:t>
            </a:r>
            <a:r>
              <a:rPr sz="600" spc="5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6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archivos,</a:t>
            </a:r>
            <a:r>
              <a:rPr sz="600" spc="60" dirty="0">
                <a:latin typeface="Arial Unicode MS"/>
                <a:cs typeface="Arial Unicode MS"/>
              </a:rPr>
              <a:t> </a:t>
            </a:r>
            <a:r>
              <a:rPr sz="600" spc="-50" dirty="0">
                <a:latin typeface="Arial Unicode MS"/>
                <a:cs typeface="Arial Unicode MS"/>
              </a:rPr>
              <a:t>1</a:t>
            </a:r>
            <a:endParaRPr sz="600">
              <a:latin typeface="Arial Unicode MS"/>
              <a:cs typeface="Arial Unicode MS"/>
            </a:endParaRPr>
          </a:p>
          <a:p>
            <a:pPr marL="12700">
              <a:spcBef>
                <a:spcPts val="700"/>
              </a:spcBef>
            </a:pPr>
            <a:r>
              <a:rPr sz="550" dirty="0">
                <a:latin typeface="Arial Unicode MS"/>
                <a:cs typeface="Arial Unicode MS"/>
              </a:rPr>
              <a:t>tipos</a:t>
            </a:r>
            <a:r>
              <a:rPr sz="550" spc="55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de</a:t>
            </a:r>
            <a:r>
              <a:rPr sz="550" spc="60" dirty="0">
                <a:latin typeface="Arial Unicode MS"/>
                <a:cs typeface="Arial Unicode MS"/>
              </a:rPr>
              <a:t> </a:t>
            </a:r>
            <a:r>
              <a:rPr sz="550" spc="-10" dirty="0">
                <a:latin typeface="Arial Unicode MS"/>
                <a:cs typeface="Arial Unicode MS"/>
              </a:rPr>
              <a:t>archivo</a:t>
            </a:r>
            <a:endParaRPr sz="550">
              <a:latin typeface="Arial Unicode MS"/>
              <a:cs typeface="Arial Unicode MS"/>
            </a:endParaRPr>
          </a:p>
          <a:p>
            <a:pPr marL="152400">
              <a:spcBef>
                <a:spcPts val="430"/>
              </a:spcBef>
            </a:pPr>
            <a:r>
              <a:rPr sz="850" dirty="0">
                <a:latin typeface="Arial Unicode MS"/>
                <a:cs typeface="Arial Unicode MS"/>
              </a:rPr>
              <a:t>datos,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10</a:t>
            </a:r>
            <a:endParaRPr sz="850">
              <a:latin typeface="Arial Unicode MS"/>
              <a:cs typeface="Arial Unicode MS"/>
            </a:endParaRPr>
          </a:p>
          <a:p>
            <a:pPr marL="152400">
              <a:spcBef>
                <a:spcPts val="350"/>
              </a:spcBef>
            </a:pPr>
            <a:r>
              <a:rPr sz="850" dirty="0">
                <a:latin typeface="Arial Unicode MS"/>
                <a:cs typeface="Arial Unicode MS"/>
              </a:rPr>
              <a:t>bibliotecas</a:t>
            </a:r>
            <a:r>
              <a:rPr sz="850" spc="33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ejecutables/dinámicas,</a:t>
            </a:r>
            <a:r>
              <a:rPr sz="850" spc="34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10</a:t>
            </a:r>
            <a:endParaRPr sz="850">
              <a:latin typeface="Arial Unicode MS"/>
              <a:cs typeface="Arial Unicode MS"/>
            </a:endParaRPr>
          </a:p>
          <a:p>
            <a:pPr marL="152400">
              <a:spcBef>
                <a:spcPts val="370"/>
              </a:spcBef>
            </a:pPr>
            <a:r>
              <a:rPr sz="850" dirty="0">
                <a:latin typeface="Arial Unicode MS"/>
                <a:cs typeface="Arial Unicode MS"/>
              </a:rPr>
              <a:t>sistema,</a:t>
            </a:r>
            <a:r>
              <a:rPr sz="850" spc="10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10</a:t>
            </a:r>
            <a:endParaRPr sz="850">
              <a:latin typeface="Arial Unicode MS"/>
              <a:cs typeface="Arial Unicode MS"/>
            </a:endParaRPr>
          </a:p>
          <a:p>
            <a:pPr marL="12700">
              <a:spcBef>
                <a:spcPts val="700"/>
              </a:spcBef>
            </a:pPr>
            <a:r>
              <a:rPr sz="500" dirty="0">
                <a:latin typeface="Arial Unicode MS"/>
                <a:cs typeface="Arial Unicode MS"/>
              </a:rPr>
              <a:t>conjunto</a:t>
            </a:r>
            <a:r>
              <a:rPr sz="500" spc="75" dirty="0">
                <a:latin typeface="Arial Unicode MS"/>
                <a:cs typeface="Arial Unicode MS"/>
              </a:rPr>
              <a:t> </a:t>
            </a:r>
            <a:r>
              <a:rPr sz="500" dirty="0">
                <a:latin typeface="Arial Unicode MS"/>
                <a:cs typeface="Arial Unicode MS"/>
              </a:rPr>
              <a:t>de</a:t>
            </a:r>
            <a:r>
              <a:rPr sz="500" spc="80" dirty="0">
                <a:latin typeface="Arial Unicode MS"/>
                <a:cs typeface="Arial Unicode MS"/>
              </a:rPr>
              <a:t> </a:t>
            </a:r>
            <a:r>
              <a:rPr sz="500" dirty="0">
                <a:latin typeface="Arial Unicode MS"/>
                <a:cs typeface="Arial Unicode MS"/>
              </a:rPr>
              <a:t>caracteres</a:t>
            </a:r>
            <a:r>
              <a:rPr sz="500" spc="80" dirty="0">
                <a:latin typeface="Arial Unicode MS"/>
                <a:cs typeface="Arial Unicode MS"/>
              </a:rPr>
              <a:t> </a:t>
            </a:r>
            <a:r>
              <a:rPr sz="500" dirty="0">
                <a:latin typeface="Arial Unicode MS"/>
                <a:cs typeface="Arial Unicode MS"/>
              </a:rPr>
              <a:t>de</a:t>
            </a:r>
            <a:r>
              <a:rPr sz="500" spc="80" dirty="0">
                <a:latin typeface="Arial Unicode MS"/>
                <a:cs typeface="Arial Unicode MS"/>
              </a:rPr>
              <a:t> </a:t>
            </a:r>
            <a:r>
              <a:rPr sz="500" dirty="0">
                <a:latin typeface="Arial Unicode MS"/>
                <a:cs typeface="Arial Unicode MS"/>
              </a:rPr>
              <a:t>nombre</a:t>
            </a:r>
            <a:r>
              <a:rPr sz="500" spc="75" dirty="0">
                <a:latin typeface="Arial Unicode MS"/>
                <a:cs typeface="Arial Unicode MS"/>
              </a:rPr>
              <a:t> </a:t>
            </a:r>
            <a:r>
              <a:rPr sz="500" dirty="0">
                <a:latin typeface="Arial Unicode MS"/>
                <a:cs typeface="Arial Unicode MS"/>
              </a:rPr>
              <a:t>de</a:t>
            </a:r>
            <a:r>
              <a:rPr sz="500" spc="80" dirty="0">
                <a:latin typeface="Arial Unicode MS"/>
                <a:cs typeface="Arial Unicode MS"/>
              </a:rPr>
              <a:t> </a:t>
            </a:r>
            <a:r>
              <a:rPr sz="500" dirty="0">
                <a:latin typeface="Arial Unicode MS"/>
                <a:cs typeface="Arial Unicode MS"/>
              </a:rPr>
              <a:t>archivo,</a:t>
            </a:r>
            <a:r>
              <a:rPr sz="500" spc="80" dirty="0">
                <a:latin typeface="Arial Unicode MS"/>
                <a:cs typeface="Arial Unicode MS"/>
              </a:rPr>
              <a:t> </a:t>
            </a:r>
            <a:r>
              <a:rPr sz="500" spc="-50" dirty="0">
                <a:latin typeface="Arial Unicode MS"/>
                <a:cs typeface="Arial Unicode MS"/>
              </a:rPr>
              <a:t>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56300" y="5059679"/>
            <a:ext cx="69088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dirty="0">
                <a:latin typeface="Arial Unicode MS"/>
                <a:cs typeface="Arial Unicode MS"/>
              </a:rPr>
              <a:t>nombres</a:t>
            </a:r>
            <a:r>
              <a:rPr sz="500" spc="80" dirty="0">
                <a:latin typeface="Arial Unicode MS"/>
                <a:cs typeface="Arial Unicode MS"/>
              </a:rPr>
              <a:t> </a:t>
            </a:r>
            <a:r>
              <a:rPr sz="500" dirty="0">
                <a:latin typeface="Arial Unicode MS"/>
                <a:cs typeface="Arial Unicode MS"/>
              </a:rPr>
              <a:t>de</a:t>
            </a:r>
            <a:r>
              <a:rPr sz="500" spc="80" dirty="0">
                <a:latin typeface="Arial Unicode MS"/>
                <a:cs typeface="Arial Unicode MS"/>
              </a:rPr>
              <a:t> </a:t>
            </a:r>
            <a:r>
              <a:rPr sz="500" dirty="0">
                <a:latin typeface="Arial Unicode MS"/>
                <a:cs typeface="Arial Unicode MS"/>
              </a:rPr>
              <a:t>archivo,</a:t>
            </a:r>
            <a:r>
              <a:rPr sz="500" spc="80" dirty="0">
                <a:latin typeface="Arial Unicode MS"/>
                <a:cs typeface="Arial Unicode MS"/>
              </a:rPr>
              <a:t> </a:t>
            </a:r>
            <a:r>
              <a:rPr sz="500" spc="-50" dirty="0">
                <a:latin typeface="Arial Unicode MS"/>
                <a:cs typeface="Arial Unicode MS"/>
              </a:rPr>
              <a:t>1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56300" y="5220715"/>
            <a:ext cx="2480310" cy="26838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0">
              <a:spcBef>
                <a:spcPts val="100"/>
              </a:spcBef>
            </a:pPr>
            <a:r>
              <a:rPr sz="600" dirty="0">
                <a:latin typeface="Arial Unicode MS"/>
                <a:cs typeface="Arial Unicode MS"/>
              </a:rPr>
              <a:t>conjunto</a:t>
            </a:r>
            <a:r>
              <a:rPr sz="600" spc="1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</a:t>
            </a:r>
            <a:r>
              <a:rPr sz="600" spc="10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caracteres,</a:t>
            </a:r>
            <a:r>
              <a:rPr sz="600" spc="100" dirty="0">
                <a:latin typeface="Arial Unicode MS"/>
                <a:cs typeface="Arial Unicode MS"/>
              </a:rPr>
              <a:t> </a:t>
            </a:r>
            <a:r>
              <a:rPr sz="600" spc="-25" dirty="0">
                <a:latin typeface="Arial Unicode MS"/>
                <a:cs typeface="Arial Unicode MS"/>
              </a:rPr>
              <a:t>11</a:t>
            </a:r>
            <a:endParaRPr sz="600">
              <a:latin typeface="Arial Unicode MS"/>
              <a:cs typeface="Arial Unicode MS"/>
            </a:endParaRPr>
          </a:p>
          <a:p>
            <a:pPr marL="152400">
              <a:spcBef>
                <a:spcPts val="570"/>
              </a:spcBef>
            </a:pPr>
            <a:r>
              <a:rPr sz="700" dirty="0">
                <a:latin typeface="Arial Unicode MS"/>
                <a:cs typeface="Arial Unicode MS"/>
              </a:rPr>
              <a:t>llaves</a:t>
            </a:r>
            <a:r>
              <a:rPr sz="700" spc="7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codificadas,</a:t>
            </a:r>
            <a:r>
              <a:rPr sz="700" spc="75" dirty="0">
                <a:latin typeface="Arial Unicode MS"/>
                <a:cs typeface="Arial Unicode MS"/>
              </a:rPr>
              <a:t> </a:t>
            </a:r>
            <a:r>
              <a:rPr sz="700" spc="-35" dirty="0">
                <a:latin typeface="Arial Unicode MS"/>
                <a:cs typeface="Arial Unicode MS"/>
              </a:rPr>
              <a:t>11</a:t>
            </a:r>
            <a:endParaRPr sz="700">
              <a:latin typeface="Arial Unicode MS"/>
              <a:cs typeface="Arial Unicode MS"/>
            </a:endParaRPr>
          </a:p>
          <a:p>
            <a:pPr marL="152400">
              <a:spcBef>
                <a:spcPts val="280"/>
              </a:spcBef>
            </a:pPr>
            <a:r>
              <a:rPr sz="950" spc="-35" dirty="0">
                <a:latin typeface="Arial Unicode MS"/>
                <a:cs typeface="Arial Unicode MS"/>
              </a:rPr>
              <a:t>DOS</a:t>
            </a:r>
            <a:r>
              <a:rPr sz="950" spc="16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concurrente,</a:t>
            </a:r>
            <a:r>
              <a:rPr sz="950" spc="165" dirty="0">
                <a:latin typeface="Arial Unicode MS"/>
                <a:cs typeface="Arial Unicode MS"/>
              </a:rPr>
              <a:t> </a:t>
            </a:r>
            <a:r>
              <a:rPr sz="950" spc="-50" dirty="0">
                <a:latin typeface="Arial Unicode MS"/>
                <a:cs typeface="Arial Unicode MS"/>
              </a:rPr>
              <a:t>9</a:t>
            </a:r>
            <a:endParaRPr sz="950">
              <a:latin typeface="Arial Unicode MS"/>
              <a:cs typeface="Arial Unicode MS"/>
            </a:endParaRPr>
          </a:p>
          <a:p>
            <a:pPr marL="152400" marR="875665">
              <a:lnSpc>
                <a:spcPct val="134100"/>
              </a:lnSpc>
              <a:spcBef>
                <a:spcPts val="5"/>
              </a:spcBef>
            </a:pPr>
            <a:r>
              <a:rPr sz="850" dirty="0">
                <a:latin typeface="Arial Unicode MS"/>
                <a:cs typeface="Arial Unicode MS"/>
              </a:rPr>
              <a:t>operación</a:t>
            </a:r>
            <a:r>
              <a:rPr sz="850" spc="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5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acceso</a:t>
            </a:r>
            <a:r>
              <a:rPr sz="850" spc="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5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disco, </a:t>
            </a:r>
            <a:r>
              <a:rPr sz="850" dirty="0">
                <a:latin typeface="Arial Unicode MS"/>
                <a:cs typeface="Arial Unicode MS"/>
              </a:rPr>
              <a:t>9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DOS,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9,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13</a:t>
            </a:r>
            <a:endParaRPr sz="850">
              <a:latin typeface="Arial Unicode MS"/>
              <a:cs typeface="Arial Unicode MS"/>
            </a:endParaRPr>
          </a:p>
          <a:p>
            <a:pPr marL="152400" marR="808990">
              <a:lnSpc>
                <a:spcPct val="134100"/>
              </a:lnSpc>
              <a:spcBef>
                <a:spcPts val="20"/>
              </a:spcBef>
            </a:pPr>
            <a:r>
              <a:rPr sz="850" dirty="0">
                <a:latin typeface="Arial Unicode MS"/>
                <a:cs typeface="Arial Unicode MS"/>
              </a:rPr>
              <a:t>información</a:t>
            </a:r>
            <a:r>
              <a:rPr sz="850" spc="1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19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eventos</a:t>
            </a:r>
            <a:r>
              <a:rPr sz="850" spc="19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clave, </a:t>
            </a:r>
            <a:r>
              <a:rPr sz="850" dirty="0">
                <a:latin typeface="Arial Unicode MS"/>
                <a:cs typeface="Arial Unicode MS"/>
              </a:rPr>
              <a:t>9</a:t>
            </a:r>
            <a:r>
              <a:rPr sz="850" spc="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Windows</a:t>
            </a:r>
            <a:r>
              <a:rPr sz="850" spc="4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3.x,</a:t>
            </a:r>
            <a:r>
              <a:rPr sz="850" spc="45" dirty="0">
                <a:latin typeface="Arial Unicode MS"/>
                <a:cs typeface="Arial Unicode MS"/>
              </a:rPr>
              <a:t> </a:t>
            </a:r>
            <a:r>
              <a:rPr sz="850" spc="-50" dirty="0">
                <a:latin typeface="Arial Unicode MS"/>
                <a:cs typeface="Arial Unicode MS"/>
              </a:rPr>
              <a:t>9</a:t>
            </a:r>
            <a:endParaRPr sz="850">
              <a:latin typeface="Arial Unicode MS"/>
              <a:cs typeface="Arial Unicode MS"/>
            </a:endParaRPr>
          </a:p>
          <a:p>
            <a:pPr marL="152400">
              <a:spcBef>
                <a:spcPts val="175"/>
              </a:spcBef>
            </a:pPr>
            <a:r>
              <a:rPr sz="1050" dirty="0">
                <a:latin typeface="Arial Unicode MS"/>
                <a:cs typeface="Arial Unicode MS"/>
              </a:rPr>
              <a:t>Windows</a:t>
            </a:r>
            <a:r>
              <a:rPr sz="1050" spc="12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95/98/NT,</a:t>
            </a:r>
            <a:r>
              <a:rPr sz="1050" spc="12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9,</a:t>
            </a:r>
            <a:r>
              <a:rPr sz="1050" spc="130" dirty="0">
                <a:latin typeface="Arial Unicode MS"/>
                <a:cs typeface="Arial Unicode MS"/>
              </a:rPr>
              <a:t> </a:t>
            </a:r>
            <a:r>
              <a:rPr sz="1050" spc="-25" dirty="0">
                <a:latin typeface="Arial Unicode MS"/>
                <a:cs typeface="Arial Unicode MS"/>
              </a:rPr>
              <a:t>13</a:t>
            </a:r>
            <a:endParaRPr sz="1050">
              <a:latin typeface="Arial Unicode MS"/>
              <a:cs typeface="Arial Unicode MS"/>
            </a:endParaRPr>
          </a:p>
          <a:p>
            <a:pPr marL="408305" algn="ctr">
              <a:spcBef>
                <a:spcPts val="1180"/>
              </a:spcBef>
            </a:pPr>
            <a:r>
              <a:rPr sz="1200" b="1" spc="-25" dirty="0">
                <a:latin typeface="Arial"/>
                <a:cs typeface="Arial"/>
              </a:rPr>
              <a:t>yo</a:t>
            </a:r>
            <a:endParaRPr sz="1200">
              <a:latin typeface="Arial"/>
              <a:cs typeface="Arial"/>
            </a:endParaRPr>
          </a:p>
          <a:p>
            <a:pPr marL="12700">
              <a:spcBef>
                <a:spcPts val="680"/>
              </a:spcBef>
            </a:pPr>
            <a:r>
              <a:rPr sz="1050" dirty="0">
                <a:latin typeface="Arial Unicode MS"/>
                <a:cs typeface="Arial Unicode MS"/>
              </a:rPr>
              <a:t>Formato</a:t>
            </a:r>
            <a:r>
              <a:rPr sz="1050" spc="125" dirty="0">
                <a:latin typeface="Arial Unicode MS"/>
                <a:cs typeface="Arial Unicode MS"/>
              </a:rPr>
              <a:t> </a:t>
            </a:r>
            <a:r>
              <a:rPr sz="1050" spc="50" dirty="0">
                <a:latin typeface="Arial Unicode MS"/>
                <a:cs typeface="Arial Unicode MS"/>
              </a:rPr>
              <a:t>común</a:t>
            </a:r>
            <a:r>
              <a:rPr sz="1050" spc="130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estándar</a:t>
            </a:r>
            <a:r>
              <a:rPr sz="1050" spc="130" dirty="0">
                <a:latin typeface="Arial Unicode MS"/>
                <a:cs typeface="Arial Unicode MS"/>
              </a:rPr>
              <a:t> </a:t>
            </a:r>
            <a:r>
              <a:rPr sz="1050" spc="-80" dirty="0">
                <a:latin typeface="Arial Unicode MS"/>
                <a:cs typeface="Arial Unicode MS"/>
              </a:rPr>
              <a:t>IEEE</a:t>
            </a:r>
            <a:r>
              <a:rPr sz="1050" spc="125" dirty="0">
                <a:latin typeface="Arial Unicode MS"/>
                <a:cs typeface="Arial Unicode MS"/>
              </a:rPr>
              <a:t> </a:t>
            </a:r>
            <a:r>
              <a:rPr sz="1050" spc="-10" dirty="0">
                <a:latin typeface="Arial Unicode MS"/>
                <a:cs typeface="Arial Unicode MS"/>
              </a:rPr>
              <a:t>C37.111</a:t>
            </a:r>
            <a:endParaRPr sz="1050">
              <a:latin typeface="Arial Unicode MS"/>
              <a:cs typeface="Arial Unicode MS"/>
            </a:endParaRPr>
          </a:p>
          <a:p>
            <a:pPr marL="12700" marR="5080" indent="139700">
              <a:lnSpc>
                <a:spcPts val="1380"/>
              </a:lnSpc>
              <a:spcBef>
                <a:spcPts val="55"/>
              </a:spcBef>
            </a:pPr>
            <a:r>
              <a:rPr sz="900" dirty="0">
                <a:latin typeface="Arial Unicode MS"/>
                <a:cs typeface="Arial Unicode MS"/>
              </a:rPr>
              <a:t>para</a:t>
            </a:r>
            <a:r>
              <a:rPr sz="900" spc="1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el</a:t>
            </a:r>
            <a:r>
              <a:rPr sz="900" spc="1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intercambio</a:t>
            </a:r>
            <a:r>
              <a:rPr sz="900" spc="1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1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datos</a:t>
            </a:r>
            <a:r>
              <a:rPr sz="900" spc="1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transitorios,</a:t>
            </a:r>
            <a:r>
              <a:rPr sz="900" spc="180" dirty="0">
                <a:latin typeface="Arial Unicode MS"/>
                <a:cs typeface="Arial Unicode MS"/>
              </a:rPr>
              <a:t> </a:t>
            </a:r>
            <a:r>
              <a:rPr sz="900" spc="-50" dirty="0">
                <a:latin typeface="Arial Unicode MS"/>
                <a:cs typeface="Arial Unicode MS"/>
              </a:rPr>
              <a:t>5</a:t>
            </a:r>
            <a:r>
              <a:rPr sz="900" dirty="0">
                <a:latin typeface="Arial Unicode MS"/>
                <a:cs typeface="Arial Unicode MS"/>
              </a:rPr>
              <a:t> estándar</a:t>
            </a:r>
            <a:r>
              <a:rPr sz="900" spc="50" dirty="0">
                <a:latin typeface="Arial Unicode MS"/>
                <a:cs typeface="Arial Unicode MS"/>
              </a:rPr>
              <a:t> </a:t>
            </a:r>
            <a:r>
              <a:rPr sz="900" spc="-70" dirty="0">
                <a:latin typeface="Arial Unicode MS"/>
                <a:cs typeface="Arial Unicode MS"/>
              </a:rPr>
              <a:t>IEEE</a:t>
            </a:r>
            <a:r>
              <a:rPr sz="900" spc="55" dirty="0">
                <a:latin typeface="Arial Unicode MS"/>
                <a:cs typeface="Arial Unicode MS"/>
              </a:rPr>
              <a:t> </a:t>
            </a:r>
            <a:r>
              <a:rPr sz="900" spc="-40" dirty="0">
                <a:latin typeface="Arial Unicode MS"/>
                <a:cs typeface="Arial Unicode MS"/>
              </a:rPr>
              <a:t>COMTRADE,</a:t>
            </a:r>
            <a:r>
              <a:rPr sz="900" spc="5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12</a:t>
            </a:r>
            <a:r>
              <a:rPr sz="900" spc="55" dirty="0">
                <a:latin typeface="Arial Unicode MS"/>
                <a:cs typeface="Arial Unicode MS"/>
              </a:rPr>
              <a:t> </a:t>
            </a:r>
            <a:r>
              <a:rPr sz="900" spc="-70" dirty="0">
                <a:latin typeface="Arial Unicode MS"/>
                <a:cs typeface="Arial Unicode MS"/>
              </a:rPr>
              <a:t>IEEE</a:t>
            </a:r>
            <a:r>
              <a:rPr sz="900" spc="50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Power </a:t>
            </a:r>
            <a:r>
              <a:rPr sz="900" dirty="0">
                <a:latin typeface="Arial Unicode MS"/>
                <a:cs typeface="Arial Unicode MS"/>
              </a:rPr>
              <a:t>Engineering</a:t>
            </a:r>
            <a:r>
              <a:rPr sz="900" spc="1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Society,</a:t>
            </a:r>
            <a:r>
              <a:rPr sz="900" spc="1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5</a:t>
            </a:r>
            <a:r>
              <a:rPr sz="900" spc="1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arquitectura</a:t>
            </a:r>
            <a:r>
              <a:rPr sz="900" spc="185" dirty="0">
                <a:latin typeface="Arial Unicode MS"/>
                <a:cs typeface="Arial Unicode MS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estándar </a:t>
            </a:r>
            <a:r>
              <a:rPr sz="900" dirty="0">
                <a:latin typeface="Arial Unicode MS"/>
                <a:cs typeface="Arial Unicode MS"/>
              </a:rPr>
              <a:t>de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la</a:t>
            </a:r>
            <a:r>
              <a:rPr sz="900" spc="8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industria</a:t>
            </a:r>
            <a:r>
              <a:rPr sz="900" spc="85" dirty="0">
                <a:latin typeface="Arial Unicode MS"/>
                <a:cs typeface="Arial Unicode MS"/>
              </a:rPr>
              <a:t> </a:t>
            </a:r>
            <a:r>
              <a:rPr sz="900" spc="-25" dirty="0">
                <a:latin typeface="Arial Unicode MS"/>
                <a:cs typeface="Arial Unicode MS"/>
              </a:rPr>
              <a:t>(ISA),</a:t>
            </a:r>
            <a:r>
              <a:rPr sz="900" spc="80" dirty="0">
                <a:latin typeface="Arial Unicode MS"/>
                <a:cs typeface="Arial Unicode MS"/>
              </a:rPr>
              <a:t> </a:t>
            </a:r>
            <a:r>
              <a:rPr sz="900" spc="-25" dirty="0">
                <a:latin typeface="Arial Unicode MS"/>
                <a:cs typeface="Arial Unicode MS"/>
              </a:rPr>
              <a:t>22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473435" y="4553203"/>
            <a:ext cx="12636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75" dirty="0">
                <a:latin typeface="Arial"/>
                <a:cs typeface="Arial"/>
              </a:rPr>
              <a:t>R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56701" y="4860610"/>
            <a:ext cx="981075" cy="49657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spcBef>
                <a:spcPts val="145"/>
              </a:spcBef>
            </a:pPr>
            <a:r>
              <a:rPr sz="700" dirty="0">
                <a:latin typeface="Arial Unicode MS"/>
                <a:cs typeface="Arial Unicode MS"/>
              </a:rPr>
              <a:t>objetivos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relevo,</a:t>
            </a:r>
            <a:r>
              <a:rPr sz="700" spc="100" dirty="0">
                <a:latin typeface="Arial Unicode MS"/>
                <a:cs typeface="Arial Unicode MS"/>
              </a:rPr>
              <a:t> </a:t>
            </a:r>
            <a:r>
              <a:rPr sz="700" spc="-25" dirty="0">
                <a:latin typeface="Arial Unicode MS"/>
                <a:cs typeface="Arial Unicode MS"/>
              </a:rPr>
              <a:t>20</a:t>
            </a:r>
            <a:endParaRPr sz="700">
              <a:latin typeface="Arial Unicode MS"/>
              <a:cs typeface="Arial Unicode MS"/>
            </a:endParaRPr>
          </a:p>
          <a:p>
            <a:pPr marL="12700">
              <a:spcBef>
                <a:spcPts val="80"/>
              </a:spcBef>
            </a:pPr>
            <a:r>
              <a:rPr sz="1150" dirty="0">
                <a:latin typeface="Arial Unicode MS"/>
                <a:cs typeface="Arial Unicode MS"/>
              </a:rPr>
              <a:t>relés,</a:t>
            </a:r>
            <a:r>
              <a:rPr sz="1150" spc="85" dirty="0">
                <a:latin typeface="Arial Unicode MS"/>
                <a:cs typeface="Arial Unicode MS"/>
              </a:rPr>
              <a:t> </a:t>
            </a:r>
            <a:r>
              <a:rPr sz="1150" spc="-50" dirty="0">
                <a:latin typeface="Arial Unicode MS"/>
                <a:cs typeface="Arial Unicode MS"/>
              </a:rPr>
              <a:t>1</a:t>
            </a:r>
            <a:endParaRPr sz="1150">
              <a:latin typeface="Arial Unicode MS"/>
              <a:cs typeface="Arial Unicode MS"/>
            </a:endParaRPr>
          </a:p>
          <a:p>
            <a:pPr marL="12700">
              <a:spcBef>
                <a:spcPts val="160"/>
              </a:spcBef>
            </a:pPr>
            <a:r>
              <a:rPr sz="1000" dirty="0">
                <a:latin typeface="Arial Unicode MS"/>
                <a:cs typeface="Arial Unicode MS"/>
              </a:rPr>
              <a:t>red</a:t>
            </a:r>
            <a:r>
              <a:rPr sz="1000" spc="114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de</a:t>
            </a:r>
            <a:r>
              <a:rPr sz="1000" spc="114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anillo,</a:t>
            </a:r>
            <a:r>
              <a:rPr sz="1000" spc="114" dirty="0">
                <a:latin typeface="Arial Unicode MS"/>
                <a:cs typeface="Arial Unicode MS"/>
              </a:rPr>
              <a:t> </a:t>
            </a:r>
            <a:r>
              <a:rPr sz="1000" spc="-25" dirty="0">
                <a:latin typeface="Arial Unicode MS"/>
                <a:cs typeface="Arial Unicode MS"/>
              </a:rPr>
              <a:t>22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485629" y="5482844"/>
            <a:ext cx="1098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140" dirty="0">
                <a:latin typeface="Arial"/>
                <a:cs typeface="Arial"/>
              </a:rPr>
              <a:t>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156701" y="5740163"/>
            <a:ext cx="1887855" cy="3386825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spcBef>
                <a:spcPts val="490"/>
              </a:spcBef>
            </a:pPr>
            <a:r>
              <a:rPr sz="750" dirty="0">
                <a:latin typeface="Arial Unicode MS"/>
                <a:cs typeface="Arial Unicode MS"/>
              </a:rPr>
              <a:t>lenguaje</a:t>
            </a:r>
            <a:r>
              <a:rPr sz="750" spc="13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13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escritura,</a:t>
            </a:r>
            <a:r>
              <a:rPr sz="750" spc="140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20</a:t>
            </a:r>
            <a:endParaRPr sz="750">
              <a:latin typeface="Arial Unicode MS"/>
              <a:cs typeface="Arial Unicode MS"/>
            </a:endParaRPr>
          </a:p>
          <a:p>
            <a:pPr marL="12700" marR="5080">
              <a:lnSpc>
                <a:spcPts val="1390"/>
              </a:lnSpc>
              <a:spcBef>
                <a:spcPts val="105"/>
              </a:spcBef>
            </a:pPr>
            <a:r>
              <a:rPr sz="800" dirty="0">
                <a:latin typeface="Arial Unicode MS"/>
                <a:cs typeface="Arial Unicode MS"/>
              </a:rPr>
              <a:t>registradores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secuencia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14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eventos, </a:t>
            </a:r>
            <a:r>
              <a:rPr sz="800" dirty="0">
                <a:latin typeface="Arial Unicode MS"/>
                <a:cs typeface="Arial Unicode MS"/>
              </a:rPr>
              <a:t>1</a:t>
            </a:r>
            <a:r>
              <a:rPr sz="800" spc="5" dirty="0">
                <a:latin typeface="Arial Unicode MS"/>
                <a:cs typeface="Arial Unicode MS"/>
              </a:rPr>
              <a:t> </a:t>
            </a:r>
            <a:r>
              <a:rPr sz="800" spc="-80" dirty="0">
                <a:latin typeface="Arial Unicode MS"/>
                <a:cs typeface="Arial Unicode MS"/>
              </a:rPr>
              <a:t>SER,</a:t>
            </a:r>
            <a:r>
              <a:rPr sz="800" spc="10" dirty="0">
                <a:latin typeface="Arial Unicode MS"/>
                <a:cs typeface="Arial Unicode MS"/>
              </a:rPr>
              <a:t> </a:t>
            </a:r>
            <a:r>
              <a:rPr sz="800" spc="-50" dirty="0">
                <a:latin typeface="Arial Unicode MS"/>
                <a:cs typeface="Arial Unicode MS"/>
              </a:rPr>
              <a:t>1</a:t>
            </a:r>
            <a:endParaRPr sz="800">
              <a:latin typeface="Arial Unicode MS"/>
              <a:cs typeface="Arial Unicode MS"/>
            </a:endParaRPr>
          </a:p>
          <a:p>
            <a:pPr marL="12700">
              <a:spcBef>
                <a:spcPts val="244"/>
              </a:spcBef>
            </a:pPr>
            <a:r>
              <a:rPr sz="850" dirty="0">
                <a:latin typeface="Arial Unicode MS"/>
                <a:cs typeface="Arial Unicode MS"/>
              </a:rPr>
              <a:t>comunicación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serie,</a:t>
            </a:r>
            <a:r>
              <a:rPr sz="850" spc="130" dirty="0">
                <a:latin typeface="Arial Unicode MS"/>
                <a:cs typeface="Arial Unicode MS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20</a:t>
            </a:r>
            <a:endParaRPr sz="850">
              <a:latin typeface="Arial Unicode MS"/>
              <a:cs typeface="Arial Unicode MS"/>
            </a:endParaRPr>
          </a:p>
          <a:p>
            <a:pPr marL="12700">
              <a:spcBef>
                <a:spcPts val="370"/>
              </a:spcBef>
            </a:pPr>
            <a:r>
              <a:rPr sz="850" dirty="0">
                <a:latin typeface="Arial Unicode MS"/>
                <a:cs typeface="Arial Unicode MS"/>
              </a:rPr>
              <a:t>dispositivos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acceso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en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serie,</a:t>
            </a:r>
            <a:r>
              <a:rPr sz="850" spc="70" dirty="0">
                <a:latin typeface="Arial Unicode MS"/>
                <a:cs typeface="Arial Unicode MS"/>
              </a:rPr>
              <a:t> </a:t>
            </a:r>
            <a:r>
              <a:rPr sz="850" spc="-35" dirty="0">
                <a:latin typeface="Arial Unicode MS"/>
                <a:cs typeface="Arial Unicode MS"/>
              </a:rPr>
              <a:t>20</a:t>
            </a:r>
            <a:endParaRPr sz="850">
              <a:latin typeface="Arial Unicode MS"/>
              <a:cs typeface="Arial Unicode MS"/>
            </a:endParaRPr>
          </a:p>
          <a:p>
            <a:pPr marL="152400">
              <a:spcBef>
                <a:spcPts val="50"/>
              </a:spcBef>
            </a:pPr>
            <a:r>
              <a:rPr sz="1150" spc="-65" dirty="0">
                <a:latin typeface="Arial Unicode MS"/>
                <a:cs typeface="Arial Unicode MS"/>
              </a:rPr>
              <a:t>DFR,</a:t>
            </a:r>
            <a:r>
              <a:rPr sz="1150" spc="-10" dirty="0">
                <a:latin typeface="Arial Unicode MS"/>
                <a:cs typeface="Arial Unicode MS"/>
              </a:rPr>
              <a:t> </a:t>
            </a:r>
            <a:r>
              <a:rPr sz="1150" spc="-25" dirty="0">
                <a:latin typeface="Arial Unicode MS"/>
                <a:cs typeface="Arial Unicode MS"/>
              </a:rPr>
              <a:t>19</a:t>
            </a:r>
            <a:endParaRPr sz="1150">
              <a:latin typeface="Arial Unicode MS"/>
              <a:cs typeface="Arial Unicode MS"/>
            </a:endParaRPr>
          </a:p>
          <a:p>
            <a:pPr marL="152400">
              <a:spcBef>
                <a:spcPts val="60"/>
              </a:spcBef>
            </a:pPr>
            <a:r>
              <a:rPr sz="1100" dirty="0">
                <a:latin typeface="Arial Unicode MS"/>
                <a:cs typeface="Arial Unicode MS"/>
              </a:rPr>
              <a:t>relés,</a:t>
            </a:r>
            <a:r>
              <a:rPr sz="1100" spc="85" dirty="0">
                <a:latin typeface="Arial Unicode MS"/>
                <a:cs typeface="Arial Unicode MS"/>
              </a:rPr>
              <a:t> </a:t>
            </a:r>
            <a:r>
              <a:rPr sz="1100" spc="-25" dirty="0">
                <a:latin typeface="Arial Unicode MS"/>
                <a:cs typeface="Arial Unicode MS"/>
              </a:rPr>
              <a:t>19</a:t>
            </a:r>
            <a:endParaRPr sz="1100">
              <a:latin typeface="Arial Unicode MS"/>
              <a:cs typeface="Arial Unicode MS"/>
            </a:endParaRPr>
          </a:p>
          <a:p>
            <a:pPr marL="152400">
              <a:spcBef>
                <a:spcPts val="150"/>
              </a:spcBef>
            </a:pPr>
            <a:r>
              <a:rPr sz="1000" dirty="0">
                <a:latin typeface="Arial Unicode MS"/>
                <a:cs typeface="Arial Unicode MS"/>
              </a:rPr>
              <a:t>sistemas</a:t>
            </a:r>
            <a:r>
              <a:rPr sz="1000" spc="50" dirty="0">
                <a:latin typeface="Arial Unicode MS"/>
                <a:cs typeface="Arial Unicode MS"/>
              </a:rPr>
              <a:t> </a:t>
            </a:r>
            <a:r>
              <a:rPr sz="1000" spc="-50" dirty="0">
                <a:latin typeface="Arial Unicode MS"/>
                <a:cs typeface="Arial Unicode MS"/>
              </a:rPr>
              <a:t>SCADA,</a:t>
            </a:r>
            <a:r>
              <a:rPr sz="1000" spc="60" dirty="0">
                <a:latin typeface="Arial Unicode MS"/>
                <a:cs typeface="Arial Unicode MS"/>
              </a:rPr>
              <a:t> </a:t>
            </a:r>
            <a:r>
              <a:rPr sz="1000" spc="-25" dirty="0">
                <a:latin typeface="Arial Unicode MS"/>
                <a:cs typeface="Arial Unicode MS"/>
              </a:rPr>
              <a:t>19</a:t>
            </a:r>
            <a:endParaRPr sz="1000">
              <a:latin typeface="Arial Unicode MS"/>
              <a:cs typeface="Arial Unicode MS"/>
            </a:endParaRPr>
          </a:p>
          <a:p>
            <a:pPr marL="152400">
              <a:spcBef>
                <a:spcPts val="40"/>
              </a:spcBef>
            </a:pPr>
            <a:r>
              <a:rPr sz="1150" spc="-75" dirty="0">
                <a:latin typeface="Arial Unicode MS"/>
                <a:cs typeface="Arial Unicode MS"/>
              </a:rPr>
              <a:t>SOE,</a:t>
            </a:r>
            <a:r>
              <a:rPr sz="1150" dirty="0">
                <a:latin typeface="Arial Unicode MS"/>
                <a:cs typeface="Arial Unicode MS"/>
              </a:rPr>
              <a:t> </a:t>
            </a:r>
            <a:r>
              <a:rPr sz="1150" spc="-25" dirty="0">
                <a:latin typeface="Arial Unicode MS"/>
                <a:cs typeface="Arial Unicode MS"/>
              </a:rPr>
              <a:t>19</a:t>
            </a:r>
            <a:endParaRPr sz="1150">
              <a:latin typeface="Arial Unicode MS"/>
              <a:cs typeface="Arial Unicode MS"/>
            </a:endParaRPr>
          </a:p>
          <a:p>
            <a:pPr marL="152400" marR="229235">
              <a:lnSpc>
                <a:spcPts val="1390"/>
              </a:lnSpc>
              <a:spcBef>
                <a:spcPts val="25"/>
              </a:spcBef>
            </a:pPr>
            <a:r>
              <a:rPr sz="800" dirty="0">
                <a:latin typeface="Arial Unicode MS"/>
                <a:cs typeface="Arial Unicode MS"/>
              </a:rPr>
              <a:t>monitores</a:t>
            </a:r>
            <a:r>
              <a:rPr sz="800" spc="40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transformadores,</a:t>
            </a:r>
            <a:r>
              <a:rPr sz="800" spc="40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19</a:t>
            </a:r>
            <a:r>
              <a:rPr sz="800" dirty="0">
                <a:latin typeface="Arial Unicode MS"/>
                <a:cs typeface="Arial Unicode MS"/>
              </a:rPr>
              <a:t> cámaras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video,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19</a:t>
            </a:r>
            <a:endParaRPr sz="800">
              <a:latin typeface="Arial Unicode MS"/>
              <a:cs typeface="Arial Unicode MS"/>
            </a:endParaRPr>
          </a:p>
          <a:p>
            <a:pPr marL="12700">
              <a:spcBef>
                <a:spcPts val="295"/>
              </a:spcBef>
            </a:pPr>
            <a:r>
              <a:rPr sz="800" dirty="0">
                <a:latin typeface="Arial Unicode MS"/>
                <a:cs typeface="Arial Unicode MS"/>
              </a:rPr>
              <a:t>diagrama</a:t>
            </a:r>
            <a:r>
              <a:rPr sz="800" spc="26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unifilar,</a:t>
            </a:r>
            <a:r>
              <a:rPr sz="800" spc="26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24</a:t>
            </a:r>
            <a:endParaRPr sz="800">
              <a:latin typeface="Arial Unicode MS"/>
              <a:cs typeface="Arial Unicode MS"/>
            </a:endParaRPr>
          </a:p>
          <a:p>
            <a:pPr marL="12700">
              <a:spcBef>
                <a:spcPts val="430"/>
              </a:spcBef>
            </a:pPr>
            <a:r>
              <a:rPr sz="800" dirty="0">
                <a:latin typeface="Arial Unicode MS"/>
                <a:cs typeface="Arial Unicode MS"/>
              </a:rPr>
              <a:t>formatos</a:t>
            </a:r>
            <a:r>
              <a:rPr sz="800" spc="1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5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archivo</a:t>
            </a:r>
            <a:r>
              <a:rPr sz="800" spc="15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estándar</a:t>
            </a:r>
            <a:endParaRPr sz="800">
              <a:latin typeface="Arial Unicode MS"/>
              <a:cs typeface="Arial Unicode MS"/>
            </a:endParaRPr>
          </a:p>
          <a:p>
            <a:pPr marL="152400">
              <a:spcBef>
                <a:spcPts val="60"/>
              </a:spcBef>
            </a:pPr>
            <a:r>
              <a:rPr sz="1150" spc="-25" dirty="0">
                <a:latin typeface="Arial Unicode MS"/>
                <a:cs typeface="Arial Unicode MS"/>
              </a:rPr>
              <a:t>ASCII,</a:t>
            </a:r>
            <a:r>
              <a:rPr sz="1150" spc="-45" dirty="0">
                <a:latin typeface="Arial Unicode MS"/>
                <a:cs typeface="Arial Unicode MS"/>
              </a:rPr>
              <a:t> </a:t>
            </a:r>
            <a:r>
              <a:rPr sz="1150" spc="-50" dirty="0">
                <a:latin typeface="Arial Unicode MS"/>
                <a:cs typeface="Arial Unicode MS"/>
              </a:rPr>
              <a:t>2</a:t>
            </a:r>
            <a:endParaRPr sz="1150">
              <a:latin typeface="Arial Unicode MS"/>
              <a:cs typeface="Arial Unicode MS"/>
            </a:endParaRPr>
          </a:p>
          <a:p>
            <a:pPr marL="152400">
              <a:spcBef>
                <a:spcPts val="260"/>
              </a:spcBef>
            </a:pPr>
            <a:r>
              <a:rPr sz="900" dirty="0">
                <a:latin typeface="Arial Unicode MS"/>
                <a:cs typeface="Arial Unicode MS"/>
              </a:rPr>
              <a:t>binario,</a:t>
            </a:r>
            <a:r>
              <a:rPr sz="900" spc="245" dirty="0">
                <a:latin typeface="Arial Unicode MS"/>
                <a:cs typeface="Arial Unicode MS"/>
              </a:rPr>
              <a:t> </a:t>
            </a:r>
            <a:r>
              <a:rPr sz="900" spc="-50" dirty="0">
                <a:latin typeface="Arial Unicode MS"/>
                <a:cs typeface="Arial Unicode MS"/>
              </a:rPr>
              <a:t>2</a:t>
            </a:r>
            <a:endParaRPr sz="900">
              <a:latin typeface="Arial Unicode MS"/>
              <a:cs typeface="Arial Unicode MS"/>
            </a:endParaRPr>
          </a:p>
          <a:p>
            <a:pPr marL="12700" marR="284480">
              <a:lnSpc>
                <a:spcPts val="1390"/>
              </a:lnSpc>
              <a:spcBef>
                <a:spcPts val="75"/>
              </a:spcBef>
            </a:pPr>
            <a:r>
              <a:rPr sz="650" dirty="0">
                <a:latin typeface="Arial Unicode MS"/>
                <a:cs typeface="Arial Unicode MS"/>
              </a:rPr>
              <a:t>red</a:t>
            </a:r>
            <a:r>
              <a:rPr sz="650" spc="7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de</a:t>
            </a:r>
            <a:r>
              <a:rPr sz="650" spc="7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topología</a:t>
            </a:r>
            <a:r>
              <a:rPr sz="650" spc="7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en</a:t>
            </a:r>
            <a:r>
              <a:rPr sz="650" spc="7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estrella,</a:t>
            </a:r>
            <a:r>
              <a:rPr sz="650" spc="7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22</a:t>
            </a:r>
            <a:r>
              <a:rPr sz="650" spc="75" dirty="0">
                <a:latin typeface="Arial Unicode MS"/>
                <a:cs typeface="Arial Unicode MS"/>
              </a:rPr>
              <a:t> </a:t>
            </a:r>
            <a:r>
              <a:rPr sz="650" spc="-10" dirty="0">
                <a:latin typeface="Arial Unicode MS"/>
                <a:cs typeface="Arial Unicode MS"/>
              </a:rPr>
              <a:t>formatos</a:t>
            </a:r>
            <a:r>
              <a:rPr sz="650" spc="20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de</a:t>
            </a:r>
            <a:r>
              <a:rPr sz="650" spc="15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almacenamiento,</a:t>
            </a:r>
            <a:r>
              <a:rPr sz="650" spc="150" dirty="0">
                <a:latin typeface="Arial Unicode MS"/>
                <a:cs typeface="Arial Unicode MS"/>
              </a:rPr>
              <a:t> </a:t>
            </a:r>
            <a:r>
              <a:rPr sz="650" spc="-50" dirty="0">
                <a:latin typeface="Arial Unicode MS"/>
                <a:cs typeface="Arial Unicode MS"/>
              </a:rPr>
              <a:t>5</a:t>
            </a:r>
            <a:endParaRPr sz="650">
              <a:latin typeface="Arial Unicode MS"/>
              <a:cs typeface="Arial Unicode MS"/>
            </a:endParaRPr>
          </a:p>
          <a:p>
            <a:pPr marL="12700">
              <a:spcBef>
                <a:spcPts val="295"/>
              </a:spcBef>
            </a:pPr>
            <a:r>
              <a:rPr sz="800" dirty="0">
                <a:latin typeface="Arial Unicode MS"/>
                <a:cs typeface="Arial Unicode MS"/>
              </a:rPr>
              <a:t>control</a:t>
            </a:r>
            <a:r>
              <a:rPr sz="800" spc="16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subestación,</a:t>
            </a:r>
            <a:r>
              <a:rPr sz="800" spc="16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24</a:t>
            </a:r>
            <a:endParaRPr sz="800">
              <a:latin typeface="Arial Unicode MS"/>
              <a:cs typeface="Arial Unicode MS"/>
            </a:endParaRPr>
          </a:p>
          <a:p>
            <a:pPr marL="12700">
              <a:spcBef>
                <a:spcPts val="430"/>
              </a:spcBef>
            </a:pPr>
            <a:r>
              <a:rPr sz="800" dirty="0">
                <a:latin typeface="Arial Unicode MS"/>
                <a:cs typeface="Arial Unicode MS"/>
              </a:rPr>
              <a:t>interfaz</a:t>
            </a:r>
            <a:r>
              <a:rPr sz="800" spc="14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control</a:t>
            </a:r>
            <a:r>
              <a:rPr sz="800" spc="14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subestación,</a:t>
            </a:r>
            <a:r>
              <a:rPr sz="800" spc="14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24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76083" y="7982204"/>
            <a:ext cx="11176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5" dirty="0">
                <a:latin typeface="Arial"/>
                <a:cs typeface="Arial"/>
              </a:rPr>
              <a:t>L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56300" y="8212964"/>
            <a:ext cx="1290320" cy="56578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spcBef>
                <a:spcPts val="400"/>
              </a:spcBef>
            </a:pPr>
            <a:r>
              <a:rPr sz="1050" spc="50" dirty="0">
                <a:latin typeface="Arial Unicode MS"/>
                <a:cs typeface="Arial Unicode MS"/>
              </a:rPr>
              <a:t>red</a:t>
            </a:r>
            <a:r>
              <a:rPr sz="1050" spc="40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de</a:t>
            </a:r>
            <a:r>
              <a:rPr sz="1050" spc="40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área</a:t>
            </a:r>
            <a:r>
              <a:rPr sz="1050" spc="40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local,</a:t>
            </a:r>
            <a:r>
              <a:rPr sz="1050" spc="40" dirty="0">
                <a:latin typeface="Arial Unicode MS"/>
                <a:cs typeface="Arial Unicode MS"/>
              </a:rPr>
              <a:t> </a:t>
            </a:r>
            <a:r>
              <a:rPr sz="1050" spc="-25" dirty="0">
                <a:latin typeface="Arial Unicode MS"/>
                <a:cs typeface="Arial Unicode MS"/>
              </a:rPr>
              <a:t>20</a:t>
            </a:r>
            <a:endParaRPr sz="1050">
              <a:latin typeface="Arial Unicode MS"/>
              <a:cs typeface="Arial Unicode MS"/>
            </a:endParaRPr>
          </a:p>
          <a:p>
            <a:pPr marL="152400">
              <a:spcBef>
                <a:spcPts val="254"/>
              </a:spcBef>
            </a:pPr>
            <a:r>
              <a:rPr sz="900" dirty="0">
                <a:latin typeface="Arial Unicode MS"/>
                <a:cs typeface="Arial Unicode MS"/>
              </a:rPr>
              <a:t>multipunto,</a:t>
            </a:r>
            <a:r>
              <a:rPr sz="900" spc="505" dirty="0">
                <a:latin typeface="Arial Unicode MS"/>
                <a:cs typeface="Arial Unicode MS"/>
              </a:rPr>
              <a:t> </a:t>
            </a:r>
            <a:r>
              <a:rPr sz="900" spc="-25" dirty="0">
                <a:latin typeface="Arial Unicode MS"/>
                <a:cs typeface="Arial Unicode MS"/>
              </a:rPr>
              <a:t>22</a:t>
            </a:r>
            <a:endParaRPr sz="900">
              <a:latin typeface="Arial Unicode MS"/>
              <a:cs typeface="Arial Unicode MS"/>
            </a:endParaRPr>
          </a:p>
          <a:p>
            <a:pPr marL="152400">
              <a:spcBef>
                <a:spcPts val="515"/>
              </a:spcBef>
            </a:pPr>
            <a:r>
              <a:rPr sz="700" dirty="0">
                <a:latin typeface="Arial Unicode MS"/>
                <a:cs typeface="Arial Unicode MS"/>
              </a:rPr>
              <a:t>topología</a:t>
            </a:r>
            <a:r>
              <a:rPr sz="700" spc="12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en</a:t>
            </a:r>
            <a:r>
              <a:rPr sz="700" spc="12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estrella,</a:t>
            </a:r>
            <a:r>
              <a:rPr sz="700" spc="125" dirty="0">
                <a:latin typeface="Arial Unicode MS"/>
                <a:cs typeface="Arial Unicode MS"/>
              </a:rPr>
              <a:t> </a:t>
            </a:r>
            <a:r>
              <a:rPr sz="700" spc="-25" dirty="0">
                <a:latin typeface="Arial Unicode MS"/>
                <a:cs typeface="Arial Unicode MS"/>
              </a:rPr>
              <a:t>22</a:t>
            </a:r>
            <a:endParaRPr sz="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56301" y="902399"/>
            <a:ext cx="1246505" cy="35623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spcBef>
                <a:spcPts val="475"/>
              </a:spcBef>
            </a:pPr>
            <a:r>
              <a:rPr sz="700" dirty="0">
                <a:latin typeface="Arial Unicode MS"/>
                <a:cs typeface="Arial Unicode MS"/>
              </a:rPr>
              <a:t>integración</a:t>
            </a:r>
            <a:r>
              <a:rPr sz="700" spc="15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160" dirty="0">
                <a:latin typeface="Arial Unicode MS"/>
                <a:cs typeface="Arial Unicode MS"/>
              </a:rPr>
              <a:t> </a:t>
            </a:r>
            <a:r>
              <a:rPr sz="700" spc="-10" dirty="0">
                <a:latin typeface="Arial Unicode MS"/>
                <a:cs typeface="Arial Unicode MS"/>
              </a:rPr>
              <a:t>subestaciones</a:t>
            </a:r>
            <a:endParaRPr sz="700">
              <a:latin typeface="Arial Unicode MS"/>
              <a:cs typeface="Arial Unicode MS"/>
            </a:endParaRPr>
          </a:p>
          <a:p>
            <a:pPr marL="152400">
              <a:spcBef>
                <a:spcPts val="425"/>
              </a:spcBef>
            </a:pPr>
            <a:r>
              <a:rPr sz="800" dirty="0">
                <a:latin typeface="Arial Unicode MS"/>
                <a:cs typeface="Arial Unicode MS"/>
              </a:rPr>
              <a:t>beneficios,</a:t>
            </a:r>
            <a:r>
              <a:rPr sz="800" spc="17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20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56701" y="937259"/>
            <a:ext cx="2256155" cy="1662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dirty="0">
                <a:latin typeface="Arial Unicode MS"/>
                <a:cs typeface="Arial Unicode MS"/>
              </a:rPr>
              <a:t>datos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</a:t>
            </a:r>
            <a:r>
              <a:rPr sz="800" spc="12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solicitados,</a:t>
            </a:r>
            <a:r>
              <a:rPr sz="800" spc="12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24</a:t>
            </a:r>
            <a:endParaRPr sz="800">
              <a:latin typeface="Arial Unicode MS"/>
              <a:cs typeface="Arial Unicode MS"/>
            </a:endParaRPr>
          </a:p>
          <a:p>
            <a:pPr marL="12700">
              <a:spcBef>
                <a:spcPts val="505"/>
              </a:spcBef>
            </a:pPr>
            <a:r>
              <a:rPr sz="700" dirty="0">
                <a:latin typeface="Arial Unicode MS"/>
                <a:cs typeface="Arial Unicode MS"/>
              </a:rPr>
              <a:t>Arquitectura</a:t>
            </a:r>
            <a:r>
              <a:rPr sz="700" spc="13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13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comunicaciones</a:t>
            </a:r>
            <a:r>
              <a:rPr sz="700" spc="13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13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servicios</a:t>
            </a:r>
            <a:r>
              <a:rPr sz="700" spc="135" dirty="0">
                <a:latin typeface="Arial Unicode MS"/>
                <a:cs typeface="Arial Unicode MS"/>
              </a:rPr>
              <a:t> </a:t>
            </a:r>
            <a:r>
              <a:rPr sz="700" spc="-10" dirty="0">
                <a:latin typeface="Arial Unicode MS"/>
                <a:cs typeface="Arial Unicode MS"/>
              </a:rPr>
              <a:t>públicos</a:t>
            </a:r>
            <a:endParaRPr sz="700">
              <a:latin typeface="Arial Unicode MS"/>
              <a:cs typeface="Arial Unicode MS"/>
            </a:endParaRPr>
          </a:p>
          <a:p>
            <a:pPr marL="152400">
              <a:spcBef>
                <a:spcPts val="105"/>
              </a:spcBef>
            </a:pPr>
            <a:r>
              <a:rPr sz="1150" spc="-40" dirty="0">
                <a:latin typeface="Arial Unicode MS"/>
                <a:cs typeface="Arial Unicode MS"/>
              </a:rPr>
              <a:t>(UCA),</a:t>
            </a:r>
            <a:r>
              <a:rPr sz="1150" spc="-35" dirty="0">
                <a:latin typeface="Arial Unicode MS"/>
                <a:cs typeface="Arial Unicode MS"/>
              </a:rPr>
              <a:t> </a:t>
            </a:r>
            <a:r>
              <a:rPr sz="1150" spc="-50" dirty="0">
                <a:latin typeface="Arial Unicode MS"/>
                <a:cs typeface="Arial Unicode MS"/>
              </a:rPr>
              <a:t>2</a:t>
            </a:r>
            <a:endParaRPr sz="1150">
              <a:latin typeface="Arial Unicode MS"/>
              <a:cs typeface="Arial Unicode MS"/>
            </a:endParaRPr>
          </a:p>
          <a:p>
            <a:pPr marL="501650" algn="ctr">
              <a:spcBef>
                <a:spcPts val="1160"/>
              </a:spcBef>
            </a:pPr>
            <a:r>
              <a:rPr sz="1200" b="1" spc="-25" dirty="0">
                <a:latin typeface="Arial"/>
                <a:cs typeface="Arial"/>
              </a:rPr>
              <a:t>V</a:t>
            </a:r>
            <a:endParaRPr sz="1200">
              <a:latin typeface="Arial"/>
              <a:cs typeface="Arial"/>
            </a:endParaRPr>
          </a:p>
          <a:p>
            <a:pPr marL="12700">
              <a:spcBef>
                <a:spcPts val="780"/>
              </a:spcBef>
            </a:pPr>
            <a:r>
              <a:rPr sz="950" dirty="0">
                <a:latin typeface="Arial Unicode MS"/>
                <a:cs typeface="Arial Unicode MS"/>
              </a:rPr>
              <a:t>memoria</a:t>
            </a:r>
            <a:r>
              <a:rPr sz="950" spc="28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virtual,</a:t>
            </a:r>
            <a:r>
              <a:rPr sz="950" spc="285" dirty="0">
                <a:latin typeface="Arial Unicode MS"/>
                <a:cs typeface="Arial Unicode MS"/>
              </a:rPr>
              <a:t> </a:t>
            </a:r>
            <a:r>
              <a:rPr sz="950" spc="-25" dirty="0">
                <a:latin typeface="Arial Unicode MS"/>
                <a:cs typeface="Arial Unicode MS"/>
              </a:rPr>
              <a:t>18</a:t>
            </a:r>
            <a:endParaRPr sz="950">
              <a:latin typeface="Arial Unicode MS"/>
              <a:cs typeface="Arial Unicode MS"/>
            </a:endParaRPr>
          </a:p>
          <a:p>
            <a:pPr>
              <a:spcBef>
                <a:spcPts val="70"/>
              </a:spcBef>
            </a:pPr>
            <a:endParaRPr sz="650">
              <a:latin typeface="Arial Unicode MS"/>
              <a:cs typeface="Arial Unicode MS"/>
            </a:endParaRPr>
          </a:p>
          <a:p>
            <a:pPr marL="507365" algn="ctr"/>
            <a:r>
              <a:rPr sz="1200" b="1" spc="25" dirty="0">
                <a:latin typeface="Arial"/>
                <a:cs typeface="Arial"/>
              </a:rPr>
              <a:t>W</a:t>
            </a:r>
            <a:endParaRPr sz="1200">
              <a:latin typeface="Arial"/>
              <a:cs typeface="Arial"/>
            </a:endParaRPr>
          </a:p>
          <a:p>
            <a:pPr marL="12700">
              <a:spcBef>
                <a:spcPts val="675"/>
              </a:spcBef>
            </a:pPr>
            <a:r>
              <a:rPr sz="1050" dirty="0">
                <a:latin typeface="Arial Unicode MS"/>
                <a:cs typeface="Arial Unicode MS"/>
              </a:rPr>
              <a:t>Windows</a:t>
            </a:r>
            <a:r>
              <a:rPr sz="1050" spc="6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NT,</a:t>
            </a:r>
            <a:r>
              <a:rPr sz="1050" spc="70" dirty="0">
                <a:latin typeface="Arial Unicode MS"/>
                <a:cs typeface="Arial Unicode MS"/>
              </a:rPr>
              <a:t> </a:t>
            </a:r>
            <a:r>
              <a:rPr sz="1050" spc="-50" dirty="0">
                <a:latin typeface="Arial Unicode MS"/>
                <a:cs typeface="Arial Unicode MS"/>
              </a:rPr>
              <a:t>9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56300" y="1392428"/>
            <a:ext cx="143383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spcBef>
                <a:spcPts val="100"/>
              </a:spcBef>
            </a:pPr>
            <a:r>
              <a:rPr sz="1200" b="1" spc="-40" dirty="0">
                <a:latin typeface="Arial"/>
                <a:cs typeface="Arial"/>
              </a:rPr>
              <a:t>T</a:t>
            </a:r>
            <a:endParaRPr sz="1200">
              <a:latin typeface="Arial"/>
              <a:cs typeface="Arial"/>
            </a:endParaRPr>
          </a:p>
          <a:p>
            <a:pPr marL="12700" marR="25400">
              <a:lnSpc>
                <a:spcPct val="165700"/>
              </a:lnSpc>
              <a:spcBef>
                <a:spcPts val="450"/>
              </a:spcBef>
            </a:pPr>
            <a:r>
              <a:rPr sz="700" dirty="0">
                <a:latin typeface="Arial Unicode MS"/>
                <a:cs typeface="Arial Unicode MS"/>
              </a:rPr>
              <a:t>monitores</a:t>
            </a:r>
            <a:r>
              <a:rPr sz="700" spc="24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24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transformadores,</a:t>
            </a:r>
            <a:r>
              <a:rPr sz="700" spc="240" dirty="0">
                <a:latin typeface="Arial Unicode MS"/>
                <a:cs typeface="Arial Unicode MS"/>
              </a:rPr>
              <a:t> </a:t>
            </a:r>
            <a:r>
              <a:rPr sz="700" spc="-50" dirty="0">
                <a:latin typeface="Arial Unicode MS"/>
                <a:cs typeface="Arial Unicode MS"/>
              </a:rPr>
              <a:t>1</a:t>
            </a:r>
            <a:r>
              <a:rPr sz="700" spc="2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análisis</a:t>
            </a:r>
            <a:r>
              <a:rPr sz="700" spc="8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9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tendencias,</a:t>
            </a:r>
            <a:r>
              <a:rPr sz="700" spc="90" dirty="0">
                <a:latin typeface="Arial Unicode MS"/>
                <a:cs typeface="Arial Unicode MS"/>
              </a:rPr>
              <a:t> </a:t>
            </a:r>
            <a:r>
              <a:rPr sz="700" spc="-25" dirty="0">
                <a:latin typeface="Arial Unicode MS"/>
                <a:cs typeface="Arial Unicode MS"/>
              </a:rPr>
              <a:t>29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56300" y="2145284"/>
            <a:ext cx="1590040" cy="448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86360" algn="r">
              <a:spcBef>
                <a:spcPts val="100"/>
              </a:spcBef>
            </a:pPr>
            <a:r>
              <a:rPr sz="1200" b="1" spc="55" dirty="0">
                <a:latin typeface="Arial"/>
                <a:cs typeface="Arial"/>
              </a:rPr>
              <a:t>tu</a:t>
            </a:r>
            <a:endParaRPr sz="1200">
              <a:latin typeface="Arial"/>
              <a:cs typeface="Arial"/>
            </a:endParaRPr>
          </a:p>
          <a:p>
            <a:pPr marL="12700">
              <a:spcBef>
                <a:spcPts val="925"/>
              </a:spcBef>
            </a:pPr>
            <a:r>
              <a:rPr sz="800" dirty="0">
                <a:latin typeface="Arial Unicode MS"/>
                <a:cs typeface="Arial Unicode MS"/>
              </a:rPr>
              <a:t>pantalla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eventos</a:t>
            </a:r>
            <a:r>
              <a:rPr sz="800" spc="1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universal,</a:t>
            </a:r>
            <a:r>
              <a:rPr sz="800" spc="13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16</a:t>
            </a:r>
            <a:endParaRPr sz="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56300" y="937259"/>
            <a:ext cx="598424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970905" algn="l"/>
              </a:tabLst>
            </a:pPr>
            <a:r>
              <a:rPr sz="1400" b="1" u="sng" spc="-10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notas</a:t>
            </a:r>
            <a:r>
              <a:rPr sz="1400" b="1" u="sng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56300" y="1089659"/>
            <a:ext cx="598424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970905" algn="l"/>
              </a:tabLst>
            </a:pPr>
            <a:r>
              <a:rPr sz="1400" b="1" u="sng" spc="-10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notas</a:t>
            </a:r>
            <a:r>
              <a:rPr sz="1400" b="1" u="sng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56300" y="1089659"/>
            <a:ext cx="598424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970905" algn="l"/>
              </a:tabLst>
            </a:pPr>
            <a:r>
              <a:rPr sz="1400" b="1" u="sng" spc="-10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notas</a:t>
            </a:r>
            <a:r>
              <a:rPr sz="1400" b="1" u="sng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56300" y="1089659"/>
            <a:ext cx="598424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970905" algn="l"/>
              </a:tabLst>
            </a:pPr>
            <a:r>
              <a:rPr sz="1400" b="1" u="sng" spc="-10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notas</a:t>
            </a:r>
            <a:r>
              <a:rPr sz="1400" b="1" u="sng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56300" y="1089659"/>
            <a:ext cx="598424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970905" algn="l"/>
              </a:tabLst>
            </a:pPr>
            <a:r>
              <a:rPr sz="1400" b="1" u="sng" spc="-10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notas</a:t>
            </a:r>
            <a:r>
              <a:rPr sz="1400" b="1" u="sng" dirty="0">
                <a:solidFill>
                  <a:srgbClr val="00007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E2B4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</TotalTime>
  <Words>11556</Words>
  <Application>Microsoft Office PowerPoint</Application>
  <PresentationFormat>Personalizado</PresentationFormat>
  <Paragraphs>776</Paragraphs>
  <Slides>39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5" baseType="lpstr">
      <vt:lpstr>Arial Unicode MS</vt:lpstr>
      <vt:lpstr>Trebuchet MS</vt:lpstr>
      <vt:lpstr>Calibri</vt:lpstr>
      <vt:lpstr>Arial</vt:lpstr>
      <vt:lpstr>Times New Roman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Marita</cp:lastModifiedBy>
  <cp:revision>11</cp:revision>
  <dcterms:created xsi:type="dcterms:W3CDTF">2022-05-08T07:21:16Z</dcterms:created>
  <dcterms:modified xsi:type="dcterms:W3CDTF">2022-07-17T23:42:16Z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2004-09-20T00:00:00Z</vt:filetime>
  </property>
  <property fmtid="{D5CDD505-2E9C-101B-9397-08002B2CF9AE}" pid="3" name="Creator">
    <vt:lpwstr>PowerPDF</vt:lpwstr>
  </property>
  <property fmtid="{D5CDD505-2E9C-101B-9397-08002B2CF9AE}" pid="4" name="LastSaved">
    <vt:filetime>2004-09-20T00:00:00Z</vt:filetime>
  </property>
</Properties>
</file>